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71" r:id="rId9"/>
    <p:sldId id="262" r:id="rId10"/>
    <p:sldId id="264" r:id="rId11"/>
    <p:sldId id="265" r:id="rId12"/>
    <p:sldId id="273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900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822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459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54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57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108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25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42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67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68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92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F0267-2E99-428E-8F0F-25156B28388E}" type="datetimeFigureOut">
              <a:rPr lang="ru-RU" smtClean="0"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E798E-B4E2-4F44-A8BF-9156E8F99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01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Понимание студентами определяющей роли языка в развитии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интеллектуальных и творческих способностей личности</a:t>
            </a:r>
            <a:r>
              <a:rPr lang="ru-RU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547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2800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800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Для </a:t>
            </a:r>
            <a:r>
              <a:rPr lang="ru-RU" sz="2800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творчества необходимо наличие таких источников, </a:t>
            </a:r>
            <a:r>
              <a:rPr lang="ru-RU" sz="2800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как:</a:t>
            </a:r>
            <a: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интеллектуальные способности;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знания;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личностные характеристики;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мотивация;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окружение;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стиль мышления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092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Игра «Гибриды»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 </a:t>
            </a:r>
            <a:b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Береги честь смолоду, коли рожа крива.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Не семь раз отмерь, а один раз кликни.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Не имей сто рублей, а имей сто </a:t>
            </a:r>
            <a:r>
              <a:rPr lang="ru-RU" sz="3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подписчиков.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 </a:t>
            </a: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Сделал дело – можно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чатиться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смело.</a:t>
            </a:r>
            <a:endParaRPr lang="ru-RU" sz="24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493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Данная технология характеризуется следующей структурой: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50000"/>
              </a:lnSpc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-активизация познавательной деятельности;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-осмысление материала через активное чтение и слушание;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/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 через размышление и анализ к творческой</a:t>
            </a:r>
          </a:p>
          <a:p>
            <a:pPr marL="0" lv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    интерпретации.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299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  <a:spcAft>
                <a:spcPts val="1000"/>
              </a:spcAft>
            </a:pPr>
            <a:r>
              <a:rPr lang="ru-RU" sz="1800" u="sng" dirty="0" smtClean="0">
                <a:solidFill>
                  <a:srgbClr val="948A54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u="sng" dirty="0" smtClean="0">
                <a:solidFill>
                  <a:srgbClr val="948A54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800" u="sng" dirty="0">
                <a:solidFill>
                  <a:srgbClr val="948A54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u="sng" dirty="0">
                <a:solidFill>
                  <a:srgbClr val="948A54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100" u="sng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Проекто</a:t>
            </a:r>
            <a:r>
              <a:rPr lang="ru-RU" sz="3100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1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исследовательская работа </a:t>
            </a:r>
            <a:r>
              <a:rPr lang="ru-RU" sz="3100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имеет огромное </a:t>
            </a:r>
            <a:r>
              <a:rPr lang="ru-RU" sz="31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значение, так как: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31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способствует глубокому и прочному усвоению знаний по учебным предметам;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вырабатывает умения и навыки самостоятельной работы обучающихся;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формирует умения применять теоретические знания в решении конкретных практических задач;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развивает личностные качества ученика;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влияет на выбор будущей профессии учеников. В презентацию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5916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арина\Desktop\img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63546"/>
            <a:ext cx="7416824" cy="55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906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Марина\Desktop\img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508437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157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рина\Desktop\slide_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755705" cy="5816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573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</a:pPr>
            <a:r>
              <a:rPr lang="ru-RU" sz="3600" dirty="0" smtClean="0">
                <a:solidFill>
                  <a:srgbClr val="000000"/>
                </a:solidFill>
                <a:ea typeface="Calibri"/>
                <a:cs typeface="Times New Roman"/>
              </a:rPr>
              <a:t/>
            </a:r>
            <a:br>
              <a:rPr lang="ru-RU" sz="3600" dirty="0" smtClean="0">
                <a:solidFill>
                  <a:srgbClr val="000000"/>
                </a:solidFill>
                <a:ea typeface="Calibri"/>
                <a:cs typeface="Times New Roman"/>
              </a:rPr>
            </a:br>
            <a:r>
              <a:rPr lang="ru-RU" sz="3600" dirty="0" smtClean="0">
                <a:solidFill>
                  <a:srgbClr val="000000"/>
                </a:solidFill>
                <a:ea typeface="Calibri"/>
                <a:cs typeface="Times New Roman"/>
              </a:rPr>
              <a:t>«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Чтобы научиться думать, надо сначала</a:t>
            </a:r>
            <a:b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научиться придумывать». </a:t>
            </a:r>
            <a:b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>
              <a:solidFill>
                <a:srgbClr val="000000"/>
              </a:solidFill>
              <a:ea typeface="Calibri"/>
              <a:cs typeface="Times New Roman"/>
            </a:endParaRPr>
          </a:p>
        </p:txBody>
      </p:sp>
      <p:pic>
        <p:nvPicPr>
          <p:cNvPr id="1026" name="Picture 2" descr="C:\Users\Марина\Desktop\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82806"/>
            <a:ext cx="6192688" cy="464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142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научить творчеству?</a:t>
            </a:r>
            <a:endParaRPr lang="ru-RU" dirty="0"/>
          </a:p>
        </p:txBody>
      </p:sp>
      <p:pic>
        <p:nvPicPr>
          <p:cNvPr id="2050" name="Picture 2" descr="C:\Users\Марина\Desktop\group-brainstorming-768x57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8"/>
            <a:ext cx="7128792" cy="5346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993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арина\Desktop\f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7772681" cy="582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5390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творческих способностей учащихся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арина\Desktop\vinokurov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46805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718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1800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8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8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Поставленная </a:t>
            </a:r>
            <a:r>
              <a:rPr lang="ru-RU" sz="270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 предполагает следующие задачи:</a:t>
            </a:r>
            <a:r>
              <a:rPr lang="ru-RU" sz="13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13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Проанализировать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состояние исследуемой проблемы на современном этапе и определить некоторые возможные пути ее решения в процессе развития творческих способностей учащихся на уроках русского языка и литературы.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Применять на уроках такие технологии обучения, которые предоставят обучающемуся  возможность развивать и совершенствовать свои творческие способности.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Сформулировать основные условия и приемы реализации процесса развития творческих способностей учащихся на уроках русского языка и литературы и на их основе определить содержание предлагаемых комплексных заданий.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57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«…язык есть средство не выражать готовую мысль, а создавать её».</a:t>
            </a:r>
            <a:endParaRPr lang="ru-RU" dirty="0"/>
          </a:p>
        </p:txBody>
      </p:sp>
      <p:pic>
        <p:nvPicPr>
          <p:cNvPr id="5122" name="Picture 2" descr="C:\Users\Марина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675587" cy="500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260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22899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Вопросы</a:t>
            </a:r>
            <a:r>
              <a:rPr lang="ru-RU" sz="28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задания содержат такие формулировки: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представьте, что…;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изобретите;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предложите гипотезу;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порассуждайте. 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382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713387"/>
          </a:xfrm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412776"/>
            <a:ext cx="68407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Творчество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 – это не только умение мыслить творчески, но и умение не сдаваться, встречая сопротивление, отстаивать свое мнение, добиваясь признания.</a:t>
            </a:r>
            <a:endParaRPr lang="ru-RU" sz="32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98654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240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Понимание студентами определяющей роли языка в развитии интеллектуальных и творческих способностей личности. </vt:lpstr>
      <vt:lpstr> «Чтобы научиться думать, надо сначала  научиться придумывать».  </vt:lpstr>
      <vt:lpstr>Как научить творчеству?</vt:lpstr>
      <vt:lpstr>Презентация PowerPoint</vt:lpstr>
      <vt:lpstr>Развитие творческих способностей учащихся</vt:lpstr>
      <vt:lpstr>  Поставленная цель предполагает следующие задачи: </vt:lpstr>
      <vt:lpstr>«…язык есть средство не выражать готовую мысль, а создавать её».</vt:lpstr>
      <vt:lpstr> Вопросы, задания содержат такие формулировки:  </vt:lpstr>
      <vt:lpstr>Презентация PowerPoint</vt:lpstr>
      <vt:lpstr> Для творчества необходимо наличие таких источников, как: </vt:lpstr>
      <vt:lpstr>Игра «Гибриды»  </vt:lpstr>
      <vt:lpstr>Данная технология характеризуется следующей структурой: </vt:lpstr>
      <vt:lpstr>  Проекто - исследовательская работа имеет огромное значение, так как: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24</cp:revision>
  <dcterms:created xsi:type="dcterms:W3CDTF">2018-01-24T20:43:06Z</dcterms:created>
  <dcterms:modified xsi:type="dcterms:W3CDTF">2018-01-25T20:57:24Z</dcterms:modified>
</cp:coreProperties>
</file>