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68" r:id="rId4"/>
    <p:sldId id="270" r:id="rId5"/>
    <p:sldId id="276" r:id="rId6"/>
    <p:sldId id="269" r:id="rId7"/>
    <p:sldId id="272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71" r:id="rId18"/>
    <p:sldId id="273" r:id="rId19"/>
    <p:sldId id="278" r:id="rId20"/>
    <p:sldId id="264" r:id="rId21"/>
    <p:sldId id="275" r:id="rId22"/>
    <p:sldId id="265" r:id="rId23"/>
    <p:sldId id="279" r:id="rId24"/>
    <p:sldId id="291" r:id="rId25"/>
    <p:sldId id="292" r:id="rId26"/>
    <p:sldId id="296" r:id="rId27"/>
    <p:sldId id="267" r:id="rId28"/>
    <p:sldId id="294" r:id="rId29"/>
    <p:sldId id="29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E56C-AB23-4B83-A55C-9BF08055135F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62DA-22DA-4D2F-A494-CD4AED306F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922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E56C-AB23-4B83-A55C-9BF08055135F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62DA-22DA-4D2F-A494-CD4AED306F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828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E56C-AB23-4B83-A55C-9BF08055135F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62DA-22DA-4D2F-A494-CD4AED306F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5198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5800" y="1905000"/>
            <a:ext cx="38100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050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DECD8FA-912E-4703-8E2C-EDA59BE5FA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E56C-AB23-4B83-A55C-9BF08055135F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62DA-22DA-4D2F-A494-CD4AED306F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335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E56C-AB23-4B83-A55C-9BF08055135F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62DA-22DA-4D2F-A494-CD4AED306F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070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E56C-AB23-4B83-A55C-9BF08055135F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62DA-22DA-4D2F-A494-CD4AED306F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017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E56C-AB23-4B83-A55C-9BF08055135F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62DA-22DA-4D2F-A494-CD4AED306F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598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E56C-AB23-4B83-A55C-9BF08055135F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62DA-22DA-4D2F-A494-CD4AED306F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647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E56C-AB23-4B83-A55C-9BF08055135F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62DA-22DA-4D2F-A494-CD4AED306F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08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E56C-AB23-4B83-A55C-9BF08055135F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62DA-22DA-4D2F-A494-CD4AED306F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592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E56C-AB23-4B83-A55C-9BF08055135F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62DA-22DA-4D2F-A494-CD4AED306F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536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2E56C-AB23-4B83-A55C-9BF08055135F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162DA-22DA-4D2F-A494-CD4AED306F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092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hyperlink" Target="http://www.callig.ru/node/572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kuvuk.blogspot.com/2010/03/blog-post_04.html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pochemuha.ru/shumerskie-tajny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rus-obr.ru/idea/7031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padabum.com/d.php?id=184006" TargetMode="External"/><Relationship Id="rId2" Type="http://schemas.openxmlformats.org/officeDocument/2006/relationships/hyperlink" Target="http://school175.ru/files/book-5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hrono.info/" TargetMode="External"/><Relationship Id="rId4" Type="http://schemas.openxmlformats.org/officeDocument/2006/relationships/hyperlink" Target="http://www.teacher.syktsu.ru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8%D1%80%D0%B8%D1%8F" TargetMode="External"/><Relationship Id="rId2" Type="http://schemas.openxmlformats.org/officeDocument/2006/relationships/hyperlink" Target="https://ru.wikipedia.org/wiki/%D0%98%D1%80%D0%B0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s://ru.wikipedia.org/wiki/%D0%98%D1%80%D0%B0%D0%BD" TargetMode="External"/><Relationship Id="rId4" Type="http://schemas.openxmlformats.org/officeDocument/2006/relationships/hyperlink" Target="https://ru.wikipedia.org/wiki/%D0%A2%D1%83%D1%80%D1%86%D0%B8%D1%8F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684" t="19612" r="21482" b="6251"/>
          <a:stretch/>
        </p:blipFill>
        <p:spPr bwMode="auto">
          <a:xfrm>
            <a:off x="1123184" y="-1"/>
            <a:ext cx="6718448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42440" y="0"/>
            <a:ext cx="4679935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Древнее</a:t>
            </a:r>
          </a:p>
          <a:p>
            <a:pPr algn="ctr"/>
            <a:r>
              <a:rPr lang="ru-RU" sz="80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Двуречье</a:t>
            </a:r>
            <a:endParaRPr lang="ru-RU" sz="8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6680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750" y="404813"/>
          <a:ext cx="7993062" cy="59769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64354"/>
                <a:gridCol w="2664354"/>
                <a:gridCol w="2664354"/>
              </a:tblGrid>
              <a:tr h="80087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Линии сравнения </a:t>
                      </a:r>
                      <a:endParaRPr lang="ru-RU" sz="2000" b="1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Междуречье</a:t>
                      </a:r>
                      <a:endParaRPr lang="ru-RU" sz="2000" b="1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Египет</a:t>
                      </a:r>
                      <a:endParaRPr lang="ru-RU" sz="2000" b="1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6194">
                <a:tc rowSpan="4">
                  <a:txBody>
                    <a:bodyPr/>
                    <a:lstStyle/>
                    <a:p>
                      <a:r>
                        <a:rPr lang="ru-RU" sz="2000" b="1" dirty="0" smtClean="0"/>
                        <a:t>Природные условия</a:t>
                      </a:r>
                      <a:endParaRPr lang="ru-RU" sz="2000" b="1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Нечастые дожди;</a:t>
                      </a:r>
                      <a:endParaRPr lang="ru-RU" sz="1800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Отсутствие дождей;</a:t>
                      </a:r>
                      <a:endParaRPr lang="ru-RU" sz="1800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6360">
                <a:tc v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жаркое солнце, превращавшее землю в пустыню;</a:t>
                      </a:r>
                      <a:endParaRPr lang="ru-RU" sz="1800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жаркое солнце, превращавшее землю в пустыню;</a:t>
                      </a:r>
                    </a:p>
                    <a:p>
                      <a:endParaRPr lang="ru-RU" sz="1800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876">
                <a:tc v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876">
                <a:tc v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754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Организация системы орошения</a:t>
                      </a:r>
                      <a:endParaRPr lang="ru-RU" sz="2000" b="1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288" y="1412875"/>
          <a:ext cx="8232774" cy="3714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4258"/>
                <a:gridCol w="2744258"/>
                <a:gridCol w="2744258"/>
              </a:tblGrid>
              <a:tr h="371475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2" marR="91442" marT="45798" marB="45798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98" marB="45798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2" marR="91442" marT="45798" marB="45798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11188" y="404813"/>
          <a:ext cx="7921626" cy="59769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40542"/>
                <a:gridCol w="2640542"/>
                <a:gridCol w="2640542"/>
              </a:tblGrid>
              <a:tr h="83189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Линии сравнения </a:t>
                      </a:r>
                      <a:endParaRPr lang="ru-RU" sz="2000" b="1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Междуречье</a:t>
                      </a:r>
                      <a:endParaRPr lang="ru-RU" sz="2000" b="1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Египет</a:t>
                      </a:r>
                      <a:endParaRPr lang="ru-RU" sz="2000" b="1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671">
                <a:tc rowSpan="4">
                  <a:txBody>
                    <a:bodyPr/>
                    <a:lstStyle/>
                    <a:p>
                      <a:r>
                        <a:rPr lang="ru-RU" sz="2000" b="1" dirty="0" smtClean="0"/>
                        <a:t>Природные условия</a:t>
                      </a:r>
                      <a:endParaRPr lang="ru-RU" sz="2000" b="1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7801">
                <a:tc v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1893">
                <a:tc v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1893">
                <a:tc v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3787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Организация системы орошения</a:t>
                      </a:r>
                      <a:endParaRPr lang="ru-RU" sz="2000" b="1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288" y="1412875"/>
          <a:ext cx="8232774" cy="3714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4258"/>
                <a:gridCol w="2744258"/>
                <a:gridCol w="2744258"/>
              </a:tblGrid>
              <a:tr h="371475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2" marR="91442" marT="45798" marB="45798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98" marB="45798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2" marR="91442" marT="45798" marB="45798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11188" y="404813"/>
          <a:ext cx="7921626" cy="59769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40542"/>
                <a:gridCol w="2640542"/>
                <a:gridCol w="2640542"/>
              </a:tblGrid>
              <a:tr h="83189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Линии сравнения </a:t>
                      </a:r>
                      <a:endParaRPr lang="ru-RU" sz="2000" b="1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Междуречье</a:t>
                      </a:r>
                      <a:endParaRPr lang="ru-RU" sz="2000" b="1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Египет</a:t>
                      </a:r>
                      <a:endParaRPr lang="ru-RU" sz="2000" b="1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671">
                <a:tc rowSpan="4">
                  <a:txBody>
                    <a:bodyPr/>
                    <a:lstStyle/>
                    <a:p>
                      <a:r>
                        <a:rPr lang="ru-RU" sz="2000" b="1" dirty="0" smtClean="0"/>
                        <a:t>Природные условия</a:t>
                      </a:r>
                      <a:endParaRPr lang="ru-RU" sz="2000" b="1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Нечастые дожди;</a:t>
                      </a:r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Отсутствие дождей;</a:t>
                      </a:r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7801">
                <a:tc v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1893">
                <a:tc v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1893">
                <a:tc v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3787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Организация системы орошения</a:t>
                      </a:r>
                      <a:endParaRPr lang="ru-RU" sz="2000" b="1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750" y="404813"/>
          <a:ext cx="7993062" cy="59769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64354"/>
                <a:gridCol w="2664354"/>
                <a:gridCol w="2664354"/>
              </a:tblGrid>
              <a:tr h="80087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Линии сравнения </a:t>
                      </a:r>
                      <a:endParaRPr lang="ru-RU" sz="2000" b="1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Междуречье</a:t>
                      </a:r>
                      <a:endParaRPr lang="ru-RU" sz="2000" b="1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Египет</a:t>
                      </a:r>
                      <a:endParaRPr lang="ru-RU" sz="2000" b="1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6194">
                <a:tc rowSpan="4">
                  <a:txBody>
                    <a:bodyPr/>
                    <a:lstStyle/>
                    <a:p>
                      <a:r>
                        <a:rPr lang="ru-RU" sz="2000" b="1" dirty="0" smtClean="0"/>
                        <a:t>Природные условия</a:t>
                      </a:r>
                      <a:endParaRPr lang="ru-RU" sz="2000" b="1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Нечастые дожди;</a:t>
                      </a:r>
                      <a:endParaRPr lang="ru-RU" sz="1800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Отсутствие дождей;</a:t>
                      </a:r>
                      <a:endParaRPr lang="ru-RU" sz="1800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6360">
                <a:tc v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жаркое солнце, превращавшее землю в пустыню;</a:t>
                      </a:r>
                      <a:endParaRPr lang="ru-RU" sz="1800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жаркое солнце, превращавшее землю в пустыню;</a:t>
                      </a:r>
                    </a:p>
                    <a:p>
                      <a:endParaRPr lang="ru-RU" sz="1800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876">
                <a:tc v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876">
                <a:tc v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754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Организация системы орошения</a:t>
                      </a:r>
                      <a:endParaRPr lang="ru-RU" sz="2000" b="1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2" marR="91442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188" y="404813"/>
          <a:ext cx="7921626" cy="590391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40542"/>
                <a:gridCol w="2640542"/>
                <a:gridCol w="2640542"/>
              </a:tblGrid>
              <a:tr h="75931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Линии сравнения </a:t>
                      </a:r>
                      <a:endParaRPr lang="ru-RU" sz="2000" b="1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Междуречье</a:t>
                      </a:r>
                      <a:endParaRPr lang="ru-RU" sz="2000" b="1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Египет</a:t>
                      </a:r>
                      <a:endParaRPr lang="ru-RU" sz="2000" b="1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731">
                <a:tc rowSpan="4">
                  <a:txBody>
                    <a:bodyPr/>
                    <a:lstStyle/>
                    <a:p>
                      <a:r>
                        <a:rPr lang="ru-RU" sz="2000" b="1" dirty="0" smtClean="0"/>
                        <a:t>Природные условия</a:t>
                      </a:r>
                      <a:endParaRPr lang="ru-RU" sz="2000" b="1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Нечастые дожди;</a:t>
                      </a:r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Отсутствие дождей;</a:t>
                      </a:r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5445">
                <a:tc v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жаркое солнце, превращавшее землю в пустыню;</a:t>
                      </a:r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жаркое солнце, превращавшее землю в пустыню;</a:t>
                      </a:r>
                    </a:p>
                    <a:p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6495">
                <a:tc v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нерегулярные и бурные разливы Тигра и Евфрата;</a:t>
                      </a:r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Регулярные разливы Нила, приносящие плодородный ил;</a:t>
                      </a:r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9310">
                <a:tc v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62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Организация системы орошения</a:t>
                      </a:r>
                      <a:endParaRPr lang="ru-RU" sz="2000" b="1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188" y="404813"/>
          <a:ext cx="7921626" cy="590391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40542"/>
                <a:gridCol w="2640542"/>
                <a:gridCol w="2640542"/>
              </a:tblGrid>
              <a:tr h="72998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Линии сравнения </a:t>
                      </a:r>
                      <a:endParaRPr lang="ru-RU" sz="2000" b="1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Междуречье</a:t>
                      </a:r>
                      <a:endParaRPr lang="ru-RU" sz="2000" b="1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Египет</a:t>
                      </a:r>
                      <a:endParaRPr lang="ru-RU" sz="2000" b="1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534">
                <a:tc rowSpan="4">
                  <a:txBody>
                    <a:bodyPr/>
                    <a:lstStyle/>
                    <a:p>
                      <a:r>
                        <a:rPr lang="ru-RU" sz="2000" b="1" dirty="0" smtClean="0"/>
                        <a:t>Природные условия</a:t>
                      </a:r>
                      <a:endParaRPr lang="ru-RU" sz="2000" b="1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Нечастые дожди;</a:t>
                      </a:r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Отсутствие дождей;</a:t>
                      </a:r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5411">
                <a:tc v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жаркое солнце, превращавшее землю в пустыню;</a:t>
                      </a:r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жаркое солнце, превращавшее землю в пустыню;</a:t>
                      </a:r>
                    </a:p>
                    <a:p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8008">
                <a:tc v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нерегулярные и бурные разливы Тигра и Евфрата;</a:t>
                      </a:r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Регулярные разливы Нила, приносящие плодородный ил;</a:t>
                      </a:r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8008">
                <a:tc v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болотистые пространства, отсутствие лесов.</a:t>
                      </a:r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плодородные земли, расположенные вдоль реки.</a:t>
                      </a:r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9968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Организация системы орошения</a:t>
                      </a:r>
                      <a:endParaRPr lang="ru-RU" sz="2000" b="1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188" y="404813"/>
          <a:ext cx="7921626" cy="590391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40542"/>
                <a:gridCol w="2640542"/>
                <a:gridCol w="2640542"/>
              </a:tblGrid>
              <a:tr h="72998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Линии сравнения </a:t>
                      </a:r>
                      <a:endParaRPr lang="ru-RU" sz="2000" b="1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Междуречье</a:t>
                      </a:r>
                      <a:endParaRPr lang="ru-RU" sz="2000" b="1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Египет</a:t>
                      </a:r>
                      <a:endParaRPr lang="ru-RU" sz="2000" b="1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534">
                <a:tc rowSpan="4">
                  <a:txBody>
                    <a:bodyPr/>
                    <a:lstStyle/>
                    <a:p>
                      <a:r>
                        <a:rPr lang="ru-RU" sz="2000" b="1" dirty="0" smtClean="0"/>
                        <a:t>Природные условия</a:t>
                      </a:r>
                      <a:endParaRPr lang="ru-RU" sz="2000" b="1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Нечастые дожди;</a:t>
                      </a:r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Отсутствие дождей;</a:t>
                      </a:r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5411">
                <a:tc v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жаркое солнце, превращавшее землю в пустыню;</a:t>
                      </a:r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жаркое солнце, превращавшее землю в пустыню;</a:t>
                      </a:r>
                    </a:p>
                    <a:p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8008">
                <a:tc v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нерегулярные и бурные разливы Тигра и Евфрата;</a:t>
                      </a:r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Регулярные разливы Нила, приносящие плодородный ил;</a:t>
                      </a:r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8008">
                <a:tc v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болотистые пространства, отсутствие лесов.</a:t>
                      </a:r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плодородные земли, расположенные вдоль реки.</a:t>
                      </a:r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9968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Организация системы орошения</a:t>
                      </a:r>
                      <a:endParaRPr lang="ru-RU" sz="2000" b="1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Строительство каналов, водохранилищ, насыпей, плотин и дамб.</a:t>
                      </a:r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Строительство каналов, использование </a:t>
                      </a:r>
                      <a:r>
                        <a:rPr lang="ru-RU" sz="1800" dirty="0" err="1" smtClean="0"/>
                        <a:t>шадуфов</a:t>
                      </a:r>
                      <a:r>
                        <a:rPr lang="ru-RU" sz="1800" dirty="0" smtClean="0"/>
                        <a:t> для подъёма воды. </a:t>
                      </a:r>
                      <a:endParaRPr lang="ru-RU" sz="1800" dirty="0"/>
                    </a:p>
                  </a:txBody>
                  <a:tcPr marL="91449" marR="91449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6371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«Да это же река течет наоборот!» 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58" name="Picture 2" descr="Картинка 34 из 9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2060575"/>
            <a:ext cx="5595938" cy="3616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60" name="Picture 4" descr="Картинка 89 из 10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77072"/>
            <a:ext cx="3676411" cy="23762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с двумя скругленными соседними углами 5"/>
          <p:cNvSpPr/>
          <p:nvPr/>
        </p:nvSpPr>
        <p:spPr>
          <a:xfrm>
            <a:off x="4859338" y="4221163"/>
            <a:ext cx="3889375" cy="2016125"/>
          </a:xfrm>
          <a:prstGeom prst="round2Same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Реки текут с севера на юг и впадают в Персидский залив. 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Нил?</a:t>
            </a:r>
          </a:p>
        </p:txBody>
      </p:sp>
      <p:sp>
        <p:nvSpPr>
          <p:cNvPr id="7" name="Прямоугольник с двумя скругленными соседними углами 6"/>
          <p:cNvSpPr/>
          <p:nvPr/>
        </p:nvSpPr>
        <p:spPr>
          <a:xfrm rot="20880084">
            <a:off x="166688" y="2443163"/>
            <a:ext cx="3889375" cy="2016125"/>
          </a:xfrm>
          <a:prstGeom prst="round2Same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j-lt"/>
              </a:rPr>
              <a:t>Сходство с Египтом: Разливы рек, отсутствие дерева, камня, плодородная земля и т.д.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Города из глиняных кирпичей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6" name="Picture 2" descr="Картинка 2 из 2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276872"/>
            <a:ext cx="6497028" cy="41044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1508" name="Picture 4" descr="Картинка 4 из 2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340768"/>
            <a:ext cx="4176464" cy="277995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4450"/>
            <a:ext cx="7772400" cy="539750"/>
          </a:xfrm>
          <a:gradFill rotWithShape="0">
            <a:gsLst>
              <a:gs pos="0">
                <a:schemeClr val="bg1"/>
              </a:gs>
              <a:gs pos="50000">
                <a:schemeClr val="bg2"/>
              </a:gs>
              <a:gs pos="100000">
                <a:schemeClr val="bg1"/>
              </a:gs>
            </a:gsLst>
            <a:lin ang="5400000" scaled="1"/>
          </a:gradFill>
          <a:ln w="76200">
            <a:solidFill>
              <a:srgbClr val="FFCC00"/>
            </a:solidFill>
          </a:ln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Башни </a:t>
            </a:r>
            <a:r>
              <a:rPr lang="ru-RU" sz="3200" b="1" dirty="0"/>
              <a:t>от земли до неба</a:t>
            </a:r>
            <a:r>
              <a:rPr lang="ru-RU" sz="3200" b="1" dirty="0">
                <a:solidFill>
                  <a:srgbClr val="FFFF00"/>
                </a:solidFill>
              </a:rPr>
              <a:t>.</a:t>
            </a:r>
          </a:p>
        </p:txBody>
      </p:sp>
      <p:pic>
        <p:nvPicPr>
          <p:cNvPr id="7176" name="Picture 8" descr="Рисунок1"/>
          <p:cNvPicPr>
            <a:picLocks noChangeAspect="1" noChangeArrowheads="1"/>
          </p:cNvPicPr>
          <p:nvPr/>
        </p:nvPicPr>
        <p:blipFill>
          <a:blip r:embed="rId2" cstate="print">
            <a:lum contrast="24000"/>
          </a:blip>
          <a:srcRect/>
          <a:stretch>
            <a:fillRect/>
          </a:stretch>
        </p:blipFill>
        <p:spPr bwMode="auto">
          <a:xfrm>
            <a:off x="3635896" y="764704"/>
            <a:ext cx="5292080" cy="5832648"/>
          </a:xfrm>
          <a:prstGeom prst="rect">
            <a:avLst/>
          </a:prstGeom>
          <a:noFill/>
          <a:ln w="76200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323528" y="620688"/>
            <a:ext cx="3528392" cy="258532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effectLst/>
                <a:latin typeface="Times New Roman" pitchFamily="18" charset="0"/>
              </a:rPr>
              <a:t>Зиккурат </a:t>
            </a:r>
            <a:r>
              <a:rPr lang="ru-RU" sz="2400" b="1" dirty="0" err="1">
                <a:effectLst/>
                <a:latin typeface="Times New Roman" pitchFamily="18" charset="0"/>
              </a:rPr>
              <a:t>Этеменаки</a:t>
            </a:r>
            <a:r>
              <a:rPr lang="ru-RU" sz="2400" b="1" dirty="0">
                <a:effectLst/>
                <a:latin typeface="Times New Roman" pitchFamily="18" charset="0"/>
              </a:rPr>
              <a:t>.</a:t>
            </a:r>
          </a:p>
          <a:p>
            <a:pPr algn="ctr"/>
            <a:r>
              <a:rPr lang="ru-RU" sz="2400" b="1" dirty="0">
                <a:effectLst/>
                <a:latin typeface="Times New Roman" pitchFamily="18" charset="0"/>
              </a:rPr>
              <a:t>Реконструкция.</a:t>
            </a:r>
          </a:p>
          <a:p>
            <a:pPr algn="ctr"/>
            <a:r>
              <a:rPr lang="en-US" sz="2400" b="1" dirty="0">
                <a:effectLst/>
                <a:latin typeface="Times New Roman" pitchFamily="18" charset="0"/>
              </a:rPr>
              <a:t>VI</a:t>
            </a:r>
            <a:r>
              <a:rPr lang="ru-RU" sz="2400" b="1" dirty="0">
                <a:effectLst/>
                <a:latin typeface="Times New Roman" pitchFamily="18" charset="0"/>
              </a:rPr>
              <a:t> в.до н.э</a:t>
            </a:r>
            <a:r>
              <a:rPr lang="ru-RU" sz="2400" b="1" dirty="0" smtClean="0">
                <a:effectLst/>
                <a:latin typeface="Times New Roman" pitchFamily="18" charset="0"/>
              </a:rPr>
              <a:t>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</a:rPr>
              <a:t>(</a:t>
            </a:r>
            <a:r>
              <a:rPr lang="ru-RU" sz="2400" b="1" dirty="0" err="1" smtClean="0"/>
              <a:t>Этеменанки</a:t>
            </a:r>
            <a:r>
              <a:rPr lang="ru-RU" sz="2400" dirty="0" smtClean="0"/>
              <a:t> (шум.  «Дом основания неба и земли»)</a:t>
            </a:r>
          </a:p>
          <a:p>
            <a:pPr algn="ctr"/>
            <a:endParaRPr lang="ru-RU" b="1" dirty="0">
              <a:effectLst/>
              <a:latin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3072348"/>
            <a:ext cx="32403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/>
              <a:t>Зиккура́т</a:t>
            </a:r>
            <a:r>
              <a:rPr lang="ru-RU" sz="2400" dirty="0" smtClean="0"/>
              <a:t> (от вавилонского слова </a:t>
            </a:r>
            <a:r>
              <a:rPr lang="ru-RU" sz="2400" i="1" dirty="0" err="1" smtClean="0"/>
              <a:t>sigguratu</a:t>
            </a:r>
            <a:r>
              <a:rPr lang="ru-RU" sz="2400" dirty="0" smtClean="0"/>
              <a:t> — «вершина», в том числе «вершина горы») — многоступенчатое </a:t>
            </a:r>
          </a:p>
          <a:p>
            <a:r>
              <a:rPr lang="ru-RU" sz="2400" dirty="0" smtClean="0"/>
              <a:t>культовое сооружение в Древней Месопотамии.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school70.net/assets/images/banner/map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7190" y="-78129"/>
            <a:ext cx="8229600" cy="698817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/>
              <a:t>Письменность</a:t>
            </a:r>
            <a:endParaRPr lang="ru-RU" sz="4800" b="1" dirty="0"/>
          </a:p>
        </p:txBody>
      </p:sp>
      <p:pic>
        <p:nvPicPr>
          <p:cNvPr id="7172" name="Picture 4" descr="http://www.callig.ru/wp-content/uploads/2010/10/klinopi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487430"/>
            <a:ext cx="3714750" cy="3048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pochemuha.ru/wp-content/uploads/2012/04/%D0%A8%D1%83%D0%BC%D0%B5%D1%80%D1%81%D0%BA%D0%B8%D0%B5-%D1%82%D0%B0%D0%B9%D0%BD%D1%8B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032" y="836712"/>
            <a:ext cx="3240360" cy="32878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3.bp.blogspot.com/_SrOg7jC6jIc/S4-r4WB01AI/AAAAAAAAABc/S47r5cxm9yc/s320/x_53e43ab0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988840"/>
            <a:ext cx="2905125" cy="3048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517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Клинопись </a:t>
            </a:r>
            <a:endParaRPr lang="ru-RU" sz="6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0" name="Picture 2" descr="Картинка 13 из 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412776"/>
            <a:ext cx="5238746" cy="47335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532" name="Picture 4" descr="Картинка 36 из 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1844675"/>
            <a:ext cx="2266950" cy="3352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476375" y="2636838"/>
            <a:ext cx="6191250" cy="338455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Кли́нопись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</a:t>
            </a:r>
            <a:r>
              <a:rPr lang="ru-RU" sz="2400" b="1" dirty="0">
                <a:latin typeface="+mj-lt"/>
              </a:rPr>
              <a:t>— наиболее ранняя из известных систем письма. Форму письма во многом определил писчий материал —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глиняная табличка</a:t>
            </a:r>
            <a:r>
              <a:rPr lang="ru-RU" sz="2400" b="1" dirty="0">
                <a:latin typeface="+mj-lt"/>
              </a:rPr>
              <a:t>, на которой, пока глина ещё мягкая деревянной палочкой для письма или заострённым тростником выдавливали знаки; отсюда и «клинообразные» штрихи.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712968" cy="20162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Клинопись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вид письма Древнего </a:t>
            </a:r>
            <a:r>
              <a:rPr lang="ru-RU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Двуречья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 descr="http://www.rus-obr.ru/files/u15/__2_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780928"/>
            <a:ext cx="6696744" cy="3241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463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9" name="Picture 9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24000"/>
          </a:blip>
          <a:srcRect/>
          <a:stretch>
            <a:fillRect/>
          </a:stretch>
        </p:blipFill>
        <p:spPr bwMode="auto">
          <a:xfrm>
            <a:off x="539750" y="692150"/>
            <a:ext cx="3657600" cy="4829175"/>
          </a:xfrm>
          <a:prstGeom prst="rect">
            <a:avLst/>
          </a:prstGeom>
          <a:noFill/>
          <a:ln w="76200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10244" name="Rectangle 4" descr="Упаковочная бумага"/>
          <p:cNvSpPr>
            <a:spLocks noGrp="1" noChangeArrowheads="1"/>
          </p:cNvSpPr>
          <p:nvPr>
            <p:ph type="body" sz="half" idx="2"/>
          </p:nvPr>
        </p:nvSpPr>
        <p:spPr>
          <a:xfrm>
            <a:off x="4348163" y="692150"/>
            <a:ext cx="4256087" cy="5715000"/>
          </a:xfrm>
          <a:blipFill dpi="0" rotWithShape="0">
            <a:blip r:embed="rId3" cstate="print"/>
            <a:srcRect/>
            <a:tile tx="0" ty="0" sx="100000" sy="100000" flip="none" algn="tl"/>
          </a:blipFill>
          <a:ln w="76200">
            <a:solidFill>
              <a:schemeClr val="tx2"/>
            </a:solidFill>
          </a:ln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ru-RU" sz="2800" b="1" dirty="0">
                <a:solidFill>
                  <a:srgbClr val="660033"/>
                </a:solidFill>
              </a:rPr>
              <a:t>Во главе школы стоял «отец».Ему помогали старшеклассник- «старший брат» и «человек с палкой».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ru-RU" sz="2800" b="1" dirty="0">
                <a:solidFill>
                  <a:srgbClr val="660033"/>
                </a:solidFill>
              </a:rPr>
              <a:t>В </a:t>
            </a:r>
            <a:r>
              <a:rPr lang="ru-RU" sz="2800" b="1" dirty="0" err="1">
                <a:solidFill>
                  <a:srgbClr val="660033"/>
                </a:solidFill>
              </a:rPr>
              <a:t>Двуречье</a:t>
            </a:r>
            <a:r>
              <a:rPr lang="ru-RU" sz="2800" b="1" dirty="0">
                <a:solidFill>
                  <a:srgbClr val="660033"/>
                </a:solidFill>
              </a:rPr>
              <a:t> появились знаки для </a:t>
            </a:r>
            <a:r>
              <a:rPr lang="ru-RU" sz="2800" b="1" dirty="0" smtClean="0">
                <a:solidFill>
                  <a:srgbClr val="660033"/>
                </a:solidFill>
              </a:rPr>
              <a:t>цифр. В </a:t>
            </a:r>
            <a:r>
              <a:rPr lang="ru-RU" sz="2800" b="1" dirty="0" err="1">
                <a:solidFill>
                  <a:srgbClr val="660033"/>
                </a:solidFill>
              </a:rPr>
              <a:t>на-чале</a:t>
            </a:r>
            <a:r>
              <a:rPr lang="ru-RU" sz="2800" b="1" dirty="0">
                <a:solidFill>
                  <a:srgbClr val="660033"/>
                </a:solidFill>
              </a:rPr>
              <a:t> пастухи</a:t>
            </a:r>
            <a:r>
              <a:rPr lang="ru-RU" sz="2800" b="1" dirty="0" smtClean="0">
                <a:solidFill>
                  <a:srgbClr val="660033"/>
                </a:solidFill>
              </a:rPr>
              <a:t>, </a:t>
            </a:r>
            <a:r>
              <a:rPr lang="ru-RU" sz="2800" b="1" smtClean="0">
                <a:solidFill>
                  <a:srgbClr val="660033"/>
                </a:solidFill>
              </a:rPr>
              <a:t>считая скот,оставляли </a:t>
            </a:r>
            <a:r>
              <a:rPr lang="ru-RU" sz="2800" b="1" dirty="0" smtClean="0">
                <a:solidFill>
                  <a:srgbClr val="660033"/>
                </a:solidFill>
              </a:rPr>
              <a:t>камни</a:t>
            </a:r>
            <a:r>
              <a:rPr lang="ru-RU" sz="2800" b="1" dirty="0">
                <a:solidFill>
                  <a:srgbClr val="660033"/>
                </a:solidFill>
              </a:rPr>
              <a:t>, а затем заменили их вмятинами в </a:t>
            </a:r>
            <a:r>
              <a:rPr lang="ru-RU" sz="2800" b="1" dirty="0" smtClean="0">
                <a:solidFill>
                  <a:srgbClr val="660033"/>
                </a:solidFill>
              </a:rPr>
              <a:t>глине. Позднее </a:t>
            </a:r>
            <a:r>
              <a:rPr lang="ru-RU" sz="2800" b="1" dirty="0">
                <a:solidFill>
                  <a:srgbClr val="660033"/>
                </a:solidFill>
              </a:rPr>
              <a:t>они </a:t>
            </a:r>
            <a:r>
              <a:rPr lang="ru-RU" sz="2800" b="1" dirty="0" smtClean="0">
                <a:solidFill>
                  <a:srgbClr val="660033"/>
                </a:solidFill>
              </a:rPr>
              <a:t>превратились </a:t>
            </a:r>
            <a:r>
              <a:rPr lang="ru-RU" sz="2800" b="1" dirty="0">
                <a:solidFill>
                  <a:srgbClr val="660033"/>
                </a:solidFill>
              </a:rPr>
              <a:t>в </a:t>
            </a:r>
            <a:r>
              <a:rPr lang="ru-RU" sz="2800" b="1" dirty="0" smtClean="0">
                <a:solidFill>
                  <a:srgbClr val="660033"/>
                </a:solidFill>
              </a:rPr>
              <a:t>клинописные </a:t>
            </a:r>
            <a:r>
              <a:rPr lang="ru-RU" sz="2800" b="1" dirty="0">
                <a:solidFill>
                  <a:srgbClr val="660033"/>
                </a:solidFill>
              </a:rPr>
              <a:t>знаки.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4450"/>
            <a:ext cx="7772400" cy="609600"/>
          </a:xfrm>
          <a:gradFill rotWithShape="0">
            <a:gsLst>
              <a:gs pos="0">
                <a:schemeClr val="bg1"/>
              </a:gs>
              <a:gs pos="50000">
                <a:schemeClr val="bg2"/>
              </a:gs>
              <a:gs pos="100000">
                <a:schemeClr val="bg1"/>
              </a:gs>
            </a:gsLst>
            <a:lin ang="5400000" scaled="1"/>
          </a:gradFill>
          <a:ln w="76200">
            <a:solidFill>
              <a:srgbClr val="FFCC00"/>
            </a:solidFill>
          </a:ln>
        </p:spPr>
        <p:txBody>
          <a:bodyPr/>
          <a:lstStyle/>
          <a:p>
            <a:r>
              <a:rPr lang="ru-RU" sz="3200" b="1" dirty="0" smtClean="0"/>
              <a:t>Письмена </a:t>
            </a:r>
            <a:r>
              <a:rPr lang="ru-RU" sz="3200" b="1" dirty="0"/>
              <a:t>на глиняных табличках.</a:t>
            </a:r>
            <a:r>
              <a:rPr lang="ru-RU" sz="3200" dirty="0"/>
              <a:t> 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849313" y="5661025"/>
            <a:ext cx="3001962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>
                <a:effectLst/>
                <a:latin typeface="Times New Roman" pitchFamily="18" charset="0"/>
              </a:rPr>
              <a:t>Табличка для счета.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CC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CC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1/0008d308-cd40cf4a/640/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s://ds03.infourok.ru/uploads/ex/01ce/0003e5e5-81e7d024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19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Напишите письмо своему другу из этой страны, поделитесь впечатлениями.</a:t>
            </a:r>
            <a:endParaRPr lang="ru-RU" dirty="0" smtClean="0"/>
          </a:p>
          <a:p>
            <a:r>
              <a:rPr lang="ru-RU" i="1" dirty="0" smtClean="0"/>
              <a:t>Сделать контурную карту «Древнее </a:t>
            </a:r>
            <a:r>
              <a:rPr lang="ru-RU" i="1" dirty="0" err="1" smtClean="0"/>
              <a:t>Двуречье</a:t>
            </a:r>
            <a:r>
              <a:rPr lang="ru-RU" i="1" dirty="0" smtClean="0"/>
              <a:t>».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626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>
              <a:buFont typeface="Symbol"/>
              <a:buChar char=""/>
              <a:tabLst>
                <a:tab pos="270510" algn="l"/>
              </a:tabLst>
            </a:pPr>
            <a:r>
              <a:rPr lang="ru-RU" dirty="0" smtClean="0">
                <a:latin typeface="Arial"/>
                <a:ea typeface="Times New Roman"/>
                <a:cs typeface="Times New Roman"/>
              </a:rPr>
              <a:t>Учебник  </a:t>
            </a:r>
            <a:r>
              <a:rPr lang="ru-RU" i="1" dirty="0" smtClean="0">
                <a:latin typeface="Arial"/>
                <a:ea typeface="Times New Roman"/>
                <a:cs typeface="Times New Roman"/>
              </a:rPr>
              <a:t>Всеобщая история. История Древнего мира. 5 класс: учеб. для </a:t>
            </a:r>
            <a:r>
              <a:rPr lang="ru-RU" i="1" dirty="0" err="1" smtClean="0">
                <a:latin typeface="Arial"/>
                <a:ea typeface="Times New Roman"/>
                <a:cs typeface="Times New Roman"/>
              </a:rPr>
              <a:t>общеобразоват</a:t>
            </a:r>
            <a:r>
              <a:rPr lang="ru-RU" i="1" dirty="0" smtClean="0">
                <a:latin typeface="Arial"/>
                <a:ea typeface="Times New Roman"/>
                <a:cs typeface="Times New Roman"/>
              </a:rPr>
              <a:t>. организаций. А. А. </a:t>
            </a:r>
            <a:r>
              <a:rPr lang="ru-RU" i="1" dirty="0" err="1" smtClean="0">
                <a:latin typeface="Arial"/>
                <a:ea typeface="Times New Roman"/>
                <a:cs typeface="Times New Roman"/>
              </a:rPr>
              <a:t>Вигасин</a:t>
            </a:r>
            <a:r>
              <a:rPr lang="ru-RU" i="1" dirty="0" smtClean="0">
                <a:latin typeface="Arial"/>
                <a:ea typeface="Times New Roman"/>
                <a:cs typeface="Times New Roman"/>
              </a:rPr>
              <a:t>, Г. И. </a:t>
            </a:r>
            <a:r>
              <a:rPr lang="ru-RU" i="1" dirty="0" err="1" smtClean="0">
                <a:latin typeface="Arial"/>
                <a:ea typeface="Times New Roman"/>
                <a:cs typeface="Times New Roman"/>
              </a:rPr>
              <a:t>Годер</a:t>
            </a:r>
            <a:r>
              <a:rPr lang="ru-RU" i="1" dirty="0" smtClean="0">
                <a:latin typeface="Arial"/>
                <a:ea typeface="Times New Roman"/>
                <a:cs typeface="Times New Roman"/>
              </a:rPr>
              <a:t>, И. С. Свенцицкая; под ред. А. А. </a:t>
            </a:r>
            <a:r>
              <a:rPr lang="ru-RU" i="1" dirty="0" err="1" smtClean="0">
                <a:latin typeface="Arial"/>
                <a:ea typeface="Times New Roman"/>
                <a:cs typeface="Times New Roman"/>
              </a:rPr>
              <a:t>Искендерова</a:t>
            </a:r>
            <a:r>
              <a:rPr lang="ru-RU" i="1" dirty="0" smtClean="0">
                <a:latin typeface="Arial"/>
                <a:ea typeface="Times New Roman"/>
                <a:cs typeface="Times New Roman"/>
              </a:rPr>
              <a:t>. – 6-е изд. – М.: Просвещение. 2016год.</a:t>
            </a:r>
            <a:endParaRPr lang="ru-RU" sz="1800" dirty="0" smtClean="0">
              <a:latin typeface="Times New Roman"/>
              <a:ea typeface="Times New Roman"/>
              <a:cs typeface="Times New Roman"/>
            </a:endParaRPr>
          </a:p>
          <a:p>
            <a:pPr lvl="0">
              <a:buFont typeface="Symbol"/>
              <a:buChar char=""/>
              <a:tabLst>
                <a:tab pos="270510" algn="l"/>
              </a:tabLst>
            </a:pPr>
            <a:r>
              <a:rPr lang="ru-RU" dirty="0" smtClean="0">
                <a:latin typeface="Arial"/>
                <a:ea typeface="Times New Roman"/>
                <a:cs typeface="Times New Roman"/>
              </a:rPr>
              <a:t>Атлас и контурная карта 5 класс. Издательство «Дрофа» 2017г.</a:t>
            </a:r>
            <a:endParaRPr lang="ru-RU" sz="1800" dirty="0" smtClean="0">
              <a:latin typeface="Times New Roman"/>
              <a:ea typeface="Times New Roman"/>
              <a:cs typeface="Times New Roman"/>
            </a:endParaRPr>
          </a:p>
          <a:p>
            <a:pPr lvl="0">
              <a:buFont typeface="Symbol"/>
              <a:buChar char=""/>
              <a:tabLst>
                <a:tab pos="270510" algn="l"/>
              </a:tabLst>
            </a:pPr>
            <a:r>
              <a:rPr lang="ru-RU" dirty="0" smtClean="0">
                <a:latin typeface="Arial"/>
                <a:ea typeface="Times New Roman"/>
                <a:cs typeface="Times New Roman"/>
              </a:rPr>
              <a:t>История Древнего мира. 5 класс. Технологические карты уроков по учебнику А.А. </a:t>
            </a:r>
            <a:r>
              <a:rPr lang="ru-RU" dirty="0" err="1" smtClean="0">
                <a:latin typeface="Arial"/>
                <a:ea typeface="Times New Roman"/>
                <a:cs typeface="Times New Roman"/>
              </a:rPr>
              <a:t>Вигасина</a:t>
            </a:r>
            <a:r>
              <a:rPr lang="ru-RU" dirty="0" smtClean="0">
                <a:latin typeface="Arial"/>
                <a:ea typeface="Times New Roman"/>
                <a:cs typeface="Times New Roman"/>
              </a:rPr>
              <a:t>, Г.И. </a:t>
            </a:r>
            <a:r>
              <a:rPr lang="ru-RU" dirty="0" err="1" smtClean="0">
                <a:latin typeface="Arial"/>
                <a:ea typeface="Times New Roman"/>
                <a:cs typeface="Times New Roman"/>
              </a:rPr>
              <a:t>Годера</a:t>
            </a:r>
            <a:r>
              <a:rPr lang="ru-RU" dirty="0" smtClean="0">
                <a:latin typeface="Arial"/>
                <a:ea typeface="Times New Roman"/>
                <a:cs typeface="Times New Roman"/>
              </a:rPr>
              <a:t>, И.С. Свенцицкой. Автор-составитель Т.В. Ковригина. Волгоград: Учитель, 2017 год</a:t>
            </a:r>
            <a:endParaRPr lang="ru-RU" sz="1800" dirty="0" smtClean="0">
              <a:latin typeface="Times New Roman"/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Интернет-ресурс: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t"/>
            <a:r>
              <a:rPr lang="ru-RU" i="1" u="sng" dirty="0" smtClean="0">
                <a:hlinkClick r:id="rId2"/>
              </a:rPr>
              <a:t>http://school175.ru/files/book-5.pdf</a:t>
            </a:r>
            <a:endParaRPr lang="ru-RU" dirty="0" smtClean="0"/>
          </a:p>
          <a:p>
            <a:pPr fontAlgn="t"/>
            <a:r>
              <a:rPr lang="ru-RU" i="1" u="sng" dirty="0" smtClean="0">
                <a:hlinkClick r:id="rId3"/>
              </a:rPr>
              <a:t>http://padabum.com/d.php?id=184006</a:t>
            </a:r>
            <a:endParaRPr lang="ru-RU" dirty="0" smtClean="0"/>
          </a:p>
          <a:p>
            <a:pPr fontAlgn="t"/>
            <a:r>
              <a:rPr lang="ru-RU" i="1" u="sng" dirty="0" smtClean="0">
                <a:solidFill>
                  <a:srgbClr val="0000FF"/>
                </a:solidFill>
              </a:rPr>
              <a:t>http://www.alleng.ru</a:t>
            </a:r>
            <a:endParaRPr lang="ru-RU" u="sng" dirty="0" smtClean="0">
              <a:solidFill>
                <a:srgbClr val="0000FF"/>
              </a:solidFill>
            </a:endParaRPr>
          </a:p>
          <a:p>
            <a:pPr fontAlgn="t"/>
            <a:r>
              <a:rPr lang="ru-RU" i="1" u="sng" dirty="0" smtClean="0">
                <a:hlinkClick r:id="rId4"/>
              </a:rPr>
              <a:t>http://www.teacher.syktsu.ru/</a:t>
            </a:r>
            <a:endParaRPr lang="ru-RU" dirty="0" smtClean="0"/>
          </a:p>
          <a:p>
            <a:pPr fontAlgn="t"/>
            <a:r>
              <a:rPr lang="ru-RU" i="1" u="sng" dirty="0" smtClean="0">
                <a:hlinkClick r:id="rId5"/>
              </a:rPr>
              <a:t>http://www.hrono.info</a:t>
            </a:r>
            <a:endParaRPr lang="ru-RU" dirty="0" smtClean="0"/>
          </a:p>
          <a:p>
            <a:pPr fontAlgn="t"/>
            <a:r>
              <a:rPr lang="ru-RU" i="1" u="sng" dirty="0" smtClean="0">
                <a:solidFill>
                  <a:srgbClr val="0000FF"/>
                </a:solidFill>
              </a:rPr>
              <a:t>http://pish.ru</a:t>
            </a:r>
            <a:endParaRPr lang="ru-RU" u="sng" dirty="0" smtClean="0">
              <a:solidFill>
                <a:srgbClr val="0000FF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6" name="Picture 2" descr="Картинка 25 из 10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1213" y="333375"/>
            <a:ext cx="6780212" cy="6264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с одним вырезанным углом 4"/>
          <p:cNvSpPr/>
          <p:nvPr/>
        </p:nvSpPr>
        <p:spPr>
          <a:xfrm>
            <a:off x="250825" y="476250"/>
            <a:ext cx="3384550" cy="1584325"/>
          </a:xfrm>
          <a:prstGeom prst="snip1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err="1"/>
              <a:t>Двуречье</a:t>
            </a:r>
            <a:r>
              <a:rPr lang="ru-RU" sz="3200" b="1" dirty="0"/>
              <a:t> – Междуречье - Месопотамия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492500" y="5157788"/>
            <a:ext cx="2519363" cy="358775"/>
          </a:xfrm>
          <a:prstGeom prst="rect">
            <a:avLst/>
          </a:prstGeom>
        </p:spPr>
        <p:txBody>
          <a:bodyPr anchor="b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Аравийский полуостров - Сирийская пустыня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350" y="3141663"/>
            <a:ext cx="1944688" cy="35877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Средиземное море</a:t>
            </a:r>
            <a:endParaRPr lang="ru-RU" sz="2000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979613" y="6092825"/>
            <a:ext cx="2520950" cy="360363"/>
          </a:xfrm>
          <a:prstGeom prst="rect">
            <a:avLst/>
          </a:prstGeom>
        </p:spPr>
        <p:txBody>
          <a:bodyPr anchor="b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Красное море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331913" y="5805488"/>
            <a:ext cx="1295400" cy="360362"/>
          </a:xfrm>
          <a:prstGeom prst="rect">
            <a:avLst/>
          </a:prstGeom>
        </p:spPr>
        <p:txBody>
          <a:bodyPr anchor="b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Египет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7019925" y="908050"/>
            <a:ext cx="1728788" cy="360363"/>
          </a:xfrm>
          <a:prstGeom prst="rect">
            <a:avLst/>
          </a:prstGeom>
        </p:spPr>
        <p:txBody>
          <a:bodyPr anchor="b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Каспийское море</a:t>
            </a:r>
          </a:p>
        </p:txBody>
      </p:sp>
      <p:sp>
        <p:nvSpPr>
          <p:cNvPr id="10" name="Прямоугольник с одним вырезанным углом 9"/>
          <p:cNvSpPr/>
          <p:nvPr/>
        </p:nvSpPr>
        <p:spPr>
          <a:xfrm>
            <a:off x="250825" y="2276475"/>
            <a:ext cx="3384550" cy="1081088"/>
          </a:xfrm>
          <a:prstGeom prst="snip1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Реки Тигр и </a:t>
            </a:r>
            <a:r>
              <a:rPr lang="ru-RU" sz="3200" b="1" dirty="0" smtClean="0"/>
              <a:t>Евфрат</a:t>
            </a:r>
            <a:endParaRPr lang="ru-RU" sz="3200" b="1" dirty="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827088" y="4941888"/>
            <a:ext cx="2089150" cy="358775"/>
          </a:xfrm>
          <a:prstGeom prst="rect">
            <a:avLst/>
          </a:prstGeom>
        </p:spPr>
        <p:txBody>
          <a:bodyPr anchor="b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Синайский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полуостров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2" grpId="0"/>
      <p:bldP spid="7" grpId="0"/>
      <p:bldP spid="8" grpId="0"/>
      <p:bldP spid="10" grpId="0" animBg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14290"/>
            <a:ext cx="3600450" cy="5929354"/>
          </a:xfrm>
        </p:spPr>
        <p:txBody>
          <a:bodyPr>
            <a:normAutofit fontScale="77500" lnSpcReduction="20000"/>
          </a:bodyPr>
          <a:lstStyle/>
          <a:p>
            <a:pPr marL="274320" indent="-274320">
              <a:buFont typeface="Wingdings 3"/>
              <a:buChar char=""/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Месопотамия</a:t>
            </a:r>
            <a:r>
              <a:rPr lang="ru-RU" dirty="0" smtClean="0"/>
              <a:t> - это древнегреческое название, означающее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«страна между двумя реками»</a:t>
            </a:r>
            <a:r>
              <a:rPr lang="ru-RU" dirty="0" smtClean="0"/>
              <a:t>, поэтому эту область также называют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Междуречьем</a:t>
            </a:r>
            <a:r>
              <a:rPr lang="ru-RU" dirty="0" smtClean="0"/>
              <a:t>; она находится на Ближнем Востоке, между руслами рек Тигр и Евфрат. Современные государства, включающие земли Месопотамии — </a:t>
            </a:r>
            <a:r>
              <a:rPr lang="ru-RU" dirty="0" smtClean="0">
                <a:hlinkClick r:id="rId2" tooltip="Ирак"/>
              </a:rPr>
              <a:t>Ирак</a:t>
            </a:r>
            <a:r>
              <a:rPr lang="ru-RU" dirty="0" smtClean="0"/>
              <a:t>, северо-восточная </a:t>
            </a:r>
            <a:r>
              <a:rPr lang="ru-RU" dirty="0" smtClean="0">
                <a:hlinkClick r:id="rId3" tooltip="Сирия"/>
              </a:rPr>
              <a:t>Сирия</a:t>
            </a:r>
            <a:r>
              <a:rPr lang="ru-RU" dirty="0" smtClean="0"/>
              <a:t>, удаленные от центра  </a:t>
            </a:r>
            <a:r>
              <a:rPr lang="ru-RU" dirty="0" err="1" smtClean="0">
                <a:hlinkClick r:id="rId4" tooltip="Турция"/>
              </a:rPr>
              <a:t>Турция</a:t>
            </a:r>
            <a:r>
              <a:rPr lang="ru-RU" dirty="0" err="1" smtClean="0"/>
              <a:t>и</a:t>
            </a:r>
            <a:r>
              <a:rPr lang="ru-RU" dirty="0" smtClean="0"/>
              <a:t> </a:t>
            </a:r>
            <a:r>
              <a:rPr lang="ru-RU" u="sng" dirty="0" smtClean="0">
                <a:hlinkClick r:id="rId5" tooltip="Иран"/>
              </a:rPr>
              <a:t>Иран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482" name="Picture 2" descr="http://chpz.ru/wp-content/uploads/2010/12/%D0%9C%D0%95%D0%A1%D0%9E%D0%9F%D0%9E%D0%A2%D0%90%D0%9C%D0%98%D0%AF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838" y="836613"/>
            <a:ext cx="5227637" cy="4248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8" name="Picture 2" descr="Картинка 1 из 5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375" y="188913"/>
            <a:ext cx="8596313" cy="6408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 descr="двуречье в 4-3 тысячелетии до н э"/>
          <p:cNvPicPr>
            <a:picLocks noChangeAspect="1" noChangeArrowheads="1"/>
          </p:cNvPicPr>
          <p:nvPr/>
        </p:nvPicPr>
        <p:blipFill>
          <a:blip r:embed="rId2" cstate="print">
            <a:lum bright="-6000" contrast="12000"/>
          </a:blip>
          <a:srcRect/>
          <a:stretch>
            <a:fillRect/>
          </a:stretch>
        </p:blipFill>
        <p:spPr bwMode="auto">
          <a:xfrm>
            <a:off x="468313" y="928670"/>
            <a:ext cx="8207375" cy="5857893"/>
          </a:xfrm>
          <a:prstGeom prst="rect">
            <a:avLst/>
          </a:prstGeom>
          <a:noFill/>
          <a:ln w="76200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24" y="0"/>
            <a:ext cx="7772400" cy="857232"/>
          </a:xfrm>
          <a:gradFill rotWithShape="0">
            <a:gsLst>
              <a:gs pos="0">
                <a:schemeClr val="bg1"/>
              </a:gs>
              <a:gs pos="50000">
                <a:schemeClr val="bg2"/>
              </a:gs>
              <a:gs pos="100000">
                <a:schemeClr val="bg1"/>
              </a:gs>
            </a:gsLst>
            <a:lin ang="5400000" scaled="1"/>
          </a:gradFill>
          <a:ln w="76200">
            <a:solidFill>
              <a:schemeClr val="tx2"/>
            </a:solidFill>
          </a:ln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660033"/>
                </a:solidFill>
                <a:latin typeface="Times New Roman" pitchFamily="18" charset="0"/>
              </a:rPr>
              <a:t>Около 5 тыс.лет назад здесь одновременно с Египтом возникло государство. Первый народ, создавшим первые государства в </a:t>
            </a:r>
            <a:r>
              <a:rPr lang="ru-RU" sz="1800" b="1" dirty="0" err="1" smtClean="0">
                <a:solidFill>
                  <a:srgbClr val="660033"/>
                </a:solidFill>
                <a:latin typeface="Times New Roman" pitchFamily="18" charset="0"/>
              </a:rPr>
              <a:t>Двуречье</a:t>
            </a:r>
            <a:r>
              <a:rPr lang="ru-RU" sz="1800" b="1" dirty="0" smtClean="0">
                <a:solidFill>
                  <a:srgbClr val="660033"/>
                </a:solidFill>
                <a:latin typeface="Times New Roman" pitchFamily="18" charset="0"/>
              </a:rPr>
              <a:t> были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</a:rPr>
              <a:t>шумеры.</a:t>
            </a:r>
            <a:endParaRPr lang="ru-RU" sz="1800" b="1" dirty="0"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6371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«Да это же река течет наоборот!» 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19458" name="Picture 2" descr="Картинка 34 из 9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2060575"/>
            <a:ext cx="5595938" cy="3616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60" name="Picture 4" descr="Картинка 89 из 10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77072"/>
            <a:ext cx="3676411" cy="23762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с двумя скругленными соседними углами 5"/>
          <p:cNvSpPr/>
          <p:nvPr/>
        </p:nvSpPr>
        <p:spPr>
          <a:xfrm>
            <a:off x="4357686" y="3929066"/>
            <a:ext cx="4572032" cy="2643205"/>
          </a:xfrm>
          <a:prstGeom prst="round2Same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/>
              <a:t>Люди, которых поразил Евфрат, провели свою жизнь на берегах другой великой реки – Нила. Эти люди – древние египтяне. А «перевернутой» река показалась египтянам потому, что воды Евфрата текут с севера-запада на юго-восток. Ведь воды египетского Нила текут с юга на север! Египтян потрясло, что есть великая река, которая течет не так, как Нил.</a:t>
            </a:r>
            <a:endParaRPr lang="ru-RU" sz="1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Прямоугольник с двумя скругленными соседними углами 6"/>
          <p:cNvSpPr/>
          <p:nvPr/>
        </p:nvSpPr>
        <p:spPr>
          <a:xfrm rot="20880084">
            <a:off x="166688" y="2443163"/>
            <a:ext cx="3889375" cy="2016125"/>
          </a:xfrm>
          <a:prstGeom prst="round2Same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Отряд воинов-чужеземцев подошел к большой полноводной реке. Это был Евфрат. Чужеземцы посмотрели на бегущую воду, в удивлении замахали руками и закричали: «Быть не может! Да ведь это река, текущая наоборот! » </a:t>
            </a:r>
            <a:endParaRPr lang="ru-RU" b="1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288" y="1412875"/>
          <a:ext cx="8232774" cy="3714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4258"/>
                <a:gridCol w="2744258"/>
                <a:gridCol w="2744258"/>
              </a:tblGrid>
              <a:tr h="371475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2" marR="91442" marT="45798" marB="45798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98" marB="45798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2" marR="91442" marT="45798" marB="45798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11188" y="404813"/>
          <a:ext cx="7921626" cy="59769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40542"/>
                <a:gridCol w="2640542"/>
                <a:gridCol w="2640542"/>
              </a:tblGrid>
              <a:tr h="83189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Линии сравнения </a:t>
                      </a:r>
                      <a:endParaRPr lang="ru-RU" sz="2000" b="1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Междуречье</a:t>
                      </a:r>
                      <a:endParaRPr lang="ru-RU" sz="2000" b="1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Египет</a:t>
                      </a:r>
                      <a:endParaRPr lang="ru-RU" sz="2000" b="1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671">
                <a:tc rowSpan="4">
                  <a:txBody>
                    <a:bodyPr/>
                    <a:lstStyle/>
                    <a:p>
                      <a:r>
                        <a:rPr lang="ru-RU" sz="2000" b="1" dirty="0" smtClean="0"/>
                        <a:t>Природные условия</a:t>
                      </a:r>
                      <a:endParaRPr lang="ru-RU" sz="2000" b="1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7801">
                <a:tc v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1893">
                <a:tc v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1893">
                <a:tc v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3787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Организация системы орошения</a:t>
                      </a:r>
                      <a:endParaRPr lang="ru-RU" sz="2000" b="1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288" y="1412875"/>
          <a:ext cx="8232774" cy="3714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4258"/>
                <a:gridCol w="2744258"/>
                <a:gridCol w="2744258"/>
              </a:tblGrid>
              <a:tr h="371475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2" marR="91442" marT="45798" marB="45798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2" marR="91442" marT="45798" marB="45798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2" marR="91442" marT="45798" marB="45798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11188" y="404813"/>
          <a:ext cx="7921626" cy="59769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40542"/>
                <a:gridCol w="2640542"/>
                <a:gridCol w="2640542"/>
              </a:tblGrid>
              <a:tr h="83189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Линии сравнения </a:t>
                      </a:r>
                      <a:endParaRPr lang="ru-RU" sz="2000" b="1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Междуречье</a:t>
                      </a:r>
                      <a:endParaRPr lang="ru-RU" sz="2000" b="1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Египет</a:t>
                      </a:r>
                      <a:endParaRPr lang="ru-RU" sz="2000" b="1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671">
                <a:tc rowSpan="4">
                  <a:txBody>
                    <a:bodyPr/>
                    <a:lstStyle/>
                    <a:p>
                      <a:r>
                        <a:rPr lang="ru-RU" sz="2000" b="1" dirty="0" smtClean="0"/>
                        <a:t>Природные условия</a:t>
                      </a:r>
                      <a:endParaRPr lang="ru-RU" sz="2000" b="1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Нечастые дожди;</a:t>
                      </a:r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Отсутствие дождей;</a:t>
                      </a:r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7801">
                <a:tc v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1893">
                <a:tc v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1893">
                <a:tc v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3787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Организация системы орошения</a:t>
                      </a:r>
                      <a:endParaRPr lang="ru-RU" sz="2000" b="1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751</Words>
  <Application>Microsoft Office PowerPoint</Application>
  <PresentationFormat>Экран (4:3)</PresentationFormat>
  <Paragraphs>129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6" baseType="lpstr">
      <vt:lpstr>Arial</vt:lpstr>
      <vt:lpstr>Calibri</vt:lpstr>
      <vt:lpstr>Monotype Sorts</vt:lpstr>
      <vt:lpstr>Symbol</vt:lpstr>
      <vt:lpstr>Times New Roman</vt:lpstr>
      <vt:lpstr>Wingdings 3</vt:lpstr>
      <vt:lpstr>Тема Office</vt:lpstr>
      <vt:lpstr>Презентация PowerPoint</vt:lpstr>
      <vt:lpstr>Презентация PowerPoint</vt:lpstr>
      <vt:lpstr>Средиземное море</vt:lpstr>
      <vt:lpstr>Презентация PowerPoint</vt:lpstr>
      <vt:lpstr>Презентация PowerPoint</vt:lpstr>
      <vt:lpstr>Около 5 тыс.лет назад здесь одновременно с Египтом возникло государство. Первый народ, создавшим первые государства в Двуречье были шумеры.</vt:lpstr>
      <vt:lpstr>«Да это же река течет наоборот!»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«Да это же река течет наоборот!» </vt:lpstr>
      <vt:lpstr>Города из глиняных кирпичей</vt:lpstr>
      <vt:lpstr>Башни от земли до неба.</vt:lpstr>
      <vt:lpstr>Письменность</vt:lpstr>
      <vt:lpstr>Клинопись </vt:lpstr>
      <vt:lpstr>Презентация PowerPoint</vt:lpstr>
      <vt:lpstr>Письмена на глиняных табличках. </vt:lpstr>
      <vt:lpstr>Презентация PowerPoint</vt:lpstr>
      <vt:lpstr>Презентация PowerPoint</vt:lpstr>
      <vt:lpstr>Презентация PowerPoint</vt:lpstr>
      <vt:lpstr>Домашнее задание</vt:lpstr>
      <vt:lpstr>Литература:</vt:lpstr>
      <vt:lpstr>Интернет-ресурс: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Наталия Шапкина</cp:lastModifiedBy>
  <cp:revision>23</cp:revision>
  <dcterms:created xsi:type="dcterms:W3CDTF">2012-11-14T08:27:15Z</dcterms:created>
  <dcterms:modified xsi:type="dcterms:W3CDTF">2019-04-17T14:23:32Z</dcterms:modified>
</cp:coreProperties>
</file>