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61" r:id="rId4"/>
    <p:sldId id="266" r:id="rId5"/>
    <p:sldId id="258" r:id="rId6"/>
    <p:sldId id="259" r:id="rId7"/>
    <p:sldId id="268" r:id="rId8"/>
    <p:sldId id="269" r:id="rId9"/>
    <p:sldId id="276" r:id="rId10"/>
    <p:sldId id="278" r:id="rId11"/>
    <p:sldId id="277" r:id="rId12"/>
    <p:sldId id="270" r:id="rId13"/>
    <p:sldId id="275" r:id="rId14"/>
    <p:sldId id="263" r:id="rId15"/>
    <p:sldId id="264" r:id="rId16"/>
    <p:sldId id="265" r:id="rId17"/>
    <p:sldId id="272" r:id="rId18"/>
    <p:sldId id="273" r:id="rId19"/>
    <p:sldId id="274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5F17"/>
    <a:srgbClr val="F6B976"/>
    <a:srgbClr val="E17D3F"/>
    <a:srgbClr val="E6821E"/>
    <a:srgbClr val="E19D43"/>
    <a:srgbClr val="C67F20"/>
    <a:srgbClr val="E99A27"/>
    <a:srgbClr val="ED9D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E5501-AFEB-49B2-8448-C3E62D4C1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9926-0D02-45FE-9D12-F28F41F5F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CABF7-2E68-4E86-A7BB-FD33FB2E8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3EF7F-D1E9-4FC5-9B2F-59080F49F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39BE5-6E6B-4448-8B2F-6CF19591F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8D5EE-02D4-48A9-BA21-B8D7708D3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CF1DB-D257-4478-84C1-F7C5101C0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D9DD3-8D5E-419C-8020-2BA681703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6832-6B54-459E-A8FF-9756D5F1A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91EB-DC43-426F-B6C3-707BFAE98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07DD-8317-4816-A045-C5D26780B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451AF-9D55-4B64-8EDB-721987D41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0C7DF-4FFB-49C4-B251-58796DF94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2C509-FBF3-4D79-803D-DF1D7E949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1BDD9-E00A-47AB-80C7-0302434FA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C393035-1F61-49D6-BA58-BC018B281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43" r:id="rId2"/>
    <p:sldLayoutId id="2147483750" r:id="rId3"/>
    <p:sldLayoutId id="2147483744" r:id="rId4"/>
    <p:sldLayoutId id="2147483751" r:id="rId5"/>
    <p:sldLayoutId id="2147483745" r:id="rId6"/>
    <p:sldLayoutId id="2147483746" r:id="rId7"/>
    <p:sldLayoutId id="2147483752" r:id="rId8"/>
    <p:sldLayoutId id="2147483753" r:id="rId9"/>
    <p:sldLayoutId id="2147483747" r:id="rId10"/>
    <p:sldLayoutId id="2147483748" r:id="rId11"/>
    <p:sldLayoutId id="2147483754" r:id="rId12"/>
    <p:sldLayoutId id="2147483755" r:id="rId13"/>
    <p:sldLayoutId id="2147483756" r:id="rId14"/>
    <p:sldLayoutId id="2147483757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420888"/>
            <a:ext cx="8305800" cy="1981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E17D3F"/>
                </a:solidFill>
              </a:rPr>
              <a:t>МУЗЫКАЛЬНОЕ ВОСПИТАНИЕ В СЕМЬЕ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CA8C10"/>
                </a:solidFill>
                <a:effectLst/>
              </a:rPr>
              <a:t>Наглядно-зрительный метод</a:t>
            </a:r>
          </a:p>
        </p:txBody>
      </p:sp>
      <p:pic>
        <p:nvPicPr>
          <p:cNvPr id="1105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2156884"/>
            <a:ext cx="2808114" cy="2588154"/>
          </a:xfrm>
          <a:effectLst>
            <a:softEdge rad="112500"/>
          </a:effectLst>
        </p:spPr>
      </p:pic>
      <p:pic>
        <p:nvPicPr>
          <p:cNvPr id="11059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95936" y="3861048"/>
            <a:ext cx="3024312" cy="2618242"/>
          </a:xfrm>
          <a:effectLst>
            <a:softEdge rad="112500"/>
          </a:effectLst>
        </p:spPr>
      </p:pic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1" y="1556792"/>
            <a:ext cx="2906130" cy="2208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Rectangle 6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DF9C17"/>
                </a:solidFill>
                <a:effectLst/>
              </a:rPr>
              <a:t>Практический метод</a:t>
            </a:r>
            <a:br>
              <a:rPr lang="ru-RU" sz="4000">
                <a:solidFill>
                  <a:srgbClr val="DF9C17"/>
                </a:solidFill>
                <a:effectLst/>
              </a:rPr>
            </a:br>
            <a:endParaRPr lang="ru-RU" sz="4000">
              <a:solidFill>
                <a:srgbClr val="DF9C17"/>
              </a:solidFill>
              <a:effectLst/>
            </a:endParaRPr>
          </a:p>
        </p:txBody>
      </p:sp>
      <p:pic>
        <p:nvPicPr>
          <p:cNvPr id="10752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3068960"/>
            <a:ext cx="3686304" cy="3170436"/>
          </a:xfrm>
          <a:effectLst>
            <a:softEdge rad="112500"/>
          </a:effectLst>
        </p:spPr>
      </p:pic>
      <p:pic>
        <p:nvPicPr>
          <p:cNvPr id="107529" name="Picture 9" descr="C:\Users\Ленчик\Downloads\9F8ss3OXy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276872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363272" cy="108012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rgbClr val="E58627"/>
                </a:solidFill>
              </a:rPr>
              <a:t>Формы организации </a:t>
            </a:r>
            <a:br>
              <a:rPr lang="ru-RU" sz="4000">
                <a:solidFill>
                  <a:srgbClr val="E58627"/>
                </a:solidFill>
              </a:rPr>
            </a:br>
            <a:r>
              <a:rPr lang="ru-RU" sz="4000">
                <a:solidFill>
                  <a:srgbClr val="E58627"/>
                </a:solidFill>
              </a:rPr>
              <a:t>музыкальной деятельности детей в семье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rgbClr val="DA8C36"/>
                </a:solidFill>
              </a:rPr>
              <a:t>Музыка в семье может использоваться как в виде занятий с детьми так и в более свободных формах :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rgbClr val="DA8C36"/>
                </a:solidFill>
              </a:rPr>
              <a:t>как развлечение,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rgbClr val="DA8C36"/>
                </a:solidFill>
              </a:rPr>
              <a:t>самостоятельное </a:t>
            </a:r>
            <a:r>
              <a:rPr lang="ru-RU" sz="2400" dirty="0" err="1">
                <a:solidFill>
                  <a:srgbClr val="DA8C36"/>
                </a:solidFill>
              </a:rPr>
              <a:t>музицирование</a:t>
            </a:r>
            <a:r>
              <a:rPr lang="ru-RU" sz="2400" dirty="0">
                <a:solidFill>
                  <a:srgbClr val="DA8C36"/>
                </a:solidFill>
              </a:rPr>
              <a:t> детей,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rgbClr val="DA8C36"/>
                </a:solidFill>
              </a:rPr>
              <a:t>она может звучать и фоном для другой деятельности.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>
                <a:solidFill>
                  <a:srgbClr val="DA8C36"/>
                </a:solidFill>
              </a:rPr>
              <a:t>слушание грамзаписей музыкальных сказок, музыки к мультфильмам </a:t>
            </a:r>
          </a:p>
        </p:txBody>
      </p:sp>
      <p:pic>
        <p:nvPicPr>
          <p:cNvPr id="83975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6839744" y="4221088"/>
            <a:ext cx="2304256" cy="1735872"/>
          </a:xfrm>
          <a:effectLst>
            <a:softEdge rad="112500"/>
          </a:effectLst>
        </p:spPr>
      </p:pic>
      <p:pic>
        <p:nvPicPr>
          <p:cNvPr id="83977" name="Picture 9" descr="C:\Users\Ленчик\Downloads\x_6c1ed1d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861048"/>
            <a:ext cx="2292573" cy="2730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3978" name="Picture 10" descr="C:\Users\Ленчик\Downloads\l_3664dd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628800"/>
            <a:ext cx="2759968" cy="2069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>
                <a:solidFill>
                  <a:srgbClr val="DD7711"/>
                </a:solidFill>
              </a:rPr>
              <a:t>Вопросам семейного музыкального воспитания большое внимание уделяли: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10200" cy="22606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89234"/>
                </a:solidFill>
              </a:rPr>
              <a:t>Д. И. Писарев,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89234"/>
                </a:solidFill>
              </a:rPr>
              <a:t> Н. В. </a:t>
            </a:r>
            <a:r>
              <a:rPr lang="ru-RU" sz="2800" dirty="0" err="1">
                <a:solidFill>
                  <a:srgbClr val="E89234"/>
                </a:solidFill>
              </a:rPr>
              <a:t>Шемунов</a:t>
            </a:r>
            <a:r>
              <a:rPr lang="ru-RU" sz="2800" dirty="0">
                <a:solidFill>
                  <a:srgbClr val="E89234"/>
                </a:solidFill>
              </a:rPr>
              <a:t>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89234"/>
                </a:solidFill>
              </a:rPr>
              <a:t>В. П. Острогорский,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89234"/>
                </a:solidFill>
              </a:rPr>
              <a:t>А. П. Юдин,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89234"/>
                </a:solidFill>
              </a:rPr>
              <a:t>В. В. </a:t>
            </a:r>
            <a:r>
              <a:rPr lang="ru-RU" sz="2800" dirty="0" smtClean="0">
                <a:solidFill>
                  <a:srgbClr val="E89234"/>
                </a:solidFill>
              </a:rPr>
              <a:t>Демьянский и др</a:t>
            </a:r>
            <a:r>
              <a:rPr lang="ru-RU" sz="2800" dirty="0">
                <a:solidFill>
                  <a:srgbClr val="E89234"/>
                </a:solidFill>
              </a:rPr>
              <a:t>.</a:t>
            </a:r>
          </a:p>
        </p:txBody>
      </p:sp>
      <p:pic>
        <p:nvPicPr>
          <p:cNvPr id="2355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0200" y="1989138"/>
            <a:ext cx="4752975" cy="3092450"/>
          </a:xfrm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221163"/>
            <a:ext cx="285750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rgbClr val="F18227"/>
                </a:solidFill>
              </a:rPr>
              <a:t>  </a:t>
            </a:r>
            <a:r>
              <a:rPr lang="ru-RU" sz="2400">
                <a:solidFill>
                  <a:srgbClr val="F18227"/>
                </a:solidFill>
              </a:rPr>
              <a:t>Выводы, сделанные русскими теоретиками,     полезны для современной практики домашнего музыкального воспитания: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F4A93A"/>
                </a:solidFill>
              </a:rPr>
              <a:t>    А) Домашнее музыкальное воспитание не должно сводиться лишь к обучению игре на музыкальном инструменте. Большое внимание следует уделять воспитанию эстетических потребностей, вкусов, интересов у детей, развитию их творческих способностей, формированию социальных чувств и стремлений;</a:t>
            </a:r>
          </a:p>
        </p:txBody>
      </p:sp>
      <p:pic>
        <p:nvPicPr>
          <p:cNvPr id="2458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924300"/>
            <a:ext cx="2819400" cy="2171700"/>
          </a:xfrm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3514725"/>
            <a:ext cx="2592388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500438"/>
            <a:ext cx="25923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2420938"/>
            <a:ext cx="5472113" cy="3651250"/>
          </a:xfrm>
        </p:spPr>
      </p:pic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09438"/>
                </a:solidFill>
              </a:rPr>
              <a:t>б) полноценное музыкальное воспитание в семье предполагает руководство со стороны родителей;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764704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>
                <a:solidFill>
                  <a:srgbClr val="E28810"/>
                </a:solidFill>
              </a:rPr>
              <a:t>в) </a:t>
            </a:r>
            <a:r>
              <a:rPr lang="ru-RU" sz="2800" err="1">
                <a:solidFill>
                  <a:srgbClr val="E28810"/>
                </a:solidFill>
              </a:rPr>
              <a:t>в</a:t>
            </a:r>
            <a:r>
              <a:rPr lang="ru-RU" sz="2800">
                <a:solidFill>
                  <a:srgbClr val="E28810"/>
                </a:solidFill>
              </a:rPr>
              <a:t> домашнем музыкальном воспитании, как и воспитании вообще, очень важен учет возрастных и индивидуальных особенностей детей.</a:t>
            </a:r>
            <a:r>
              <a:rPr lang="ru-RU" sz="4000">
                <a:solidFill>
                  <a:srgbClr val="E28810"/>
                </a:solidFill>
              </a:rPr>
              <a:t> </a:t>
            </a:r>
          </a:p>
        </p:txBody>
      </p:sp>
      <p:pic>
        <p:nvPicPr>
          <p:cNvPr id="71688" name="Picture 8" descr="C:\Users\Ленчик\Downloads\shutterstock_243988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564904"/>
            <a:ext cx="421377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89" name="Picture 9" descr="C:\Users\Ленчик\Downloads\toddler-instrument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3573016"/>
            <a:ext cx="3457068" cy="2547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49500"/>
            <a:ext cx="8229600" cy="3746500"/>
          </a:xfrm>
        </p:spPr>
        <p:txBody>
          <a:bodyPr/>
          <a:lstStyle/>
          <a:p>
            <a:r>
              <a:rPr lang="ru-RU" smtClean="0">
                <a:solidFill>
                  <a:srgbClr val="E58E1B"/>
                </a:solidFill>
              </a:rPr>
              <a:t> однодетность или малодетность семьи уже во многих поколениях,</a:t>
            </a:r>
          </a:p>
          <a:p>
            <a:r>
              <a:rPr lang="ru-RU" smtClean="0">
                <a:solidFill>
                  <a:srgbClr val="E58E1B"/>
                </a:solidFill>
              </a:rPr>
              <a:t> обострение социальных и экономических трудностей ; </a:t>
            </a:r>
          </a:p>
          <a:p>
            <a:r>
              <a:rPr lang="ru-RU" smtClean="0">
                <a:solidFill>
                  <a:srgbClr val="E58E1B"/>
                </a:solidFill>
              </a:rPr>
              <a:t>гипертрофированная политизация общества,  </a:t>
            </a:r>
          </a:p>
          <a:p>
            <a:r>
              <a:rPr lang="ru-RU" smtClean="0">
                <a:solidFill>
                  <a:srgbClr val="E58E1B"/>
                </a:solidFill>
              </a:rPr>
              <a:t>и др.</a:t>
            </a: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764704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>
                <a:solidFill>
                  <a:srgbClr val="D47A16"/>
                </a:solidFill>
              </a:rPr>
              <a:t>В современном обществе система семейного воспитания претерпевает значительные изменения </a:t>
            </a:r>
            <a:r>
              <a:rPr lang="ru-RU" sz="2800">
                <a:solidFill>
                  <a:srgbClr val="D47A16"/>
                </a:solidFill>
              </a:rPr>
              <a:t>по ряду причин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16113"/>
            <a:ext cx="8229600" cy="4179887"/>
          </a:xfrm>
        </p:spPr>
        <p:txBody>
          <a:bodyPr/>
          <a:lstStyle/>
          <a:p>
            <a:r>
              <a:rPr lang="ru-RU" smtClean="0">
                <a:solidFill>
                  <a:srgbClr val="ED9D33"/>
                </a:solidFill>
              </a:rPr>
              <a:t>Предпосылок и условий, которые определяются врожденными музыкальными задатками и образом жизни семьи,  </a:t>
            </a:r>
          </a:p>
          <a:p>
            <a:r>
              <a:rPr lang="ru-RU" smtClean="0">
                <a:solidFill>
                  <a:srgbClr val="ED9D33"/>
                </a:solidFill>
              </a:rPr>
              <a:t> традициями семьи, </a:t>
            </a:r>
          </a:p>
          <a:p>
            <a:r>
              <a:rPr lang="ru-RU" smtClean="0">
                <a:solidFill>
                  <a:srgbClr val="ED9D33"/>
                </a:solidFill>
              </a:rPr>
              <a:t>отношением к музыке и музыкальной деятельности, </a:t>
            </a:r>
          </a:p>
          <a:p>
            <a:r>
              <a:rPr lang="ru-RU" smtClean="0">
                <a:solidFill>
                  <a:srgbClr val="ED9D33"/>
                </a:solidFill>
              </a:rPr>
              <a:t>общей культурой. 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D68518"/>
                </a:solidFill>
              </a:rPr>
              <a:t>Музыкальное воспитание и развитие ребенка в семье зависит от: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rgbClr val="E99A27"/>
                </a:solidFill>
              </a:rPr>
              <a:t>Привить детям любовь к музыке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219700" y="1600200"/>
            <a:ext cx="3467100" cy="4495800"/>
          </a:xfrm>
        </p:spPr>
        <p:txBody>
          <a:bodyPr/>
          <a:lstStyle/>
          <a:p>
            <a:r>
              <a:rPr lang="ru-RU" sz="2800" smtClean="0">
                <a:solidFill>
                  <a:srgbClr val="E19D43"/>
                </a:solidFill>
              </a:rPr>
              <a:t>Сможет только тот человек, который сам тонко чувствует музыку, глубоко воспринимает её.</a:t>
            </a:r>
          </a:p>
        </p:txBody>
      </p:sp>
      <p:pic>
        <p:nvPicPr>
          <p:cNvPr id="100358" name="Picture 6" descr="C:\Users\Ленчик\Downloads\2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204864"/>
            <a:ext cx="4608512" cy="3072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D35F17"/>
                </a:solidFill>
              </a:rPr>
              <a:t>"Когда начинать музыкальное воспитание</a:t>
            </a:r>
            <a:r>
              <a:rPr lang="ru-RU" sz="4000" smtClean="0">
                <a:solidFill>
                  <a:srgbClr val="D35F17"/>
                </a:solidFill>
              </a:rPr>
              <a:t>?" </a:t>
            </a:r>
            <a:endParaRPr lang="ru-RU" sz="4000">
              <a:solidFill>
                <a:srgbClr val="D35F17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16463" y="1989138"/>
            <a:ext cx="4041775" cy="36718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b="1" smtClean="0">
                <a:solidFill>
                  <a:srgbClr val="F38711"/>
                </a:solidFill>
              </a:rPr>
              <a:t>Золтан Кодаи</a:t>
            </a:r>
            <a:r>
              <a:rPr lang="ru-RU" sz="2800" smtClean="0">
                <a:solidFill>
                  <a:srgbClr val="F38711"/>
                </a:solidFill>
              </a:rPr>
              <a:t>: 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>
                <a:solidFill>
                  <a:srgbClr val="F38711"/>
                </a:solidFill>
              </a:rPr>
              <a:t>"</a:t>
            </a:r>
            <a:r>
              <a:rPr lang="ru-RU" sz="2800" i="1" smtClean="0">
                <a:solidFill>
                  <a:srgbClr val="F38711"/>
                </a:solidFill>
              </a:rPr>
              <a:t>За девять месяцев до рождения ребенка... А еще лучше - за девять месяцев до рождения матери</a:t>
            </a:r>
            <a:r>
              <a:rPr lang="ru-RU" sz="2800" smtClean="0">
                <a:solidFill>
                  <a:srgbClr val="F38711"/>
                </a:solidFill>
              </a:rPr>
              <a:t>".   </a:t>
            </a: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2132856"/>
            <a:ext cx="2764818" cy="33169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smtClean="0">
                <a:solidFill>
                  <a:srgbClr val="E6821E"/>
                </a:solidFill>
              </a:rPr>
              <a:t>Спасибо за внимание!</a:t>
            </a:r>
            <a:endParaRPr lang="ru-RU" sz="5400">
              <a:solidFill>
                <a:srgbClr val="E6821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>
                <a:solidFill>
                  <a:srgbClr val="F68508"/>
                </a:solidFill>
              </a:rPr>
              <a:t>В России музыкальное воспитание в семье имеет глубокие исторические корни.</a:t>
            </a:r>
            <a:r>
              <a:rPr lang="ru-RU" sz="4000">
                <a:solidFill>
                  <a:srgbClr val="F68508"/>
                </a:solidFill>
              </a:rPr>
              <a:t> 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700213"/>
            <a:ext cx="5627687" cy="18002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smtClean="0">
                <a:solidFill>
                  <a:srgbClr val="E48D0E"/>
                </a:solidFill>
              </a:rPr>
              <a:t>    Музыкальное воспитание вошло в круг воспитания дворянских семей, даже среднего сословия.     </a:t>
            </a:r>
          </a:p>
          <a:p>
            <a:pPr algn="ctr">
              <a:buFontTx/>
              <a:buNone/>
            </a:pPr>
            <a:endParaRPr lang="ru-RU" sz="2800" smtClean="0">
              <a:solidFill>
                <a:srgbClr val="E48D0E"/>
              </a:solidFill>
            </a:endParaRPr>
          </a:p>
        </p:txBody>
      </p:sp>
      <p:pic>
        <p:nvPicPr>
          <p:cNvPr id="61445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899592" y="3573016"/>
            <a:ext cx="2126759" cy="2842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46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012160" y="2996952"/>
            <a:ext cx="2882330" cy="261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EA8E14"/>
                </a:solidFill>
              </a:rPr>
              <a:t>Благотворность влияния семьи на развитие интереса к музыке и творческих способностей ребенка подтверждают  :</a:t>
            </a:r>
            <a:r>
              <a:rPr lang="ru-RU" sz="4000">
                <a:solidFill>
                  <a:srgbClr val="EA8E14"/>
                </a:solidFill>
              </a:rPr>
              <a:t> 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smtClean="0">
                <a:solidFill>
                  <a:srgbClr val="EC910A"/>
                </a:solidFill>
              </a:rPr>
              <a:t>М. И. Глинка, </a:t>
            </a:r>
          </a:p>
          <a:p>
            <a:r>
              <a:rPr lang="ru-RU" sz="2400" smtClean="0">
                <a:solidFill>
                  <a:srgbClr val="EC910A"/>
                </a:solidFill>
              </a:rPr>
              <a:t>А. Г. и Н.Г.Рубенштейн</a:t>
            </a:r>
            <a:r>
              <a:rPr lang="ru-RU" sz="2800" smtClean="0">
                <a:solidFill>
                  <a:srgbClr val="EC910A"/>
                </a:solidFill>
              </a:rPr>
              <a:t>, </a:t>
            </a:r>
          </a:p>
          <a:p>
            <a:r>
              <a:rPr lang="ru-RU" sz="2800" smtClean="0">
                <a:solidFill>
                  <a:srgbClr val="EC910A"/>
                </a:solidFill>
              </a:rPr>
              <a:t>А. С. Даргомыжский, </a:t>
            </a:r>
          </a:p>
          <a:p>
            <a:r>
              <a:rPr lang="ru-RU" sz="2800" smtClean="0">
                <a:solidFill>
                  <a:srgbClr val="EC910A"/>
                </a:solidFill>
              </a:rPr>
              <a:t>П. И. Чайковский, </a:t>
            </a:r>
          </a:p>
          <a:p>
            <a:r>
              <a:rPr lang="ru-RU" sz="2800" smtClean="0">
                <a:solidFill>
                  <a:srgbClr val="EC910A"/>
                </a:solidFill>
              </a:rPr>
              <a:t>Н. А. Римский–Корсаков, </a:t>
            </a:r>
          </a:p>
          <a:p>
            <a:r>
              <a:rPr lang="ru-RU" sz="2800" smtClean="0">
                <a:solidFill>
                  <a:srgbClr val="EC910A"/>
                </a:solidFill>
              </a:rPr>
              <a:t>С. С. Прокофьев, </a:t>
            </a:r>
          </a:p>
          <a:p>
            <a:r>
              <a:rPr lang="ru-RU" sz="2800" smtClean="0">
                <a:solidFill>
                  <a:srgbClr val="EC910A"/>
                </a:solidFill>
              </a:rPr>
              <a:t>Д. Д. Шостакович. </a:t>
            </a:r>
          </a:p>
        </p:txBody>
      </p:sp>
      <p:pic>
        <p:nvPicPr>
          <p:cNvPr id="1536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92950" y="1773238"/>
            <a:ext cx="1230313" cy="1368425"/>
          </a:xfrm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700213"/>
            <a:ext cx="1190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3357563"/>
            <a:ext cx="12382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3357563"/>
            <a:ext cx="10287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3429000"/>
            <a:ext cx="1095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175" y="4652963"/>
            <a:ext cx="9810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1500" y="5084763"/>
            <a:ext cx="962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857" y="1648095"/>
            <a:ext cx="5714286" cy="4323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F38D1D"/>
                </a:solidFill>
              </a:rPr>
              <a:t>С рождения младенец попадет в мир, наполненный звуками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>
                <a:solidFill>
                  <a:srgbClr val="EE9012"/>
                </a:solidFill>
              </a:rPr>
              <a:t>У же в три-четыре месяца малыш не только прислушивается к музыке, но и воспринимает ее эмоционально.</a:t>
            </a:r>
            <a:r>
              <a:rPr lang="ru-RU" sz="4000">
                <a:solidFill>
                  <a:srgbClr val="EE9012"/>
                </a:solidFill>
              </a:rPr>
              <a:t> </a:t>
            </a:r>
          </a:p>
        </p:txBody>
      </p:sp>
      <p:sp>
        <p:nvSpPr>
          <p:cNvPr id="17411" name="Rectangle 1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EA9C2A"/>
                </a:solidFill>
              </a:rPr>
              <a:t> малыш чувствует интонацию, мелодику человеческой речи. На слова, сказанные ласково, отвечает улыбкой, тянется к взрослому ручками. Сказать то же самое сердито - пугается, плачет.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EA9C2A"/>
                </a:solidFill>
              </a:rPr>
              <a:t> при звуках колыбельной лежит спокойно,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EA9C2A"/>
                </a:solidFill>
              </a:rPr>
              <a:t> при бодрой, радостной музыке, восклицает, напевает, иногда приплясывает. </a:t>
            </a:r>
          </a:p>
        </p:txBody>
      </p:sp>
      <p:pic>
        <p:nvPicPr>
          <p:cNvPr id="55310" name="Picture 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131840" y="4365104"/>
            <a:ext cx="3240088" cy="2171700"/>
          </a:xfrm>
          <a:effectLst>
            <a:softEdge rad="112500"/>
          </a:effectLst>
        </p:spPr>
      </p:pic>
      <p:pic>
        <p:nvPicPr>
          <p:cNvPr id="55311" name="Picture 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3717032"/>
            <a:ext cx="2112962" cy="1633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312" name="Picture 1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789040"/>
            <a:ext cx="2087562" cy="167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147050" cy="39925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AA11E"/>
                </a:solidFill>
              </a:rPr>
              <a:t>Обогатить духовный мир ребенка музыкальными впечатлениями, вызвать интерес к музыке, передать традиции своего народа, сформировать основы музыкальной культуры;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AA11E"/>
                </a:solidFill>
              </a:rPr>
              <a:t>развить музыкальные и творческие способности в процессе различных видов музыкальной деятельности (восприятие, исполнительство, творчество, музыкально-образовательная, деятельность);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>
                <a:solidFill>
                  <a:srgbClr val="EAA11E"/>
                </a:solidFill>
              </a:rPr>
              <a:t>способствовать общему развитию детей средствами музыки. 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>
              <a:solidFill>
                <a:srgbClr val="EAA11E"/>
              </a:solidFill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rgbClr val="EB9413"/>
                </a:solidFill>
              </a:rPr>
              <a:t>Задачи музыкального воспитания детей в семье.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6"/>
          <p:cNvGraphicFramePr>
            <a:graphicFrameLocks/>
          </p:cNvGraphicFramePr>
          <p:nvPr>
            <p:ph idx="1"/>
          </p:nvPr>
        </p:nvGraphicFramePr>
        <p:xfrm>
          <a:off x="468313" y="1557338"/>
          <a:ext cx="8208962" cy="44640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>
                <a:solidFill>
                  <a:srgbClr val="EA8532"/>
                </a:solidFill>
              </a:rPr>
              <a:t>Методы обучения в семье</a:t>
            </a: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2921000" y="32464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8949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E18C4D"/>
                </a:solidFill>
                <a:effectLst/>
              </a:rPr>
              <a:t>Наглядно-слуховой</a:t>
            </a:r>
            <a:endParaRPr lang="ru-RU" sz="4000">
              <a:solidFill>
                <a:srgbClr val="E18C4D"/>
              </a:solidFill>
              <a:effectLst/>
            </a:endParaRPr>
          </a:p>
        </p:txBody>
      </p:sp>
      <p:pic>
        <p:nvPicPr>
          <p:cNvPr id="10343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2276872"/>
            <a:ext cx="3168030" cy="3279072"/>
          </a:xfrm>
          <a:effectLst>
            <a:softEdge rad="112500"/>
          </a:effectLst>
        </p:spPr>
      </p:pic>
      <p:pic>
        <p:nvPicPr>
          <p:cNvPr id="10343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2040" y="2924944"/>
            <a:ext cx="3141355" cy="2303050"/>
          </a:xfrm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516</TotalTime>
  <Words>544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Garamond</vt:lpstr>
      <vt:lpstr>Arial</vt:lpstr>
      <vt:lpstr>Constantia</vt:lpstr>
      <vt:lpstr>Wingdings 2</vt:lpstr>
      <vt:lpstr>Calibri</vt:lpstr>
      <vt:lpstr>Бумажная</vt:lpstr>
      <vt:lpstr>МУЗЫКАЛЬНОЕ ВОСПИТАНИЕ В СЕМЬЕ </vt:lpstr>
      <vt:lpstr>"Когда начинать музыкальное воспитание?" </vt:lpstr>
      <vt:lpstr>В России музыкальное воспитание в семье имеет глубокие исторические корни. </vt:lpstr>
      <vt:lpstr>Благотворность влияния семьи на развитие интереса к музыке и творческих способностей ребенка подтверждают  : </vt:lpstr>
      <vt:lpstr>С рождения младенец попадет в мир, наполненный звуками </vt:lpstr>
      <vt:lpstr>У же в три-четыре месяца малыш не только прислушивается к музыке, но и воспринимает ее эмоционально. </vt:lpstr>
      <vt:lpstr>Задачи музыкального воспитания детей в семье.</vt:lpstr>
      <vt:lpstr>Методы обучения в семье</vt:lpstr>
      <vt:lpstr>Наглядно-слуховой</vt:lpstr>
      <vt:lpstr>Наглядно-зрительный метод</vt:lpstr>
      <vt:lpstr>Практический метод </vt:lpstr>
      <vt:lpstr>Формы организации  музыкальной деятельности детей в семье</vt:lpstr>
      <vt:lpstr>Вопросам семейного музыкального воспитания большое внимание уделяли:</vt:lpstr>
      <vt:lpstr>  Выводы, сделанные русскими теоретиками,     полезны для современной практики домашнего музыкального воспитания:</vt:lpstr>
      <vt:lpstr>б) полноценное музыкальное воспитание в семье предполагает руководство со стороны родителей;</vt:lpstr>
      <vt:lpstr>в) в домашнем музыкальном воспитании, как и воспитании вообще, очень важен учет возрастных и индивидуальных особенностей детей. </vt:lpstr>
      <vt:lpstr>В современном обществе система семейного воспитания претерпевает значительные изменения по ряду причин </vt:lpstr>
      <vt:lpstr>Музыкальное воспитание и развитие ребенка в семье зависит от:</vt:lpstr>
      <vt:lpstr>Привить детям любовь к музыке</vt:lpstr>
      <vt:lpstr>Спасибо за внимание!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ВОСПИТАНИЕ В СЕМЬЕ</dc:title>
  <dc:creator>1</dc:creator>
  <cp:lastModifiedBy>Ленчик</cp:lastModifiedBy>
  <cp:revision>12</cp:revision>
  <dcterms:created xsi:type="dcterms:W3CDTF">2011-05-08T08:47:12Z</dcterms:created>
  <dcterms:modified xsi:type="dcterms:W3CDTF">2019-04-21T19:49:30Z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000800b2ec0000000000010280400207e68002e0015000</vt:lpwstr>
  </property>
</Properties>
</file>