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1"/>
  </p:notesMasterIdLst>
  <p:handoutMasterIdLst>
    <p:handoutMasterId r:id="rId12"/>
  </p:handoutMasterIdLst>
  <p:sldIdLst>
    <p:sldId id="264" r:id="rId3"/>
    <p:sldId id="269" r:id="rId4"/>
    <p:sldId id="270" r:id="rId5"/>
    <p:sldId id="284" r:id="rId6"/>
    <p:sldId id="285" r:id="rId7"/>
    <p:sldId id="296" r:id="rId8"/>
    <p:sldId id="298" r:id="rId9"/>
    <p:sldId id="287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480" y="-72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3072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ru-RU">
                <a:solidFill>
                  <a:schemeClr val="tx2"/>
                </a:solidFill>
              </a:rPr>
              <a:t>21.04.2019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ru-RU"/>
              <a:pPr/>
              <a:t>21.04.2019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ru-RU" noProof="0" smtClean="0"/>
              <a:t>21.04.2019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ru-RU" noProof="0" smtClean="0"/>
              <a:pPr/>
              <a:t>21.04.2019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2044" y="116632"/>
            <a:ext cx="9289032" cy="338437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en-US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Культура </a:t>
            </a:r>
            <a:r>
              <a:rPr lang="ru-RU" sz="4400" b="1" dirty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образование </a:t>
            </a: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4400" b="1" dirty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период </a:t>
            </a:r>
            <a:r>
              <a:rPr lang="en-US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en-US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Великой </a:t>
            </a:r>
            <a:r>
              <a:rPr lang="ru-RU" sz="4400" b="1" dirty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Отечественной войны</a:t>
            </a: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4400" b="0" i="0" baseline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4372" y="3717032"/>
            <a:ext cx="4070227" cy="276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199"/>
            <a:ext cx="10157354" cy="2643031"/>
          </a:xfrm>
        </p:spPr>
        <p:txBody>
          <a:bodyPr>
            <a:normAutofit/>
          </a:bodyPr>
          <a:lstStyle/>
          <a:p>
            <a:pPr lvl="0" algn="ctr">
              <a:lnSpc>
                <a:spcPct val="95000"/>
              </a:lnSpc>
              <a:spcBef>
                <a:spcPts val="0"/>
              </a:spcBef>
            </a:pP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Война потребовала от людей максимального напряжения сил. </a:t>
            </a: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На </a:t>
            </a: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предприятия, в колхозы были мобилизованы не только взрослые, но и  дети, работавшие  без выходных и отпусков. </a:t>
            </a: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/>
            </a:r>
            <a:b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</a:b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На </a:t>
            </a:r>
            <a:r>
              <a:rPr lang="ru-RU" sz="2600" dirty="0">
                <a:solidFill>
                  <a:srgbClr val="000000"/>
                </a:solidFill>
                <a:latin typeface="Times New Roman"/>
                <a:ea typeface="Times New Roman"/>
                <a:cs typeface="+mn-cs"/>
              </a:rPr>
              <a:t>оккупированной территории были организованы массовые подпольное и партизанское движения</a:t>
            </a:r>
            <a:r>
              <a:rPr lang="ru-RU" sz="2600" dirty="0">
                <a:solidFill>
                  <a:srgbClr val="374C81"/>
                </a:solidFill>
                <a:latin typeface="Times New Roman"/>
                <a:ea typeface="Times New Roman"/>
                <a:cs typeface="+mn-cs"/>
              </a:rPr>
              <a:t>. </a:t>
            </a:r>
            <a:r>
              <a:rPr lang="ru-RU" sz="2600" dirty="0">
                <a:solidFill>
                  <a:srgbClr val="374C81"/>
                </a:solidFill>
                <a:ea typeface="+mn-ea"/>
                <a:cs typeface="+mn-cs"/>
              </a:rPr>
              <a:t/>
            </a:r>
            <a:br>
              <a:rPr lang="ru-RU" sz="2600" dirty="0">
                <a:solidFill>
                  <a:srgbClr val="374C81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6420" y="2492896"/>
            <a:ext cx="5805178" cy="3861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543" y="2492896"/>
            <a:ext cx="4914061" cy="3861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9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04" y="2218279"/>
            <a:ext cx="6518173" cy="421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7908" y="260648"/>
            <a:ext cx="9001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/>
                <a:ea typeface="Times New Roman"/>
              </a:rPr>
              <a:t>С начала войны еще более лояльной становится государственная политика по отношению к </a:t>
            </a:r>
            <a:r>
              <a:rPr lang="ru-RU" b="1" i="1" dirty="0">
                <a:solidFill>
                  <a:schemeClr val="tx2"/>
                </a:solidFill>
                <a:latin typeface="Times New Roman"/>
                <a:ea typeface="Times New Roman"/>
              </a:rPr>
              <a:t>церкви</a:t>
            </a:r>
            <a:r>
              <a:rPr lang="ru-RU" dirty="0">
                <a:solidFill>
                  <a:schemeClr val="tx2"/>
                </a:solidFill>
                <a:latin typeface="Times New Roman"/>
                <a:ea typeface="Times New Roman"/>
              </a:rPr>
              <a:t>, которая активно включилась в патриотическое движение. В  сентябре 1943 г. состоялась встреча Сталина с митрополитами Сергием, Алексием и Николаем. Вскоре после нее была восстановлена патриархия.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14492" y="2803181"/>
            <a:ext cx="53727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всей стране в централизованном порядке открываются тысячи православных храмов. Священнослужителей выпускают из заключений и ссылок, при их согласии демобилизуют из армии. В правительстве для  связи с церковью создается  Совет   по   делам   Русской   православной   церкви. </a:t>
            </a:r>
          </a:p>
        </p:txBody>
      </p:sp>
    </p:spTree>
    <p:extLst>
      <p:ext uri="{BB962C8B-B14F-4D97-AF65-F5344CB8AC3E}">
        <p14:creationId xmlns:p14="http://schemas.microsoft.com/office/powerpoint/2010/main" val="303098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5780" y="476672"/>
            <a:ext cx="7415383" cy="612068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всемерно старалось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отечественные культурные ценности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и, прежде всего, самих деятелей культуры. Уже в августе 1941 г.  из Москвы и Ленинграда, вглубь, страны были эвакуированы ученые,  писатели, актеры. 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периферии образовалось несколько культурных центров. В сложных условиях они продолжали работать.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усилия были направлены на  пропаганду патриотизма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верности долгу, присяге, ненависти к врагу. В военные годы несколько ослабло  идеологическое  давление. Хотя в каждом подразделении в армии и в тылу ситуацию отслеживали партийные контролирующие структуры, работала цензура. Марксистско-ленинскую идеологию временно затмила тема защиты Отечества.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504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60" y="260648"/>
            <a:ext cx="10157354" cy="26310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годы Великой Отечественной войны на оккупированной территории захватчики уничтожили и разграбили 82 тыс. школ, где до войны обучалось свыше 15 млн. детей.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первых месяцев войны учителя и ученики советской школы встали на защиту Родины, проявив верность тем идеалам, на которых они воспитывались, мужество и героизм, организованность и дисциплину как на фронте, так и в тылу. 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477" y="2877291"/>
            <a:ext cx="5112568" cy="3812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04" y="3415396"/>
            <a:ext cx="580766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2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88" y="116632"/>
            <a:ext cx="5841199" cy="630512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1942 г. было принято специальное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о борьбе с детской беспризорностью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спасении детей участвовала вся страна. Поддержанное государством, развернулось движение по усыновлению детей-сирот. Была организована широкая сеть детских домов, интернатов и групп продленного дня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охвата всеобщим обучением подростков, занятых на производстве, в 1943 г. было принято постановление о создании вечерне-сменных школ для рабочей, а в 1944 г. и сельской молодежи. Этот тип учебных заведений получил затем широкое распространение.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428" y="188640"/>
            <a:ext cx="5376597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6323" y="3573016"/>
            <a:ext cx="4720806" cy="313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315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5860" y="4437112"/>
            <a:ext cx="10233687" cy="18002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обязательная сдача выпускных экзаменов учащимися, оканчивающими начальную и неполную среднюю школу, и экзаменов на аттестат зрелости оканчивающими среднюю школу;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награждение золотыми и серебряными медалями учащихся-отличников, оканчивающих среднюю школу.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96" y="373599"/>
            <a:ext cx="5031255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06380" y="980728"/>
            <a:ext cx="5832648" cy="3250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повышения эффективности учебной работы школы большое значение имело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введение цифровой пятибалльной системы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для оценки успеваемости учащихся (январь 1944 г.) и постановление СНК СССР «О мерах по улучшению качества обучения в школе» (июнь 1944 г.). Согласно последнему постановлению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вводились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48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04" y="76200"/>
            <a:ext cx="11233248" cy="652115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</a:rPr>
              <a:t>В</a:t>
            </a:r>
            <a:r>
              <a:rPr lang="ru-RU" sz="2400" b="1" dirty="0" smtClean="0">
                <a:solidFill>
                  <a:schemeClr val="tx2"/>
                </a:solidFill>
              </a:rPr>
              <a:t>ойна </a:t>
            </a:r>
            <a:r>
              <a:rPr lang="ru-RU" sz="2400" b="1" dirty="0">
                <a:solidFill>
                  <a:schemeClr val="tx2"/>
                </a:solidFill>
              </a:rPr>
              <a:t>заставила задуматься о качестве образования</a:t>
            </a:r>
            <a:r>
              <a:rPr lang="ru-RU" sz="2400" dirty="0" smtClean="0">
                <a:solidFill>
                  <a:schemeClr val="tx2"/>
                </a:solidFill>
              </a:rPr>
              <a:t>.</a:t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/>
            </a:r>
            <a:br>
              <a:rPr lang="ru-RU" sz="2400" dirty="0" smtClean="0">
                <a:solidFill>
                  <a:schemeClr val="tx2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1943 г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начиная с 5-го класса, с целью улучшения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военно-физкультурной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 вводится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раздельное обучение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мальчиков и девочек.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1944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были введены экзамены в 4-х и 7-х классах, а также экзамены на аттестат зрелости,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серебряные медали. В вузах наряду с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госэкзаменами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стала обязательной защита дипломной работы.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годы войны было открыто 56 новых высших учебных заведений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Институт международных отношений.</a:t>
            </a:r>
            <a:b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тем, что на предприятия пришло много подростков, заменивших своих отцов и старших братьев, государство уделяло особое внимание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расширению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сети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вечерних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семилетних и средних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обучения молодежи без отрыва от производства.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фабрично-заводских школах и ремесленных училищах с 1941 по 1945 г. было подготовлено более 2250 тыс. молодых рабочих. За эти же годы вузы и техникумы дали стране 842 тыс. молодых специалистов. В дни войны школьники и студенты оказали большую помощь Красной Армии своим трудом в госпиталях, на 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заводах 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колхозных полях.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049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opka-knig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5F3C251-2A44-472B-8189-0695C2D742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Stopka-knig</Template>
  <TotalTime>0</TotalTime>
  <Words>214</Words>
  <Application>Microsoft Office PowerPoint</Application>
  <PresentationFormat>Произвольный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Stopka-knig</vt:lpstr>
      <vt:lpstr>  Культура и образование  в период  Великой Отечественной войны.</vt:lpstr>
      <vt:lpstr>Война потребовала от людей максимального напряжения сил.  На предприятия, в колхозы были мобилизованы не только взрослые, но и  дети, работавшие  без выходных и отпусков.  На оккупированной территории были организованы массовые подпольное и партизанское движения.  </vt:lpstr>
      <vt:lpstr>Презентация PowerPoint</vt:lpstr>
      <vt:lpstr>Презентация PowerPoint</vt:lpstr>
      <vt:lpstr>ОБРАЗОВАНИЕ  В годы Великой Отечественной войны на оккупированной территории захватчики уничтожили и разграбили 82 тыс. школ, где до войны обучалось свыше 15 млн. детей. С первых месяцев войны учителя и ученики советской школы встали на защиту Родины, проявив верность тем идеалам, на которых они воспитывались, мужество и героизм, организованность и дисциплину как на фронте, так и в тылу. </vt:lpstr>
      <vt:lpstr>В начале 1942 г. было принято специальное постановление о борьбе с детской беспризорностью. В спасении детей участвовала вся страна. Поддержанное государством, развернулось движение по усыновлению детей-сирот. Была организована широкая сеть детских домов, интернатов и групп продленного дня.   Для охвата всеобщим обучением подростков, занятых на производстве, в 1943 г. было принято постановление о создании вечерне-сменных школ для рабочей, а в 1944 г. и сельской молодежи. Этот тип учебных заведений получил затем широкое распространение. </vt:lpstr>
      <vt:lpstr>1) обязательная сдача выпускных экзаменов учащимися, оканчивающими начальную и неполную среднюю школу, и экзаменов на аттестат зрелости оканчивающими среднюю школу;  2) награждение золотыми и серебряными медалями учащихся-отличников, оканчивающих среднюю школу.</vt:lpstr>
      <vt:lpstr>Война заставила задуматься о качестве образования.   В 1943 г., начиная с 5-го класса, с целью улучшения военно-физкультурной подготовки  вводится раздельное обучение мальчиков и девочек.  В 1944 г. были введены экзамены в 4-х и 7-х классах, а также экзамены на аттестат зрелости, золотые и серебряные медали. В вузах наряду с госэкзаменами стала обязательной защита дипломной работы.  В последние годы войны было открыто 56 новых высших учебных заведений, в т.ч. Институт международных отношений. В связи с тем, что на предприятия пришло много подростков, заменивших своих отцов и старших братьев, государство уделяло особое внимание расширению сети вечерних семилетних и средних школ для обучения молодежи без отрыва от производства.  В фабрично-заводских школах и ремесленных училищах с 1941 по 1945 г. было подготовлено более 2250 тыс. молодых рабочих. За эти же годы вузы и техникумы дали стране 842 тыс. молодых специалистов. В дни войны школьники и студенты оказали большую помощь Красной Армии своим трудом в госпиталях, на заводах и колхозных полях.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2016-05-26T16:35:19Z</dcterms:created>
  <dcterms:modified xsi:type="dcterms:W3CDTF">2019-04-21T19:13:36Z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