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1"/>
  </p:notesMasterIdLst>
  <p:sldIdLst>
    <p:sldId id="256" r:id="rId2"/>
    <p:sldId id="258" r:id="rId3"/>
    <p:sldId id="280" r:id="rId4"/>
    <p:sldId id="281" r:id="rId5"/>
    <p:sldId id="283" r:id="rId6"/>
    <p:sldId id="261" r:id="rId7"/>
    <p:sldId id="286" r:id="rId8"/>
    <p:sldId id="291" r:id="rId9"/>
    <p:sldId id="284" r:id="rId10"/>
    <p:sldId id="287" r:id="rId11"/>
    <p:sldId id="285" r:id="rId12"/>
    <p:sldId id="288" r:id="rId13"/>
    <p:sldId id="289" r:id="rId14"/>
    <p:sldId id="282" r:id="rId15"/>
    <p:sldId id="274" r:id="rId16"/>
    <p:sldId id="262" r:id="rId17"/>
    <p:sldId id="263" r:id="rId18"/>
    <p:sldId id="279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106" d="100"/>
          <a:sy n="106" d="100"/>
        </p:scale>
        <p:origin x="-348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BF274-E985-4B5E-89E4-68E7DF264C85}" type="datetimeFigureOut">
              <a:rPr lang="ru-RU" smtClean="0"/>
              <a:t>12.02.2019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46E55-D3C1-47B6-B9AD-EDF112F2B6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4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46E55-D3C1-47B6-B9AD-EDF112F2B60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468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46E55-D3C1-47B6-B9AD-EDF112F2B60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731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2AC9-78D0-4D12-8EB1-DAB3B46A9133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3F7EB-3F69-4EC3-834B-66128E880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2540120"/>
            <a:ext cx="80724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b="1" dirty="0" smtClean="0"/>
              <a:t>Особенности реализации </a:t>
            </a:r>
          </a:p>
          <a:p>
            <a:pPr algn="ctr"/>
            <a:r>
              <a:rPr lang="ru-RU" sz="2800" b="1" dirty="0" smtClean="0"/>
              <a:t>адаптированной основной образовательной </a:t>
            </a:r>
          </a:p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рограммы для детей с задержкой психического развития 5-7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82044" y="719783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Реализация содержательного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раздела АООП специалистами ДОУ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245" y="1368049"/>
            <a:ext cx="3765698" cy="1384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 </a:t>
            </a:r>
            <a:r>
              <a:rPr lang="ru-RU" sz="12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учителя-дефектолога при реализации содержательного раздела</a:t>
            </a:r>
            <a:r>
              <a:rPr lang="ru-RU" sz="1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</a:t>
            </a: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проведение подгрупповой и индивидуальной коррекционно-развивающей </a:t>
            </a: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познавательному развитию, в интеграции с другими образовательными областями.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1366114"/>
            <a:ext cx="4680520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 </a:t>
            </a:r>
            <a:r>
              <a:rPr lang="ru-RU" sz="1200" u="sng" dirty="0" smtClean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учителя-логопеда </a:t>
            </a:r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содержательного раздела</a:t>
            </a:r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2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</a:pP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индивидуальных занятиях постановки </a:t>
            </a: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диафрагмально-речевого</a:t>
            </a: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дыхания, коррекции дефектных звуков, их автоматизации, </a:t>
            </a: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дифференциации</a:t>
            </a: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введении в самостоятельную речь;</a:t>
            </a:r>
          </a:p>
          <a:p>
            <a:pPr>
              <a:buFont typeface="Arial"/>
              <a:buChar char="•"/>
            </a:pP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режимные моменты игр и упражнений, направленных на практическое овладение навыками словообразования и словоизменения, связной </a:t>
            </a: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речи.</a:t>
            </a:r>
            <a:endParaRPr lang="ru-RU" sz="1200" b="1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2996952"/>
            <a:ext cx="8568952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  </a:t>
            </a:r>
            <a:r>
              <a:rPr lang="ru-RU" sz="1200" u="sng" dirty="0" smtClean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</a:t>
            </a:r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содержательного раздела</a:t>
            </a:r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организованной деятельности по продуктивным видам деятельности по подгруппам и самостоятельной деятельности детей;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культурно-гигиенических навыков, развитие мелкой моторики рук через ручной труд, лепку, конструирование; развитие общей моторики через подвижные игры и игровые упражнения;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индивидуальной работы с детьми, выполнение рекомендаций специалистов;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технологий, создание благоприятного климата в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579" y="4464694"/>
            <a:ext cx="3773363" cy="138499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 </a:t>
            </a:r>
            <a:r>
              <a:rPr lang="ru-RU" sz="1200" u="sng" dirty="0" smtClean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педагога-психолога </a:t>
            </a:r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содержательного раздела</a:t>
            </a:r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2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</a:pP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Психопрофилактическая</a:t>
            </a: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работа с детьми;  </a:t>
            </a:r>
          </a:p>
          <a:p>
            <a:pPr>
              <a:buFont typeface="Arial"/>
              <a:buChar char="•"/>
            </a:pP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 в </a:t>
            </a: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индивидуальных</a:t>
            </a: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коррекционных </a:t>
            </a:r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и маршрутов</a:t>
            </a:r>
            <a:r>
              <a:rPr lang="ru-RU" sz="1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для детей ; </a:t>
            </a:r>
            <a:endParaRPr lang="ru-RU" sz="1200" b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</a:pPr>
            <a:r>
              <a:rPr lang="ru-RU" sz="1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психических процессов детей.</a:t>
            </a:r>
            <a:endParaRPr lang="ru-RU" sz="1200" b="1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5936" y="4484860"/>
            <a:ext cx="4680520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 </a:t>
            </a:r>
            <a:r>
              <a:rPr lang="ru-RU" sz="1200" u="sng" dirty="0" smtClean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музыкального руководителя </a:t>
            </a:r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содержательного раздела</a:t>
            </a:r>
            <a:r>
              <a:rPr lang="ru-RU" sz="1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и эстетическое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  </a:t>
            </a: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коррекционных маршрутов и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для детей;</a:t>
            </a: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музыкотерапии,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логоритмики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1520" y="6021288"/>
            <a:ext cx="8424936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 </a:t>
            </a:r>
            <a:r>
              <a:rPr lang="ru-RU" sz="1200" u="sng" dirty="0" smtClean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дополнительного образования </a:t>
            </a:r>
            <a:r>
              <a:rPr lang="ru-RU" sz="1200" u="sng" dirty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содержательного </a:t>
            </a:r>
            <a:r>
              <a:rPr lang="ru-RU" sz="1200" u="sng" dirty="0" smtClean="0">
                <a:solidFill>
                  <a:srgbClr val="0F6FC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 (вариативная часть)</a:t>
            </a:r>
            <a:r>
              <a:rPr lang="ru-RU" sz="1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ctr"/>
            <a:r>
              <a:rPr lang="ru-RU" sz="1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 детей с ЗПР с помощью компьютерно-игровых технологий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347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268761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Организационный раздел </a:t>
            </a:r>
            <a:r>
              <a:rPr lang="ru-RU" dirty="0"/>
              <a:t>раскрывает особенности развивающей предметно-пространственной среды; кадровые условия реализации Программы; ее материально-техническое и методическое обеспечение; финансовые условия реализации; планирование образовательной деятельности; организацию жизни и деятельности детей, режим дня, а также содержит перечень нормативно-организационных документов и методических материалов, специальных литературных источников.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610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508" y="175883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 НОД  в группе для детей 5-7 лет с ЗПР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013807"/>
              </p:ext>
            </p:extLst>
          </p:nvPr>
        </p:nvGraphicFramePr>
        <p:xfrm>
          <a:off x="683568" y="692696"/>
          <a:ext cx="8136904" cy="5967592"/>
        </p:xfrm>
        <a:graphic>
          <a:graphicData uri="http://schemas.openxmlformats.org/drawingml/2006/table">
            <a:tbl>
              <a:tblPr firstRow="1" firstCol="1" bandRow="1"/>
              <a:tblGrid>
                <a:gridCol w="899294"/>
                <a:gridCol w="2292938"/>
                <a:gridCol w="2472336"/>
                <a:gridCol w="247233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День недели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Время проведения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НОД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Образовательная область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31">
                <a:tc rowSpan="9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Понедельник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Старшая подгруппа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Логопедическое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9.35 – 10.00 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Аппликация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Физическая культура на прогулке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Подготовительная подгруппа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 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Логопедическое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9.35 – 10.00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ФЭМП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Физическая культура на прогулке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15.45 – 16.15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Аппликация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31">
                <a:tc rowSpan="9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Вторник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Старшая подгруппа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9.35 – 10.00 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Физкультурное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10.10 – 10.35 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 речевого (фонематического) восприятия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15.45 – 16.10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Ознакомление с окружающим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Подготовительная подгруппа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Подготовка к обучению грамоте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9.35 – 10.00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Физкультурное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10.10 – 10.35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31">
                <a:tc rowSpan="9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Среда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Старшая подгруппа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ФЭМП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9.35 – 10.00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Лепка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6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15.15 – 15.45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Подготовительная подгруппа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Лепка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9.35 – 10.00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ФЭМП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10.10 – 10.35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Ознакомление с окружающим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15.15 – 15.45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31">
                <a:tc rowSpan="9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Четверг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Старшая подгруппа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Физкультурное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9.35 – 10.00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15.45 – 16.10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Логопедическое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Подготовительная подгруппа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Физкультурное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9.35 – 10.00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ФЭМП 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10.10 – 10.35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Подготовка к обучению грамоте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15.45 – 16.10 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Логопедическое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31">
                <a:tc rowSpan="7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Пятница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Старшая подгруппа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ФЭМП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10.05 – 10.30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8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Подготовительная подгруппа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9.00 – 9.25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9.35 – 10.00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художественной литературы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9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10.05 – 10.30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Музыкальное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22134" marR="221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0709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30450" y="1935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942723"/>
              </p:ext>
            </p:extLst>
          </p:nvPr>
        </p:nvGraphicFramePr>
        <p:xfrm>
          <a:off x="2281416" y="836700"/>
          <a:ext cx="5674959" cy="5659193"/>
        </p:xfrm>
        <a:graphic>
          <a:graphicData uri="http://schemas.openxmlformats.org/drawingml/2006/table">
            <a:tbl>
              <a:tblPr firstRow="1" firstCol="1" bandRow="1"/>
              <a:tblGrid>
                <a:gridCol w="706408"/>
                <a:gridCol w="1396715"/>
                <a:gridCol w="1785918"/>
                <a:gridCol w="1785918"/>
              </a:tblGrid>
              <a:tr h="251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День недели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Время проведения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Циклограмма совмещения работы учителя-логопеда и учителя-дефектолога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Колесниковой А.А. на 2018-2019 </a:t>
                      </a:r>
                      <a:r>
                        <a:rPr lang="ru-RU" sz="6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уч.г</a:t>
                      </a: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ПОНЕДЕЛЬНИК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Старшая подгруппа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Подготовительная подгруппа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9.00-9.25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Логопедическое (логопед)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Аппликация(воспитатель)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9.35-10.00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Аппликация (воспитатель)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Логопедическое(логопед)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10.10-10.35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работа(логопед)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11.00-12.00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Разработка наглядных пособий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15.15-15.40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ФЭМП (дефектолог)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16.00-17.00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работа(дефектолог)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ВТОРНИК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Старшая подгруппа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Подготовительная подгруппа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9.00-9.25-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Рисование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Подготовка  к обучению грамоте(дефектолог)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9.35-10.00-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Физкультурное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5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10.10-10.35-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Развитие  речевого(фонематического) восприятия.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Рисование(воспитатель)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10.35-11.35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работа(логопед)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13.00-15.00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 с документацией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5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15.15-15.40-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Ознакомление с окружающим(дефектолог)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16.00-17.00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работа( дефектолог)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СРЕДА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Старшая подгруппа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Подготовительная подгруппа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9.00-9.25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ФЭМП(дефектолог)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Лепка(воспитатель)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9.35-10.00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Лепка</a:t>
                      </a: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(воспитатель)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ФЭМП(дефектолог)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10.10-10.35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Ознакомление с окружающим(дефектолог)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10.35-11.35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работа(логопед)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13.00-15.00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Самообразование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15.45-16.10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Музыкальное(музыкальный руководитель)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16.00-17.00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 (дефектолог)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ЧЕТВЕРГ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Старшая подгруппа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Подготовительная подгруппа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9.00-9.25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Физкультурное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9.35-10.00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Рисование</a:t>
                      </a: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(воспитатель)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ФЭМП(дефектолог)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10.10-10.35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Подготовка  к обучению грамоте(дефектолог)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10.35-11.35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работа(логопед)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13.00-15.00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 с воспитателями. Заполнение индивидуальных тетрадей детей.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15.15-15.40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Логопедическое(логопед)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16.00-17.00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 с родителями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ПЯТНИЦА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Старшая подгруппа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Подготовительная подгруппа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9.00-9.25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ФЭМП(дефектолог)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Рисование(воспитатель)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9.35-10.00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Чтение художественной литературы(дефектолог)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10.10- 11.10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Индивидуальная работа(логопед)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13.00-15.00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Подготовка к занятиям на неделю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15.45-16.10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Музыкальное (музыкальный руководитель)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808" marR="31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682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Условия реализации  АООП:</a:t>
            </a:r>
          </a:p>
          <a:p>
            <a:r>
              <a:rPr lang="ru-RU" sz="1400" dirty="0"/>
              <a:t>•	</a:t>
            </a:r>
            <a:r>
              <a:rPr lang="ru-RU" sz="1600" dirty="0"/>
              <a:t>коррекционно-развивающая направленность воспитания и обучения, способствующая как общему развитию ребенка, так и компенсации индивидуальных недостатков развития; </a:t>
            </a:r>
          </a:p>
          <a:p>
            <a:r>
              <a:rPr lang="ru-RU" sz="1600" dirty="0"/>
              <a:t>•	организация образовательного процесса с учетом особых образовательных потребностей ребенка с ЗПР, выявленных в процессе специального психолого-педагогического изучения особенностей развития ребенка, его компетенций; </a:t>
            </a:r>
          </a:p>
          <a:p>
            <a:r>
              <a:rPr lang="ru-RU" sz="1600" dirty="0"/>
              <a:t>•	создание особой образовательной среды и психологического микроклимата в группе с учетом особенностей здоровья ребенка и функционального состояния его нервной системы; </a:t>
            </a:r>
          </a:p>
          <a:p>
            <a:r>
              <a:rPr lang="ru-RU" sz="1600" dirty="0"/>
              <a:t>•	преемственность в работе учителя-дефектолога, учителя-логопеда, педагога-психолога, воспитателей, музыкального руководителя, инструктора по физической культуре;</a:t>
            </a:r>
          </a:p>
          <a:p>
            <a:r>
              <a:rPr lang="ru-RU" sz="1600" dirty="0"/>
              <a:t>•	«пошаговое» предъявление материала, дозирование помощи взрослого, использование специальных методов, приемов и средств, способствующих достижению минимально возможного уровня, позволяющего действовать ребенку самостоятельно;</a:t>
            </a:r>
          </a:p>
          <a:p>
            <a:r>
              <a:rPr lang="ru-RU" sz="1600" dirty="0"/>
              <a:t>•	проведение непрерывного мониторинга развития ребенка и качества освоения Программы в специально созданных условиях;</a:t>
            </a:r>
          </a:p>
          <a:p>
            <a:r>
              <a:rPr lang="ru-RU" sz="1600" dirty="0"/>
              <a:t>•	сетевое взаимодействие с ПМПК и сторонними организациями (медицинскими, образовательными, общественными, социальными, научными и др.) для повышения эффективности реализации задач АООП;</a:t>
            </a:r>
          </a:p>
          <a:p>
            <a:r>
              <a:rPr lang="ru-RU" sz="1600" dirty="0"/>
              <a:t>•	установление продуктивного взаимодействия семьи и дошкольной образовательной организации, активизация ресурсов семьи; комплексное сопровождение семьи ребенка с ЗПР командой специалистов;</a:t>
            </a:r>
          </a:p>
          <a:p>
            <a:r>
              <a:rPr lang="ru-RU" sz="1600" dirty="0"/>
              <a:t>•	осуществление контроля эффективности реализации Программы со стороны психолого-медико-педагогического консилиума образовательной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2968148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/>
              <a:t>Нормативные документы</a:t>
            </a:r>
          </a:p>
          <a:p>
            <a:r>
              <a:rPr lang="ru-RU" dirty="0" smtClean="0"/>
              <a:t>Н</a:t>
            </a:r>
            <a:r>
              <a:rPr lang="ru-RU" sz="1600" dirty="0" smtClean="0"/>
              <a:t>астоящая </a:t>
            </a:r>
            <a:r>
              <a:rPr lang="ru-RU" sz="1600" dirty="0"/>
              <a:t>адаптированная основная образовательная программа (далее – АООП) дошкольного образования МДОУ «Детский сад комбинированного вида №176» разработана для детей дошкольного возраста с задержкой психического развития (ЗПР) на основе: </a:t>
            </a:r>
          </a:p>
          <a:p>
            <a:pPr lvl="0"/>
            <a:r>
              <a:rPr lang="ru-RU" sz="1600" dirty="0"/>
              <a:t>Федерального закона от 29 декабря 2012 г. №273-ФЗ «Об образовании в Российской Федерации»; </a:t>
            </a:r>
          </a:p>
          <a:p>
            <a:pPr lvl="0"/>
            <a:r>
              <a:rPr lang="ru-RU" sz="1600" dirty="0"/>
              <a:t>Конвенции о правах ребенка; </a:t>
            </a:r>
          </a:p>
          <a:p>
            <a:pPr lvl="0"/>
            <a:r>
              <a:rPr lang="ru-RU" sz="1600" dirty="0"/>
              <a:t>Санитарно-эпидемиологических требований к устройству, содержанию и организации режима работы в дошкольных образовательных организациях (Постановление от 15 мая 2013 г. №26 «Об утверждении СанПиН 2.4.1.3049-13»); </a:t>
            </a:r>
          </a:p>
          <a:p>
            <a:pPr lvl="0"/>
            <a:r>
              <a:rPr lang="ru-RU" sz="1600" dirty="0"/>
              <a:t>Федерального государственного образовательного стандарта дошкольного образования (приказ Министерства образования и науки РФ от 17 октября 2013 г. № 1155); </a:t>
            </a:r>
          </a:p>
          <a:p>
            <a:pPr lvl="0"/>
            <a:r>
              <a:rPr lang="ru-RU" sz="1600" dirty="0"/>
              <a:t>Порядка организации и осуществления образовательной деятельности по основным общеобразовательным программам - образовательным программам дошкольного образования (утвержден приказом Министерства образования и науки Российской Федерации от 30 августа 2013г.№1014); </a:t>
            </a:r>
          </a:p>
          <a:p>
            <a:pPr lvl="0"/>
            <a:r>
              <a:rPr lang="ru-RU" sz="1600" dirty="0"/>
              <a:t>Положения о группах для детей с задержкой психического развития МДОУ  «Детский сад комбинированного вида №176»; </a:t>
            </a:r>
          </a:p>
          <a:p>
            <a:pPr lvl="0"/>
            <a:r>
              <a:rPr lang="ru-RU" sz="1600" dirty="0"/>
              <a:t>Устава МДОУ  «Детский сад комбинированного вида №176»; </a:t>
            </a:r>
          </a:p>
          <a:p>
            <a:pPr lvl="0"/>
            <a:r>
              <a:rPr lang="ru-RU" sz="1600" dirty="0"/>
              <a:t>с учетом образовательной программы дошкольного образования МДОУ  «Детский сад комбинированного вида №176»; </a:t>
            </a:r>
          </a:p>
          <a:p>
            <a:r>
              <a:rPr lang="ru-RU" dirty="0"/>
              <a:t> </a:t>
            </a:r>
            <a:endParaRPr lang="ru-RU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2686665"/>
            <a:ext cx="850109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476672"/>
            <a:ext cx="864056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endParaRPr lang="ru-RU" b="1" i="1" u="sng" dirty="0" smtClean="0"/>
          </a:p>
          <a:p>
            <a:pPr hangingPunct="0"/>
            <a:r>
              <a:rPr lang="ru-RU" sz="2000" b="1" i="1" u="sng" dirty="0" smtClean="0"/>
              <a:t>Развивающая </a:t>
            </a:r>
            <a:r>
              <a:rPr lang="ru-RU" sz="2000" b="1" i="1" u="sng" dirty="0"/>
              <a:t>предметно-пространственная среда</a:t>
            </a:r>
            <a:r>
              <a:rPr lang="ru-RU" sz="2000" dirty="0"/>
              <a:t> обеспечивает:  </a:t>
            </a:r>
          </a:p>
          <a:p>
            <a:pPr lvl="0" hangingPunct="0"/>
            <a:r>
              <a:rPr lang="ru-RU" sz="2000" dirty="0"/>
              <a:t>максимальную реализацию образовательного потенциала пространства ДОУ, группы и участка,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</a:t>
            </a:r>
          </a:p>
          <a:p>
            <a:pPr lvl="0" hangingPunct="0"/>
            <a:r>
              <a:rPr lang="ru-RU" sz="2000" dirty="0"/>
              <a:t>возможность общения </a:t>
            </a:r>
            <a:endParaRPr lang="ru-RU" sz="2000" dirty="0" smtClean="0"/>
          </a:p>
          <a:p>
            <a:pPr lvl="0" hangingPunct="0"/>
            <a:r>
              <a:rPr lang="ru-RU" sz="2000" dirty="0" smtClean="0"/>
              <a:t>и </a:t>
            </a:r>
            <a:r>
              <a:rPr lang="ru-RU" sz="2000" dirty="0"/>
              <a:t>совместной деятельности </a:t>
            </a:r>
            <a:endParaRPr lang="ru-RU" sz="2000" dirty="0" smtClean="0"/>
          </a:p>
          <a:p>
            <a:pPr lvl="0" hangingPunct="0"/>
            <a:r>
              <a:rPr lang="ru-RU" sz="2000" dirty="0" smtClean="0"/>
              <a:t>детей </a:t>
            </a:r>
            <a:r>
              <a:rPr lang="ru-RU" sz="2000" dirty="0"/>
              <a:t>(в том числе детей </a:t>
            </a:r>
            <a:endParaRPr lang="ru-RU" sz="2000" dirty="0" smtClean="0"/>
          </a:p>
          <a:p>
            <a:pPr lvl="0" hangingPunct="0"/>
            <a:r>
              <a:rPr lang="ru-RU" sz="2000" dirty="0" smtClean="0"/>
              <a:t>разного </a:t>
            </a:r>
            <a:r>
              <a:rPr lang="ru-RU" sz="2000" dirty="0"/>
              <a:t>возраста) </a:t>
            </a:r>
            <a:endParaRPr lang="ru-RU" sz="2000" dirty="0" smtClean="0"/>
          </a:p>
          <a:p>
            <a:pPr lvl="0" hangingPunct="0"/>
            <a:r>
              <a:rPr lang="ru-RU" sz="2000" dirty="0" smtClean="0"/>
              <a:t>и </a:t>
            </a:r>
            <a:r>
              <a:rPr lang="ru-RU" sz="2000" dirty="0"/>
              <a:t>взрослых, </a:t>
            </a:r>
            <a:endParaRPr lang="ru-RU" sz="2000" dirty="0" smtClean="0"/>
          </a:p>
          <a:p>
            <a:pPr lvl="0" hangingPunct="0"/>
            <a:r>
              <a:rPr lang="ru-RU" sz="2000" dirty="0" smtClean="0"/>
              <a:t>двигательной </a:t>
            </a:r>
            <a:r>
              <a:rPr lang="ru-RU" sz="2000" dirty="0"/>
              <a:t>активности </a:t>
            </a:r>
            <a:endParaRPr lang="ru-RU" sz="2000" dirty="0" smtClean="0"/>
          </a:p>
          <a:p>
            <a:pPr lvl="0" hangingPunct="0"/>
            <a:r>
              <a:rPr lang="ru-RU" sz="2000" dirty="0" smtClean="0"/>
              <a:t>детей</a:t>
            </a:r>
            <a:r>
              <a:rPr lang="ru-RU" sz="2000" dirty="0"/>
              <a:t>, </a:t>
            </a:r>
            <a:endParaRPr lang="ru-RU" sz="2000" dirty="0" smtClean="0"/>
          </a:p>
          <a:p>
            <a:pPr lvl="0" hangingPunct="0"/>
            <a:r>
              <a:rPr lang="ru-RU" sz="2000" dirty="0" smtClean="0"/>
              <a:t>а </a:t>
            </a:r>
            <a:r>
              <a:rPr lang="ru-RU" sz="2000" dirty="0"/>
              <a:t>также </a:t>
            </a:r>
            <a:r>
              <a:rPr lang="ru-RU" sz="2000" dirty="0" smtClean="0"/>
              <a:t>возможности</a:t>
            </a:r>
          </a:p>
          <a:p>
            <a:pPr lvl="0" hangingPunct="0"/>
            <a:r>
              <a:rPr lang="ru-RU" sz="2000" dirty="0" smtClean="0"/>
              <a:t> </a:t>
            </a:r>
            <a:r>
              <a:rPr lang="ru-RU" sz="2000" dirty="0"/>
              <a:t>для уединения.</a:t>
            </a:r>
          </a:p>
        </p:txBody>
      </p:sp>
      <p:pic>
        <p:nvPicPr>
          <p:cNvPr id="2" name="Picture 2" descr="D:\семинар  город февраль\IMAG15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884" y="2564903"/>
            <a:ext cx="2986515" cy="398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8104" y="620688"/>
            <a:ext cx="34563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ru-RU" dirty="0"/>
              <a:t>Развивающая предметно-пространственная среда ДОУ обеспечивает  реализацию различных образовательных программ,  учет национально-культурных, климатических условий, в которых осуществляется образовательная деятельность,  учет возрастных особенностей детей.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Развивающая  среды ДОУ  построена на следующих  принципах:</a:t>
            </a:r>
          </a:p>
          <a:p>
            <a:pPr lvl="0" hangingPunct="0"/>
            <a:r>
              <a:rPr lang="ru-RU" dirty="0"/>
              <a:t>насыщенность;</a:t>
            </a:r>
          </a:p>
          <a:p>
            <a:pPr lvl="0" hangingPunct="0"/>
            <a:r>
              <a:rPr lang="ru-RU" dirty="0" err="1"/>
              <a:t>трансформируемость</a:t>
            </a:r>
            <a:r>
              <a:rPr lang="ru-RU" dirty="0"/>
              <a:t>; </a:t>
            </a:r>
          </a:p>
          <a:p>
            <a:pPr lvl="0" hangingPunct="0"/>
            <a:r>
              <a:rPr lang="ru-RU" dirty="0" err="1"/>
              <a:t>полифункциональность</a:t>
            </a:r>
            <a:r>
              <a:rPr lang="ru-RU" dirty="0"/>
              <a:t>; </a:t>
            </a:r>
          </a:p>
          <a:p>
            <a:pPr lvl="0" hangingPunct="0"/>
            <a:r>
              <a:rPr lang="ru-RU" dirty="0"/>
              <a:t>вариативность ; </a:t>
            </a:r>
          </a:p>
          <a:p>
            <a:pPr lvl="0" hangingPunct="0"/>
            <a:r>
              <a:rPr lang="ru-RU" dirty="0"/>
              <a:t>доступность; </a:t>
            </a:r>
          </a:p>
          <a:p>
            <a:pPr lvl="0" hangingPunct="0"/>
            <a:r>
              <a:rPr lang="ru-RU" dirty="0"/>
              <a:t>безопасность. </a:t>
            </a:r>
          </a:p>
        </p:txBody>
      </p:sp>
      <p:pic>
        <p:nvPicPr>
          <p:cNvPr id="3" name="Picture 2" descr="D:\семинар  город февраль\IMAG15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325367" cy="324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76672"/>
            <a:ext cx="828092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Ведущие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цели взаимодействия детского сада с семьей </a:t>
            </a:r>
            <a:r>
              <a:rPr lang="ru-RU" b="1" i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— создание в детском саду необходимых условий для развития ответственных и взаимозависимых отношений с семьями воспитанников,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обеспечивающих целостное развитие личности дошкольника, повышение компетентности родителей в области воспитания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Основные формы взаимодействия с семьей.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Сбор и анализ информации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Сбор информации (о ребенке, семье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Опрос, анкетирование, интервьюирование, наблюдение, изучение медицинских карт и специальные диагностические методики, используемые в основном психологами.  Анализ информации.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Информирование родителей о ходе образовательного процесса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(сайт учреждения, дни открытых дверей, индивидуальные и групповые консультации, родительские собрания, оформление информационных стендов, организация выставок детского творчества и т.д.)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Образование родителей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(проведение консультаций, семинаров-практикумов, мастер-классов, тренингов, создание библиотеки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медиатеки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и т.д.). 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Совместная деятельность ДОУ и родителей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(привлечение родителей к участию в проектной деятельности, организации тематических праздников, конкурсов, маршрутов выходного дня и т.д.) </a:t>
            </a:r>
          </a:p>
          <a:p>
            <a:pPr algn="just">
              <a:spcAft>
                <a:spcPts val="0"/>
              </a:spcAft>
            </a:pP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9719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214290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Спасибо за внимание!</a:t>
            </a:r>
            <a:endParaRPr lang="ru-RU" sz="3200" b="1" dirty="0"/>
          </a:p>
        </p:txBody>
      </p:sp>
      <p:pic>
        <p:nvPicPr>
          <p:cNvPr id="199681" name="Picture 1" descr="D:\Картинки\Ирина николаевна\SDC10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8501122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677" y="303435"/>
            <a:ext cx="8297803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smtClean="0"/>
              <a:t>Адаптированная основная образовательная программа  для детей с ЗПР 5-7 лет</a:t>
            </a:r>
          </a:p>
          <a:p>
            <a:pPr algn="ctr"/>
            <a:r>
              <a:rPr lang="ru-RU" sz="2400" b="1" i="1" dirty="0" smtClean="0"/>
              <a:t>МДОУ «Детский сад комбинированного вида № 176» Заводского района г. Саратова</a:t>
            </a:r>
          </a:p>
          <a:p>
            <a:pPr algn="ctr"/>
            <a:endParaRPr lang="ru-RU" sz="2400" b="1" i="1" dirty="0" smtClean="0"/>
          </a:p>
          <a:p>
            <a:r>
              <a:rPr lang="ru-RU" sz="2000" b="1" dirty="0" smtClean="0"/>
              <a:t>Ф.И.О</a:t>
            </a:r>
            <a:r>
              <a:rPr lang="ru-RU" sz="2000" b="1" dirty="0"/>
              <a:t>. творческой группы по разработке АООП для детей с ЗПР:</a:t>
            </a:r>
          </a:p>
          <a:p>
            <a:r>
              <a:rPr lang="ru-RU" sz="2000" b="1" i="1" u="sng" dirty="0"/>
              <a:t>Попова Елена Евгеньевна, старший воспитатель</a:t>
            </a:r>
          </a:p>
          <a:p>
            <a:r>
              <a:rPr lang="ru-RU" sz="2000" b="1" i="1" u="sng" dirty="0"/>
              <a:t>Колесникова Алла Анатольевна, учитель-логопед, учитель-дефектолог</a:t>
            </a:r>
          </a:p>
          <a:p>
            <a:r>
              <a:rPr lang="ru-RU" sz="2000" b="1" i="1" u="sng" dirty="0" err="1"/>
              <a:t>Гамолко</a:t>
            </a:r>
            <a:r>
              <a:rPr lang="ru-RU" sz="2000" b="1" i="1" u="sng" dirty="0"/>
              <a:t> Марина Борисовна, педагог-психолог</a:t>
            </a:r>
          </a:p>
          <a:p>
            <a:r>
              <a:rPr lang="ru-RU" sz="2000" b="1" i="1" u="sng" dirty="0"/>
              <a:t>Агапова Галина Борисовна, музыкальный руководитель</a:t>
            </a:r>
          </a:p>
          <a:p>
            <a:r>
              <a:rPr lang="ru-RU" sz="2000" b="1" i="1" u="sng" dirty="0"/>
              <a:t>Шапошникова Наталья Александровна, воспитатель</a:t>
            </a:r>
          </a:p>
          <a:p>
            <a:r>
              <a:rPr lang="ru-RU" sz="2000" b="1" i="1" u="sng" dirty="0"/>
              <a:t>Вариативная часть: </a:t>
            </a:r>
          </a:p>
          <a:p>
            <a:r>
              <a:rPr lang="ru-RU" sz="2000" b="1" i="1" u="sng" dirty="0" err="1"/>
              <a:t>Беляничева</a:t>
            </a:r>
            <a:r>
              <a:rPr lang="ru-RU" sz="2000" b="1" i="1" u="sng" dirty="0"/>
              <a:t> Вера Николаевна, педагог дополнительного образования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9647" y="4049197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Целью </a:t>
            </a:r>
            <a:r>
              <a:rPr lang="ru-RU" sz="1600" b="1" dirty="0"/>
              <a:t>АООП </a:t>
            </a:r>
            <a:r>
              <a:rPr lang="ru-RU" sz="1600" dirty="0"/>
              <a:t>является проектирование модели образовательной и коррекционно-развивающей психолого-педагогической работы, максимально обеспечивающей создание условий для развития детей с ЗПР дошкольного возраста, их позитивной социализации, интеллектуального, социально-личностного, художественно-эстетического и физического развития на основе сотрудничества со взрослыми и сверстниками в соответствующих возрасту видах деятельности.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9647" y="5618857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АООП предназначена для выстраивания коррекционно-образовательной деятельности с детьми дошкольного возраста, которым на основании заключения ПМПК рекомендована АООП для детей с ЗПР.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19646" y="1556792"/>
            <a:ext cx="814484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prstClr val="black"/>
                </a:solidFill>
              </a:rPr>
              <a:t>АООП </a:t>
            </a:r>
            <a:r>
              <a:rPr lang="ru-RU" sz="1600" dirty="0" smtClean="0">
                <a:solidFill>
                  <a:prstClr val="black"/>
                </a:solidFill>
              </a:rPr>
              <a:t>– образовательная программа, адаптированная для обучения лиц с ЗПР с учетом особенностей их психофизического развития, индивидуальных возможностей, обеспечивающая коррекцию нарушений развития и социальную адаптацию указанных лиц. Программа разработана с учетом требований ФГОС, в соответствии 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 </a:t>
            </a:r>
            <a:r>
              <a:rPr lang="ru-RU" sz="1600" dirty="0" smtClean="0">
                <a:solidFill>
                  <a:srgbClr val="00000A"/>
                </a:solidFill>
                <a:latin typeface="Constantia" panose="02030602050306030303" pitchFamily="18" charset="0"/>
              </a:rPr>
              <a:t>п</a:t>
            </a:r>
            <a:r>
              <a:rPr lang="ru-RU" sz="1600" dirty="0" smtClean="0">
                <a:solidFill>
                  <a:srgbClr val="00000A"/>
                </a:solidFill>
                <a:latin typeface="Constantia" panose="02030602050306030303" pitchFamily="18" charset="0"/>
                <a:ea typeface="Times New Roman"/>
              </a:rPr>
              <a:t>римерной </a:t>
            </a:r>
            <a:r>
              <a:rPr lang="ru-RU" sz="1600" dirty="0">
                <a:solidFill>
                  <a:srgbClr val="00000A"/>
                </a:solidFill>
                <a:latin typeface="Constantia" panose="02030602050306030303" pitchFamily="18" charset="0"/>
                <a:ea typeface="Times New Roman"/>
              </a:rPr>
              <a:t>адаптированной основной образовательной </a:t>
            </a:r>
            <a:r>
              <a:rPr lang="ru-RU" sz="1600" dirty="0" smtClean="0">
                <a:solidFill>
                  <a:srgbClr val="00000A"/>
                </a:solidFill>
                <a:latin typeface="Constantia" panose="02030602050306030303" pitchFamily="18" charset="0"/>
                <a:ea typeface="Times New Roman"/>
              </a:rPr>
              <a:t>программой </a:t>
            </a:r>
            <a:r>
              <a:rPr lang="ru-RU" sz="1600" dirty="0">
                <a:solidFill>
                  <a:srgbClr val="00000A"/>
                </a:solidFill>
                <a:latin typeface="Constantia" panose="02030602050306030303" pitchFamily="18" charset="0"/>
                <a:ea typeface="Times New Roman"/>
              </a:rPr>
              <a:t>для дошкольников с задержкой психического развития</a:t>
            </a:r>
            <a:r>
              <a:rPr lang="ru-RU" sz="1600" dirty="0" smtClean="0">
                <a:solidFill>
                  <a:prstClr val="black"/>
                </a:solidFill>
              </a:rPr>
              <a:t>, на основе </a:t>
            </a:r>
            <a:r>
              <a:rPr lang="ru-RU" sz="1600" dirty="0"/>
              <a:t>п</a:t>
            </a:r>
            <a:r>
              <a:rPr lang="ru-RU" sz="1600" dirty="0" smtClean="0"/>
              <a:t>рограммы </a:t>
            </a:r>
            <a:r>
              <a:rPr lang="ru-RU" sz="1600" dirty="0"/>
              <a:t>С. Г. Шевченко «Подготовка к школе детей с задержкой психического развития» </a:t>
            </a:r>
            <a:r>
              <a:rPr lang="ru-RU" sz="1600" dirty="0" smtClean="0"/>
              <a:t>; с использованием </a:t>
            </a:r>
            <a:r>
              <a:rPr lang="ru-RU" sz="1600" dirty="0"/>
              <a:t>парциальной программы по художественному воспитанию, обучению и развитию детей дошкольного возраста И.А. Лыковой «Цветные ладошки</a:t>
            </a:r>
            <a:r>
              <a:rPr lang="ru-RU" sz="1600" dirty="0" smtClean="0"/>
              <a:t>».  </a:t>
            </a:r>
          </a:p>
          <a:p>
            <a:pPr lvl="0"/>
            <a:endParaRPr lang="ru-RU" sz="1600" dirty="0"/>
          </a:p>
          <a:p>
            <a:pPr lvl="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1082" y="692696"/>
            <a:ext cx="798939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FF0000"/>
                </a:solidFill>
              </a:rPr>
              <a:t>Адаптированная основная образовательная программа  </a:t>
            </a:r>
            <a:r>
              <a:rPr lang="ru-RU" sz="2000" b="1" dirty="0">
                <a:solidFill>
                  <a:srgbClr val="FF0000"/>
                </a:solidFill>
              </a:rPr>
              <a:t>для детей с </a:t>
            </a:r>
            <a:r>
              <a:rPr lang="ru-RU" sz="2000" b="1" dirty="0" smtClean="0">
                <a:solidFill>
                  <a:srgbClr val="FF0000"/>
                </a:solidFill>
              </a:rPr>
              <a:t>задержкой </a:t>
            </a:r>
            <a:r>
              <a:rPr lang="ru-RU" sz="2000" b="1" dirty="0">
                <a:solidFill>
                  <a:srgbClr val="FF0000"/>
                </a:solidFill>
              </a:rPr>
              <a:t>психического развития от 5-х до 7-ми лет.</a:t>
            </a:r>
          </a:p>
          <a:p>
            <a:pPr lvl="0" algn="ctr"/>
            <a:endParaRPr lang="ru-RU" sz="28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859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8882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Задачи АООП:</a:t>
            </a:r>
          </a:p>
          <a:p>
            <a:r>
              <a:rPr lang="ru-RU" dirty="0"/>
              <a:t>•</a:t>
            </a:r>
            <a:r>
              <a:rPr lang="ru-RU" sz="1600" dirty="0"/>
              <a:t>	</a:t>
            </a:r>
            <a:r>
              <a:rPr lang="ru-RU" dirty="0"/>
              <a:t>создание благоприятных условий для всестороннего развития и образования детей с ЗПР </a:t>
            </a:r>
            <a:r>
              <a:rPr lang="ru-RU" dirty="0" smtClean="0"/>
              <a:t>….;</a:t>
            </a:r>
            <a:endParaRPr lang="ru-RU" dirty="0"/>
          </a:p>
          <a:p>
            <a:r>
              <a:rPr lang="ru-RU" dirty="0"/>
              <a:t>•	создание оптимальных условий для охраны и укрепления физического и психического здоровья детей с ЗПР;</a:t>
            </a:r>
          </a:p>
          <a:p>
            <a:r>
              <a:rPr lang="ru-RU" dirty="0"/>
              <a:t>•	обеспечение психолого-педагогических условий для развития способностей и личностного потенциала каждого ребенка как субъекта отношений с другими детьми, взрослыми и окружающим миром;</a:t>
            </a:r>
          </a:p>
          <a:p>
            <a:r>
              <a:rPr lang="ru-RU" dirty="0"/>
              <a:t>•	целенаправленное комплексное психолого-педагогическое сопровождение ребенка с ЗПР и квалифицированная коррекция недостатков в развитии;</a:t>
            </a:r>
          </a:p>
          <a:p>
            <a:r>
              <a:rPr lang="ru-RU" dirty="0"/>
              <a:t>•	выстраивание индивидуального коррекционно-образовательного маршрута на основе изучения особенностей развития ребенка, его потенциальных возможностей и способностей;</a:t>
            </a:r>
          </a:p>
          <a:p>
            <a:r>
              <a:rPr lang="ru-RU" dirty="0"/>
              <a:t>•	подготовка детей с ЗПР ко второй ступени обучения (начальная школа) с учетом целевых ориентиров ДО и АООП НОО для детей с ЗПР;</a:t>
            </a:r>
          </a:p>
          <a:p>
            <a:r>
              <a:rPr lang="ru-RU" dirty="0"/>
              <a:t>•	взаимодействие с семьей для обеспечения полноценного развития детей с ЗПР; оказание консультативной и методической помощи родителям в вопросах коррекционно-развивающего обучения и воспитания детей с ЗПР;</a:t>
            </a:r>
          </a:p>
          <a:p>
            <a:r>
              <a:rPr lang="ru-RU" dirty="0"/>
              <a:t>•	обеспечение необходимых санитарно-гигиенических условий, проектирование специальной предметно-пространственной развивающей среды, создание атмосферы психологического комфорта.</a:t>
            </a:r>
          </a:p>
        </p:txBody>
      </p:sp>
    </p:spTree>
    <p:extLst>
      <p:ext uri="{BB962C8B-B14F-4D97-AF65-F5344CB8AC3E}">
        <p14:creationId xmlns:p14="http://schemas.microsoft.com/office/powerpoint/2010/main" val="1715689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Принципы и подходы к формированию Программы</a:t>
            </a:r>
          </a:p>
          <a:p>
            <a:r>
              <a:rPr lang="ru-RU" b="1" dirty="0"/>
              <a:t>Общие дидактические принципы и особенности их применения при реализации АООП </a:t>
            </a:r>
            <a:endParaRPr lang="ru-RU" b="1" dirty="0" smtClean="0"/>
          </a:p>
          <a:p>
            <a:endParaRPr lang="ru-RU" b="1" dirty="0"/>
          </a:p>
          <a:p>
            <a:r>
              <a:rPr lang="ru-RU" dirty="0"/>
              <a:t>Принцип </a:t>
            </a:r>
            <a:r>
              <a:rPr lang="ru-RU" dirty="0" smtClean="0"/>
              <a:t>научности</a:t>
            </a:r>
            <a:endParaRPr lang="ru-RU" dirty="0"/>
          </a:p>
          <a:p>
            <a:r>
              <a:rPr lang="ru-RU" dirty="0"/>
              <a:t>Принцип активности и сознательности в </a:t>
            </a:r>
            <a:r>
              <a:rPr lang="ru-RU" dirty="0" smtClean="0"/>
              <a:t>обучении </a:t>
            </a:r>
            <a:endParaRPr lang="ru-RU" dirty="0"/>
          </a:p>
          <a:p>
            <a:r>
              <a:rPr lang="ru-RU" dirty="0" smtClean="0"/>
              <a:t>Принцип доступности </a:t>
            </a:r>
          </a:p>
          <a:p>
            <a:r>
              <a:rPr lang="ru-RU" dirty="0" smtClean="0"/>
              <a:t>Принцип последовательности и систематичности </a:t>
            </a:r>
          </a:p>
          <a:p>
            <a:r>
              <a:rPr lang="ru-RU" dirty="0" smtClean="0"/>
              <a:t>Принцип прочности усвоения знаний</a:t>
            </a:r>
          </a:p>
          <a:p>
            <a:r>
              <a:rPr lang="ru-RU" dirty="0" smtClean="0"/>
              <a:t> Принцип наглядности </a:t>
            </a:r>
          </a:p>
          <a:p>
            <a:r>
              <a:rPr lang="ru-RU" dirty="0" smtClean="0"/>
              <a:t>Принцип </a:t>
            </a:r>
            <a:r>
              <a:rPr lang="ru-RU" dirty="0"/>
              <a:t>индивидуального подхода к обучению и </a:t>
            </a:r>
            <a:r>
              <a:rPr lang="ru-RU" dirty="0" smtClean="0"/>
              <a:t>воспитанию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14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8847"/>
            <a:ext cx="89289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endParaRPr lang="ru-RU" b="1" u="sng" dirty="0"/>
          </a:p>
          <a:p>
            <a:endParaRPr lang="ru-RU" b="1" u="sng" dirty="0" smtClean="0"/>
          </a:p>
          <a:p>
            <a:endParaRPr lang="ru-RU" b="1" u="sng" dirty="0"/>
          </a:p>
          <a:p>
            <a:r>
              <a:rPr lang="ru-RU" b="1" u="sng" dirty="0" smtClean="0"/>
              <a:t>Содержание </a:t>
            </a:r>
            <a:r>
              <a:rPr lang="ru-RU" b="1" u="sng" dirty="0"/>
              <a:t>АООП в соответствии с требованиями Стандарта включает три основных раздела – целевой, содержательный и организационный</a:t>
            </a:r>
            <a:r>
              <a:rPr lang="ru-RU" b="1" u="sng" dirty="0" smtClean="0"/>
              <a:t>.</a:t>
            </a:r>
          </a:p>
          <a:p>
            <a:endParaRPr lang="ru-RU" b="1" u="sng" dirty="0"/>
          </a:p>
          <a:p>
            <a:endParaRPr lang="ru-RU" b="1" u="sng" dirty="0"/>
          </a:p>
          <a:p>
            <a:r>
              <a:rPr lang="ru-RU" b="1" u="sng" dirty="0"/>
              <a:t>Целевой раздел </a:t>
            </a:r>
            <a:r>
              <a:rPr lang="ru-RU" dirty="0"/>
              <a:t>включает пояснительную записку, в которой рассматриваются значимые для разработки и реализации АООП клинико-психолого-педагогическая характеристика и особые образовательные потребности детей дошкольного возраста с задержкой психического развития. В целевом разделе раскрываются цели, задачи, принципы и подходы к формированию АООП и механизмы ее адаптации; представлены структурные компоненты программы, алгоритм формирования содержания образовательной деятельности, в том числе по профессиональной коррекции нарушений развития детей с ЗПР; раскрываются целевые ориентиры АООП и планируемые результаты ее освоения, а также механизмы оценивания </a:t>
            </a:r>
            <a:r>
              <a:rPr lang="ru-RU" dirty="0" smtClean="0"/>
              <a:t>результатов коррекционно-образовательной деятельности педагогов.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005284"/>
              </p:ext>
            </p:extLst>
          </p:nvPr>
        </p:nvGraphicFramePr>
        <p:xfrm>
          <a:off x="683568" y="476672"/>
          <a:ext cx="7668838" cy="5894659"/>
        </p:xfrm>
        <a:graphic>
          <a:graphicData uri="http://schemas.openxmlformats.org/drawingml/2006/table">
            <a:tbl>
              <a:tblPr/>
              <a:tblGrid>
                <a:gridCol w="192980"/>
                <a:gridCol w="1000557"/>
                <a:gridCol w="234932"/>
                <a:gridCol w="220248"/>
                <a:gridCol w="234932"/>
                <a:gridCol w="234932"/>
                <a:gridCol w="243322"/>
                <a:gridCol w="243322"/>
                <a:gridCol w="218151"/>
                <a:gridCol w="209760"/>
                <a:gridCol w="268493"/>
                <a:gridCol w="268493"/>
                <a:gridCol w="352398"/>
                <a:gridCol w="377569"/>
                <a:gridCol w="377569"/>
                <a:gridCol w="310445"/>
                <a:gridCol w="310445"/>
                <a:gridCol w="285274"/>
                <a:gridCol w="285274"/>
                <a:gridCol w="209760"/>
                <a:gridCol w="218151"/>
                <a:gridCol w="220248"/>
                <a:gridCol w="251712"/>
                <a:gridCol w="251712"/>
                <a:gridCol w="245419"/>
                <a:gridCol w="402740"/>
              </a:tblGrid>
              <a:tr h="134454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 fontAlgn="ctr"/>
                      <a:r>
                        <a:rPr lang="ru-RU" sz="800" b="1" i="1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ДИАГНОСТИЧЕСКАЯ КАРТА /старшая гр./</a:t>
                      </a:r>
                    </a:p>
                  </a:txBody>
                  <a:tcPr marL="6791" marR="6791" marT="67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454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819"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Группа:</a:t>
                      </a:r>
                      <a:r>
                        <a:rPr lang="ru-RU" sz="800" b="0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"Звуковичок"   </a:t>
                      </a: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                                                                                   </a:t>
                      </a:r>
                      <a:r>
                        <a:rPr lang="ru-RU" sz="800" b="0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Дата проведения: сентябрь 2018г.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60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учитель-дефектолог: </a:t>
                      </a:r>
                      <a:r>
                        <a:rPr lang="ru-RU" sz="800" b="0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А.А.Колесникова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02">
                <a:tc gridSpan="26">
                  <a:txBody>
                    <a:bodyPr/>
                    <a:lstStyle/>
                    <a:p>
                      <a:pPr algn="ctr" fontAlgn="ctr"/>
                      <a:r>
                        <a:rPr lang="ru-RU" sz="800" b="1" i="1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Образовательная область «Познавательное развитие»</a:t>
                      </a:r>
                    </a:p>
                  </a:txBody>
                  <a:tcPr marL="6791" marR="6791" marT="67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81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№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Ф.И. ребенка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Формирование элементарных математических представлений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Ребенок и окружающий мир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Итоговый показатель по каждому ребенку(среднее значение)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ПРОЦЕНТ УСВОЕНИЯ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7448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Количество и счет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Величина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Геометрические фигуры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Ориентировка в пространстве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Ориентировка во времени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Предметы ближайшего окружения и 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Ознакомление с природой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Умеет считать до 10 *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Правильно пользуется количественными и порядковыми числительными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Сравнивает рядом стоящие числа в пределах 10 *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Умеет уравнивать неравное число предметов двумя способами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Размещает в ряд до 10 * предметов различной величины в порядке возрастания, убывания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Узнает и называет: круг, квадрат, треугольник, прямоугольник в окружающем пространстве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Выражает словами местонахождение предмета по отношению к себе, к другим предметам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Ориентировка на листе бумаги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Знает дни недели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Называет части суток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Знает название страны, родного города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Имеет представление о труде людей в городе и селе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Называет некоторые рода войск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Сравнивает, группирует, классифицирует предметы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Знает правила дорожного движения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Знает об условиях необходимых для роста растений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Домашние, дикие животные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Называет зимующих птиц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Называет 5-6 деревьев, 2-3 травянистых растений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Имеет представления о сезонных изменениях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Лесные ягоды и грибы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Знает о переходе воды из жидкого в твердое состояние</a:t>
                      </a:r>
                    </a:p>
                  </a:txBody>
                  <a:tcPr marL="6791" marR="6791" marT="679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812">
                <a:tc>
                  <a:txBody>
                    <a:bodyPr/>
                    <a:lstStyle/>
                    <a:p>
                      <a:pPr algn="r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ourier New CYR"/>
                        </a:rPr>
                        <a:t>1</a:t>
                      </a:r>
                    </a:p>
                  </a:txBody>
                  <a:tcPr marL="6791" marR="6791" marT="67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483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Итоговый показатель по группе(среднее значение)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483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Процент усвоения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44%</a:t>
                      </a:r>
                    </a:p>
                  </a:txBody>
                  <a:tcPr marL="6791" marR="6791" marT="67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34454">
                <a:tc gridSpan="15">
                  <a:txBody>
                    <a:bodyPr/>
                    <a:lstStyle/>
                    <a:p>
                      <a:pPr algn="l" fontAlgn="b"/>
                      <a:r>
                        <a:rPr lang="ru-RU" sz="8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Условные обозначения:</a:t>
                      </a: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1 - не сформирован, 2  - находится в стадии формирования, 3  - сформирован</a:t>
                      </a: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454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454">
                <a:tc gridSpan="19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 - если ребёнок напрвлен с диагностической целью или ЗПР выраженная, диагностируем в пределах количественного счёта 5.</a:t>
                      </a: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91" marR="6791" marT="67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034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480214"/>
              </p:ext>
            </p:extLst>
          </p:nvPr>
        </p:nvGraphicFramePr>
        <p:xfrm>
          <a:off x="539552" y="548680"/>
          <a:ext cx="8014555" cy="6134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14555"/>
              </a:tblGrid>
              <a:tr h="4389437">
                <a:tc>
                  <a:txBody>
                    <a:bodyPr/>
                    <a:lstStyle/>
                    <a:p>
                      <a:pPr marL="2286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sng" dirty="0">
                          <a:effectLst/>
                        </a:rPr>
                        <a:t>Методика №1 — «Количество и счет</a:t>
                      </a:r>
                      <a:r>
                        <a:rPr lang="ru-RU" sz="1000" u="sng" dirty="0">
                          <a:effectLst/>
                        </a:rPr>
                        <a:t>»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1) Материал: набор цифр в произвольном порядке. Инструкция: педагог предлагает ребенку разложить цифры по порядку от 1 до 10, а затем назвать те цифры, которые ему покажут (9, 6, 3, 7).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2) Материал: набор цифр, мелкие игрушки. Инструкция: педагог предлагает ребенку отсчитать 8 игрушек, а потом обозначить это количество цифрой и т.д.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3) Материал: мелкие игрушки, карточка с 2-мя полосками.  Инструкция: педагог предлагает ребенку на верхнюю полоску карточки положить 7 игрушек, а на нижнюю 6. Что нужно сделать, чтобы их стало поровну? Расскажи, что ты будешь делать.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4) Материал: цифры от 1 до 10. Инструкция: на стол выкладываются цифры 4 и 5. Педагог предлагает ребенку сказать какое число больше 4 или 5. На сколько?  Аналогично: 6 и 7, 9и 10.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5) Материал: цифры от 1 до 10. Инструкция: педагог предлагает ребенку посчитать от 3-х до 5-ти, от 7-ми до 10-ти и т.д.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6) Инструкция: педагог предлагает ребенку закрыть глаза, послушать и посчитать, сколько раз взрослый хлопнет в ладоши (стукнет погремушкой).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7) Материал: карточки с пришитыми на них пуговицами от 1 до 10; карточки лежат в матерчатых мешочках.  Инструкция: педагог предлагает ребенку посчитать на ощупь сколько пуговиц спряталось в мешочке.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8) Инструкция: педагог предлагает ребенку посчитать сколько раз он (взрослый) подпрыгнет, поднимет вверх руку, топнет ногой и т.д.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sng" dirty="0">
                          <a:effectLst/>
                        </a:rPr>
                        <a:t>Методика №2 — «Величина»</a:t>
                      </a:r>
                      <a:endParaRPr lang="ru-RU" sz="10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1) Материал: карточки, на которых изображены высокая и низкая елки, взрослый человек и ребенок. Инструкция: педагог предлагает ребенку сравнить то, что он видит и дать определение. Один предмет какой? А другой?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2) Материал: 2 полоски разной длины, 2 карандаша разной длины. Инструкция:  аналогично №1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3) Материал: 2 ленточки разной ширины. Инструкция: аналогично №1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4) Материал: 2 палочки разной толщины.  Инструкция: аналогично №1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sng" dirty="0">
                          <a:effectLst/>
                        </a:rPr>
                        <a:t>Методика № 3 — «Форма»</a:t>
                      </a:r>
                      <a:endParaRPr lang="ru-RU" sz="10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1) Материал: плоскостное изображение фигур (круг, треугольник, квадрат, овал, прямоугольник). Инструкция: педагог предлагает ребенку назвать эти геометрические фигуры.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2) Материал: плоскостное изображение геометрических фигур (круг, треугольник, квадрат, прямоугольник, овал)  Инструкция: педагог выкладывает перед ребенком квадрат и треугольник, овал и круг и т.д. и спрашивает, чем похожи и чем отличаются эти фигуры.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sng" dirty="0">
                          <a:effectLst/>
                        </a:rPr>
                        <a:t>Методика № 4  — «Ориентировка в пространстве и во времени»</a:t>
                      </a:r>
                      <a:endParaRPr lang="ru-RU" sz="10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1) Материал: плоскостные картинки с изображениями животных. Инструкция: педагог предлагает ребенку назвать, кто находится слева (справа) от волка, впереди (сзади) от белки, посередине (между) животными.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2) Материал: картинка с изображением дерева с яблоками. Инструкция: педагог предлагает ребенка назвать, что растет на дереве, что находится над деревом и под деревом.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940" marR="4294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6715" y="131021"/>
            <a:ext cx="902202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u="sng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  <a:t>Инструментарий педагогической д</a:t>
            </a: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иагностики детей с ЗПР подготовительной группы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822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75963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Содержательный раздел </a:t>
            </a:r>
            <a:r>
              <a:rPr lang="ru-RU" dirty="0"/>
              <a:t>включает описание образовательной деятельности по пяти образовательным областям: социально-коммуникативное развитие; познавательное развитие; речевое развитие; художественно-эстетическое развитие; физическое развитие; а также содержание образовательной деятельности по профессиональной коррекции нарушений развития детей с ЗПР.</a:t>
            </a:r>
          </a:p>
          <a:p>
            <a:r>
              <a:rPr lang="ru-RU" dirty="0"/>
              <a:t>Содержание образовательной деятельности по профессиональной коррекции нарушений развития детей с ЗПР </a:t>
            </a:r>
            <a:r>
              <a:rPr lang="ru-RU" dirty="0" smtClean="0"/>
              <a:t>является </a:t>
            </a:r>
            <a:r>
              <a:rPr lang="ru-RU" dirty="0"/>
              <a:t>неотъемлемой частью АООП ДО. Она реализуется во всех образовательных областях, а также через специальные коррекционно-развивающие групповые и индивидуальные занятия. </a:t>
            </a:r>
          </a:p>
        </p:txBody>
      </p:sp>
    </p:spTree>
    <p:extLst>
      <p:ext uri="{BB962C8B-B14F-4D97-AF65-F5344CB8AC3E}">
        <p14:creationId xmlns:p14="http://schemas.microsoft.com/office/powerpoint/2010/main" val="35685623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851</TotalTime>
  <Words>1831</Words>
  <Application>Microsoft Office PowerPoint</Application>
  <PresentationFormat>Экран (4:3)</PresentationFormat>
  <Paragraphs>485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86</cp:revision>
  <dcterms:modified xsi:type="dcterms:W3CDTF">2019-02-12T10:47:29Z</dcterms:modified>
</cp:coreProperties>
</file>