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720" r:id="rId3"/>
    <p:sldMasterId id="2147483732" r:id="rId4"/>
  </p:sldMasterIdLst>
  <p:notesMasterIdLst>
    <p:notesMasterId r:id="rId24"/>
  </p:notesMasterIdLst>
  <p:sldIdLst>
    <p:sldId id="256" r:id="rId5"/>
    <p:sldId id="274" r:id="rId6"/>
    <p:sldId id="260" r:id="rId7"/>
    <p:sldId id="291" r:id="rId8"/>
    <p:sldId id="275" r:id="rId9"/>
    <p:sldId id="276" r:id="rId10"/>
    <p:sldId id="261" r:id="rId11"/>
    <p:sldId id="263" r:id="rId12"/>
    <p:sldId id="292" r:id="rId13"/>
    <p:sldId id="295" r:id="rId14"/>
    <p:sldId id="294" r:id="rId15"/>
    <p:sldId id="284" r:id="rId16"/>
    <p:sldId id="264" r:id="rId17"/>
    <p:sldId id="285" r:id="rId18"/>
    <p:sldId id="281" r:id="rId19"/>
    <p:sldId id="297" r:id="rId20"/>
    <p:sldId id="289" r:id="rId21"/>
    <p:sldId id="280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6C30"/>
    <a:srgbClr val="FDE8D7"/>
    <a:srgbClr val="FEF2E8"/>
    <a:srgbClr val="FEE8D6"/>
    <a:srgbClr val="0A5C6C"/>
    <a:srgbClr val="FEF9D6"/>
    <a:srgbClr val="FEF6BA"/>
    <a:srgbClr val="084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6" autoAdjust="0"/>
  </p:normalViewPr>
  <p:slideViewPr>
    <p:cSldViewPr>
      <p:cViewPr>
        <p:scale>
          <a:sx n="94" d="100"/>
          <a:sy n="94" d="100"/>
        </p:scale>
        <p:origin x="-1284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65140C-C18A-401C-902B-C75EB47B2D9B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E427E39-0D8B-48CD-B8B4-BE99663CA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730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24EC63-8068-48F2-B96B-CA1AD2DFEB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6C252C4-F224-4A3B-B07B-4248952CD1A0}" type="slidenum">
              <a:rPr lang="ru-RU" altLang="ru-RU">
                <a:solidFill>
                  <a:srgbClr val="000000"/>
                </a:solidFill>
              </a:rPr>
              <a:pPr eaLnBrk="1" hangingPunct="1"/>
              <a:t>9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CAF877E-F4D8-42D1-B7FD-27D79C8ED65F}" type="slidenum">
              <a:rPr lang="ru-RU" altLang="ru-RU">
                <a:solidFill>
                  <a:srgbClr val="000000"/>
                </a:solidFill>
              </a:rPr>
              <a:pPr eaLnBrk="1" hangingPunct="1"/>
              <a:t>10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1D48E31-ABD3-4B3A-B4BF-8DC67F64FFA5}" type="slidenum">
              <a:rPr lang="ru-RU" altLang="ru-RU">
                <a:solidFill>
                  <a:srgbClr val="000000"/>
                </a:solidFill>
              </a:rPr>
              <a:pPr eaLnBrk="1" hangingPunct="1"/>
              <a:t>11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DDBE-D1A5-457A-8FFF-1F59CB555CFB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2569D-7E42-4D57-BC2E-8A5178E43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C2CDB-B17F-4315-B7F8-68D66B30F8DA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971AD-2556-4440-A380-F59BBF006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9ADD8-849E-4639-97AB-33872C858336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4C4B3-7D80-4CE8-9CF3-5705BC6A4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105B-9411-40BE-8814-2B82083A6E29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56DF-B7D6-43E9-9704-7EC213CBE0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26917"/>
      </p:ext>
    </p:extLst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6F66A-5DFB-4DD2-B937-1B763163A58E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09C4F-866C-421A-A372-A13C5EF1F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47433"/>
      </p:ext>
    </p:extLst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91A5-EAD8-405F-B9E2-037709AF32CA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AD295-E2F8-4616-8FE6-796FAA292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662929"/>
      </p:ext>
    </p:extLst>
  </p:cSld>
  <p:clrMapOvr>
    <a:masterClrMapping/>
  </p:clrMapOvr>
  <p:transition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D1D41-E72F-423F-BB37-BCF6B366D50B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59D8-C106-4A4D-97F5-91C6562C5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036875"/>
      </p:ext>
    </p:extLst>
  </p:cSld>
  <p:clrMapOvr>
    <a:masterClrMapping/>
  </p:clrMapOvr>
  <p:transition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9908-2B3F-4711-8652-A7AE5B90093E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BAF5F-74EC-4033-BE07-6E16D543F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344650"/>
      </p:ext>
    </p:extLst>
  </p:cSld>
  <p:clrMapOvr>
    <a:masterClrMapping/>
  </p:clrMapOvr>
  <p:transition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6F66F-2EF6-4368-A4B7-942CC98246D7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599BD-7FBF-4C46-8F25-71AD322E5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220454"/>
      </p:ext>
    </p:extLst>
  </p:cSld>
  <p:clrMapOvr>
    <a:masterClrMapping/>
  </p:clrMapOvr>
  <p:transition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DD344-81F4-4A2D-B8DA-8077915E65AA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DF7D9-4FB9-410D-BB0C-ECBE9EAFC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02213"/>
      </p:ext>
    </p:extLst>
  </p:cSld>
  <p:clrMapOvr>
    <a:masterClrMapping/>
  </p:clrMapOvr>
  <p:transition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C3BE4-A4B8-494E-93E7-8E4F92DD5E48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3F36D-8C3F-4584-BDB2-B09C06622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03748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19726-4533-4BDF-AF6C-C7879BF33F4D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2457C-9D5E-4698-89CA-045E98D0E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0123-078F-4BAB-9A48-DD74FF56862D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D9B8A-98D2-4F93-9532-14D15CF2B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982791"/>
      </p:ext>
    </p:extLst>
  </p:cSld>
  <p:clrMapOvr>
    <a:masterClrMapping/>
  </p:clrMapOvr>
  <p:transition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382B-F7F7-4422-9D44-5D3587217D85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3E545-C0AF-432E-BA10-12F74DB94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524172"/>
      </p:ext>
    </p:extLst>
  </p:cSld>
  <p:clrMapOvr>
    <a:masterClrMapping/>
  </p:clrMapOvr>
  <p:transition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B81FF-B72F-4F5F-9184-012CACBC7CB1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D5FB-AE08-44CD-911B-6F3432EFF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390497"/>
      </p:ext>
    </p:extLst>
  </p:cSld>
  <p:clrMapOvr>
    <a:masterClrMapping/>
  </p:clrMapOvr>
  <p:transition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33F4D-DA51-457C-9E3F-15C32C9DBFE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78E79-99C7-4EE2-BCE1-807FD26C38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36438"/>
      </p:ext>
    </p:extLst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55B16-F6AC-4001-B9CA-F37A867885A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D3D45-4150-4719-B91A-0079540949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047615"/>
      </p:ext>
    </p:extLst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E42B6-14AD-4DF3-BC57-2E070C4BD30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611E-4DDE-4A8E-8A0D-FE1433B105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088427"/>
      </p:ext>
    </p:extLst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A7E40-01B0-492E-8E7B-03127F430E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3D215-B6D3-4947-B890-A858304B845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579116"/>
      </p:ext>
    </p:extLst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7E28E-DD38-43E0-BD1E-B62D78C3E44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03201-125A-4F25-BC13-AFF3C561D7D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8008"/>
      </p:ext>
    </p:extLst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6C23-AA7C-4886-AEB2-43102C504C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DF232-CD65-47F7-AE83-9A6F23444A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46716"/>
      </p:ext>
    </p:extLst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C6B7E-445F-4926-A729-5A115E482F2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FFCE4-3CD5-4AE7-8B02-E349D57FFB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101709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394B6-0B0D-4F0F-8A0C-1FD8E6F07497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1CDCB-590E-4992-952C-ADFE7D02D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EE5CA-07E3-49E8-96C7-FDF54DF9BD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F162B-D2E7-42E0-A9E0-7C7A55D243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50387"/>
      </p:ext>
    </p:extLst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06B7-289E-4039-BC79-171217980B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9394F-2B89-43B9-8518-8BA67B53470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712599"/>
      </p:ext>
    </p:extLst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0DC20-72D4-4E6B-A4F4-C641EA53EB5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4FA4B-D948-40F8-9FE7-7D47E20D2D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750665"/>
      </p:ext>
    </p:extLst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3941B-B775-476D-AF8E-6644E65795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F2646-884F-4E99-B389-0FBFCBB819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47766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7AEB9-AAA0-4127-A619-78AC72A30D8E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DE6AF-46C8-4403-A43B-842A8CEFD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F99A-25F3-4F18-812D-D83CD65459FB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37D29-9F1F-4346-93FD-94D5ACDC0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0CFDC-EA7B-4B80-9331-A82E56A1B169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2299F-4887-4CB4-A4D3-F570DA786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8C939-F354-4FF3-8D86-3951B0192C7D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AD0FF-1487-4A9A-AA68-ED0CB944A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8A3B9-0881-40CC-819B-DECF2BD07CE1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B2FBC-737D-4CF5-BFF4-F2A94FA39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5249-89EF-4BE6-9E31-5DB222FB6CE6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B2252-B2F7-40A9-868A-D01434ACF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847C40-66B7-42B6-A452-2E840500FACE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18D127D-B12E-45C9-9856-F698D7CC0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med"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A5C6C"/>
          </a:solidFill>
          <a:effectLst>
            <a:glow rad="63500">
              <a:srgbClr val="FDE8D7"/>
            </a:glo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08684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08684E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08684E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08684E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 kern="1200">
          <a:solidFill>
            <a:srgbClr val="08684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F7A5EC0-086F-4D5A-B9E4-E94B7FBA6024}" type="datetimeFigureOut">
              <a:rPr lang="ru-RU"/>
              <a:pPr>
                <a:defRPr/>
              </a:pPr>
              <a:t>08.02.2019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33328AF-DFC1-4151-8E8A-B2CFF098B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54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0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31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42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A0954D-CB73-41C0-96C4-238D4ACB8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9B9600-A786-4D32-8E05-2A18B4713CD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08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997363">
            <a:off x="685800" y="2130425"/>
            <a:ext cx="7772400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D86C30"/>
                </a:solidFill>
              </a:rPr>
              <a:t>Урок математики </a:t>
            </a:r>
            <a:br>
              <a:rPr lang="ru-RU" sz="5400" dirty="0" smtClean="0">
                <a:solidFill>
                  <a:srgbClr val="D86C30"/>
                </a:solidFill>
              </a:rPr>
            </a:br>
            <a:r>
              <a:rPr lang="ru-RU" sz="5400" dirty="0" smtClean="0">
                <a:solidFill>
                  <a:srgbClr val="D86C30"/>
                </a:solidFill>
              </a:rPr>
              <a:t>во 2 классе на тему «Сложение вида 87+13» </a:t>
            </a:r>
            <a:endParaRPr lang="ru-RU" sz="5400" dirty="0">
              <a:solidFill>
                <a:srgbClr val="D86C3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55776" y="4869160"/>
            <a:ext cx="6400800" cy="1752600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 1 квалифицированной категории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Козловской СОШ,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Барабинского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р-на, Новосибирской обл.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Елена Владимировна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82"/>
          <a:stretch>
            <a:fillRect/>
          </a:stretch>
        </p:blipFill>
        <p:spPr bwMode="auto">
          <a:xfrm>
            <a:off x="500063" y="500063"/>
            <a:ext cx="6983412" cy="566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14688" y="142875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6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142875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4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3250" y="2857500"/>
            <a:ext cx="12144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285750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6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928813" y="4714875"/>
            <a:ext cx="4143375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71813" y="4214813"/>
            <a:ext cx="12969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9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143125" y="3286125"/>
            <a:ext cx="1071563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143125" y="3286125"/>
            <a:ext cx="1143000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ыноска со стрелкой вниз 22"/>
          <p:cNvSpPr/>
          <p:nvPr/>
        </p:nvSpPr>
        <p:spPr>
          <a:xfrm rot="16200000">
            <a:off x="4697413" y="1941513"/>
            <a:ext cx="2786062" cy="2786062"/>
          </a:xfrm>
          <a:prstGeom prst="downArrowCallout">
            <a:avLst>
              <a:gd name="adj1" fmla="val 29579"/>
              <a:gd name="adj2" fmla="val 46901"/>
              <a:gd name="adj3" fmla="val 25766"/>
              <a:gd name="adj4" fmla="val 49851"/>
            </a:avLst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350">
              <a:solidFill>
                <a:srgbClr val="000066"/>
              </a:solidFill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715250" y="2286000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0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929438" y="2286000"/>
            <a:ext cx="12969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876425" y="4208463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29" name="Выноска со стрелкой вниз 28"/>
          <p:cNvSpPr/>
          <p:nvPr/>
        </p:nvSpPr>
        <p:spPr>
          <a:xfrm>
            <a:off x="3308350" y="1930400"/>
            <a:ext cx="1357313" cy="3143250"/>
          </a:xfrm>
          <a:prstGeom prst="downArrowCallout">
            <a:avLst>
              <a:gd name="adj1" fmla="val 38420"/>
              <a:gd name="adj2" fmla="val 32972"/>
              <a:gd name="adj3" fmla="val 15380"/>
              <a:gd name="adj4" fmla="val 88653"/>
            </a:avLst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13" b="1" i="1">
              <a:solidFill>
                <a:srgbClr val="002060"/>
              </a:solidFill>
              <a:latin typeface="Adobe Fangsong Std R"/>
              <a:ea typeface="Adobe Ming Std L" panose="0202030000000000000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4213" y="549275"/>
            <a:ext cx="3981450" cy="13239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0" b="1" dirty="0">
                <a:solidFill>
                  <a:srgbClr val="0070C0"/>
                </a:solidFill>
              </a:rPr>
              <a:t>64 + 36 =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38500" y="4208463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792570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32795 0.278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6" y="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-0.34444 -0.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22" y="-50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0.25" calcmode="lin" valueType="num">
                                      <p:cBhvr override="childStyle"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3" grpId="0"/>
      <p:bldP spid="13" grpId="1"/>
      <p:bldP spid="23" grpId="0" animBg="1"/>
      <p:bldP spid="23" grpId="1" animBg="1"/>
      <p:bldP spid="25" grpId="0"/>
      <p:bldP spid="25" grpId="1"/>
      <p:bldP spid="26" grpId="0"/>
      <p:bldP spid="26" grpId="1"/>
      <p:bldP spid="26" grpId="2"/>
      <p:bldP spid="28" grpId="0"/>
      <p:bldP spid="29" grpId="0" animBg="1"/>
      <p:bldP spid="29" grpId="1" animBg="1"/>
      <p:bldP spid="31" grpId="0" animBg="1"/>
      <p:bldP spid="31" grpId="1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82"/>
          <a:stretch>
            <a:fillRect/>
          </a:stretch>
        </p:blipFill>
        <p:spPr bwMode="auto">
          <a:xfrm>
            <a:off x="500063" y="500063"/>
            <a:ext cx="6983412" cy="566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14688" y="142875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8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142875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8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3250" y="2857500"/>
            <a:ext cx="12144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285750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2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928813" y="4714875"/>
            <a:ext cx="4143375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71813" y="4214813"/>
            <a:ext cx="12969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9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143125" y="3286125"/>
            <a:ext cx="1071563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143125" y="3286125"/>
            <a:ext cx="1143000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ыноска со стрелкой вниз 22"/>
          <p:cNvSpPr/>
          <p:nvPr/>
        </p:nvSpPr>
        <p:spPr>
          <a:xfrm rot="16200000">
            <a:off x="4700587" y="1946276"/>
            <a:ext cx="2786063" cy="2786062"/>
          </a:xfrm>
          <a:prstGeom prst="downArrowCallout">
            <a:avLst>
              <a:gd name="adj1" fmla="val 29579"/>
              <a:gd name="adj2" fmla="val 46901"/>
              <a:gd name="adj3" fmla="val 25766"/>
              <a:gd name="adj4" fmla="val 49851"/>
            </a:avLst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350">
              <a:solidFill>
                <a:srgbClr val="000066"/>
              </a:solidFill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715250" y="2286000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0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929438" y="2286000"/>
            <a:ext cx="12969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876425" y="4208463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29" name="Выноска со стрелкой вниз 28"/>
          <p:cNvSpPr/>
          <p:nvPr/>
        </p:nvSpPr>
        <p:spPr>
          <a:xfrm>
            <a:off x="3308350" y="1946275"/>
            <a:ext cx="1357313" cy="3143250"/>
          </a:xfrm>
          <a:prstGeom prst="downArrowCallout">
            <a:avLst>
              <a:gd name="adj1" fmla="val 38420"/>
              <a:gd name="adj2" fmla="val 32972"/>
              <a:gd name="adj3" fmla="val 15380"/>
              <a:gd name="adj4" fmla="val 88653"/>
            </a:avLst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13" b="1" i="1">
              <a:solidFill>
                <a:srgbClr val="002060"/>
              </a:solidFill>
              <a:latin typeface="Adobe Fangsong Std R"/>
              <a:ea typeface="Adobe Ming Std L" panose="0202030000000000000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4213" y="549275"/>
            <a:ext cx="3981450" cy="13239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0" b="1" dirty="0">
                <a:solidFill>
                  <a:srgbClr val="0070C0"/>
                </a:solidFill>
              </a:rPr>
              <a:t>88 + 12 =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38500" y="4208463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6025211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32795 0.278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6" y="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34445 -0.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22" y="-50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0.25" calcmode="lin" valueType="num">
                                      <p:cBhvr override="childStyle"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3" grpId="0"/>
      <p:bldP spid="13" grpId="1"/>
      <p:bldP spid="23" grpId="0" animBg="1"/>
      <p:bldP spid="23" grpId="1" animBg="1"/>
      <p:bldP spid="25" grpId="0"/>
      <p:bldP spid="25" grpId="1"/>
      <p:bldP spid="26" grpId="0"/>
      <p:bldP spid="26" grpId="1"/>
      <p:bldP spid="26" grpId="2"/>
      <p:bldP spid="28" grpId="0"/>
      <p:bldP spid="29" grpId="0" animBg="1"/>
      <p:bldP spid="29" grpId="1" animBg="1"/>
      <p:bldP spid="31" grpId="0" animBg="1"/>
      <p:bldP spid="31" grpId="1" animBg="1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Проверка:</a:t>
            </a:r>
            <a:endParaRPr lang="ru-RU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63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38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4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4813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00438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6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00438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14813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715125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6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000750" y="192881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5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85938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1563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5</a:t>
            </a:r>
          </a:p>
        </p:txBody>
      </p:sp>
      <p:sp>
        <p:nvSpPr>
          <p:cNvPr id="14" name="Плюс 13"/>
          <p:cNvSpPr/>
          <p:nvPr/>
        </p:nvSpPr>
        <p:spPr>
          <a:xfrm>
            <a:off x="642938" y="2714625"/>
            <a:ext cx="500062" cy="428625"/>
          </a:xfrm>
          <a:prstGeom prst="mathPlu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pc="-150" dirty="0"/>
              <a:t>+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14813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00438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071563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785938" y="4000500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9" name="Минус 18"/>
          <p:cNvSpPr/>
          <p:nvPr/>
        </p:nvSpPr>
        <p:spPr>
          <a:xfrm>
            <a:off x="785813" y="3929063"/>
            <a:ext cx="2000250" cy="460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Минус 19"/>
          <p:cNvSpPr/>
          <p:nvPr/>
        </p:nvSpPr>
        <p:spPr>
          <a:xfrm>
            <a:off x="3071813" y="3929063"/>
            <a:ext cx="2286000" cy="714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люс 20"/>
          <p:cNvSpPr/>
          <p:nvPr/>
        </p:nvSpPr>
        <p:spPr>
          <a:xfrm>
            <a:off x="3071813" y="2786063"/>
            <a:ext cx="428625" cy="35718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715125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000750" y="2928938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4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715125" y="392906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000750" y="3929063"/>
            <a:ext cx="7143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6" name="Минус 25"/>
          <p:cNvSpPr/>
          <p:nvPr/>
        </p:nvSpPr>
        <p:spPr>
          <a:xfrm>
            <a:off x="5500688" y="2857500"/>
            <a:ext cx="571500" cy="117475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Минус 26"/>
          <p:cNvSpPr/>
          <p:nvPr/>
        </p:nvSpPr>
        <p:spPr>
          <a:xfrm>
            <a:off x="5715000" y="3929063"/>
            <a:ext cx="2071688" cy="460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Реши задачу №3, </a:t>
            </a:r>
            <a:r>
              <a:rPr lang="ru-RU" dirty="0" err="1" smtClean="0"/>
              <a:t>стр</a:t>
            </a:r>
            <a:r>
              <a:rPr lang="ru-RU" dirty="0" smtClean="0"/>
              <a:t> 16.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E:\Рисунок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214688"/>
            <a:ext cx="39719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50043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3500438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378618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4071938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407193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3714750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3357563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3071813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857500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3357563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2857500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 descr="E:\Рисунок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00037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Текст 48"/>
          <p:cNvSpPr>
            <a:spLocks noGrp="1"/>
          </p:cNvSpPr>
          <p:nvPr>
            <p:ph type="body" idx="1"/>
          </p:nvPr>
        </p:nvSpPr>
        <p:spPr>
          <a:xfrm>
            <a:off x="722313" y="3571875"/>
            <a:ext cx="7772400" cy="25717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– 5 = 7 (я.) – осталось в вазе</a:t>
            </a:r>
          </a:p>
          <a:p>
            <a:pPr marL="457200" indent="-457200" eaLnBrk="1" hangingPunct="1">
              <a:buFontTx/>
              <a:buAutoNum type="arabicParenR"/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7 + 2 = 9 (я.) – стало</a:t>
            </a:r>
          </a:p>
          <a:p>
            <a:pPr marL="457200" indent="-457200"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В вазе стало 9 яблок.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E:\Рисунок2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643063"/>
            <a:ext cx="942975" cy="954087"/>
          </a:xfrm>
          <a:noFill/>
        </p:spPr>
      </p:pic>
      <p:pic>
        <p:nvPicPr>
          <p:cNvPr id="27652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643188"/>
            <a:ext cx="9445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643188"/>
            <a:ext cx="9429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571750"/>
            <a:ext cx="1014412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571625"/>
            <a:ext cx="9429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75" y="157162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157162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1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571625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2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1571625"/>
            <a:ext cx="944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Прямая соединительная линия 32"/>
          <p:cNvCxnSpPr/>
          <p:nvPr/>
        </p:nvCxnSpPr>
        <p:spPr>
          <a:xfrm rot="5400000">
            <a:off x="2928938" y="2643188"/>
            <a:ext cx="928687" cy="9286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2178844" y="2750344"/>
            <a:ext cx="785813" cy="7143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1178719" y="2750344"/>
            <a:ext cx="857250" cy="78581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7643813" y="1714500"/>
            <a:ext cx="857250" cy="7143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6822281" y="1750219"/>
            <a:ext cx="714375" cy="6429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571750"/>
            <a:ext cx="9445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3" descr="E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643188"/>
            <a:ext cx="9445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30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000"/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285875" y="2428875"/>
            <a:ext cx="928688" cy="64293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643313" y="2357438"/>
            <a:ext cx="1928812" cy="85725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572125" y="2857500"/>
            <a:ext cx="1285875" cy="3571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 rot="2098862">
            <a:off x="1457325" y="2241550"/>
            <a:ext cx="1019175" cy="4286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 см</a:t>
            </a:r>
          </a:p>
        </p:txBody>
      </p:sp>
      <p:sp>
        <p:nvSpPr>
          <p:cNvPr id="22" name="Прямоугольник 21"/>
          <p:cNvSpPr/>
          <p:nvPr/>
        </p:nvSpPr>
        <p:spPr>
          <a:xfrm rot="20059855">
            <a:off x="2435225" y="2214563"/>
            <a:ext cx="1119188" cy="4762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3 см</a:t>
            </a:r>
          </a:p>
        </p:txBody>
      </p:sp>
      <p:sp>
        <p:nvSpPr>
          <p:cNvPr id="24" name="Прямоугольник 23"/>
          <p:cNvSpPr/>
          <p:nvPr/>
        </p:nvSpPr>
        <p:spPr>
          <a:xfrm rot="9939289" flipV="1">
            <a:off x="5495925" y="2501900"/>
            <a:ext cx="1208088" cy="5016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/>
              <a:t>2 см</a:t>
            </a: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>
          <a:xfrm rot="1418058">
            <a:off x="3810000" y="2244725"/>
            <a:ext cx="1797050" cy="506413"/>
          </a:xfrm>
          <a:noFill/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buFontTx/>
              <a:buNone/>
              <a:defRPr/>
            </a:pPr>
            <a:r>
              <a:rPr lang="ru-RU" sz="2400" b="1" dirty="0" smtClean="0"/>
              <a:t>4 см</a:t>
            </a:r>
            <a:endParaRPr lang="ru-RU" sz="2400" b="1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2214563" y="2357438"/>
            <a:ext cx="1428750" cy="71437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Картинки по запросу смайлики зеленый красный желтый картинки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83" r="14552"/>
          <a:stretch>
            <a:fillRect/>
          </a:stretch>
        </p:blipFill>
        <p:spPr bwMode="auto">
          <a:xfrm>
            <a:off x="107950" y="1989138"/>
            <a:ext cx="243840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9541" y="2420888"/>
            <a:ext cx="5744053" cy="923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07399"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Мне было трудно!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2232" y="3462287"/>
            <a:ext cx="7751845" cy="17543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07399">
              <a:defRPr/>
            </a:pPr>
            <a:r>
              <a:rPr lang="ru-RU" sz="54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Мне нужно </a:t>
            </a:r>
          </a:p>
          <a:p>
            <a:pPr algn="ctr" defTabSz="407399">
              <a:defRPr/>
            </a:pPr>
            <a:r>
              <a:rPr lang="ru-RU" sz="5400" b="1" dirty="0">
                <a:ln w="11430"/>
                <a:solidFill>
                  <a:srgbClr val="FF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поработать!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91920" y="5210042"/>
            <a:ext cx="3932468" cy="923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30" tIns="45715" rIns="91430" bIns="45715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defTabSz="407399">
              <a:defRPr/>
            </a:pPr>
            <a:r>
              <a:rPr lang="ru-RU" sz="5400" b="1" dirty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всё понял!</a:t>
            </a:r>
          </a:p>
        </p:txBody>
      </p:sp>
    </p:spTree>
    <p:extLst>
      <p:ext uri="{BB962C8B-B14F-4D97-AF65-F5344CB8AC3E}">
        <p14:creationId xmlns:p14="http://schemas.microsoft.com/office/powerpoint/2010/main" val="20034409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ru-RU" sz="4400" smtClean="0"/>
              <a:t>№ 4, № 5, стр 16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C:\Users\2г класс\Downloads\солныш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1714500"/>
            <a:ext cx="2328863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 descr="C:\Users\2г класс\Downloads\солнышк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428625"/>
            <a:ext cx="2328863" cy="2317750"/>
          </a:xfrm>
          <a:noFill/>
        </p:spPr>
      </p:pic>
      <p:pic>
        <p:nvPicPr>
          <p:cNvPr id="33796" name="Picture 4" descr="C:\Users\2г класс\Downloads\ту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2786063"/>
            <a:ext cx="26574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 descr="C:\Users\2г класс\Downloads\ту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4500563"/>
            <a:ext cx="26574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Мы думали, решали, отвечали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И друг другу помогали.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Поработали отлично,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Отдохнём сейчас все дружно.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4820" name="Picture 6" descr="AG00373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572000"/>
            <a:ext cx="18573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7965008" y="5549056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105769" y="5556200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212999" y="5571152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40020" y="5556200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319300" y="5556200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555776" y="5575944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619672" y="5556200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89759" y="5556200"/>
            <a:ext cx="857250" cy="9286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8384" y="1591043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50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" y="33265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75634" y="1597129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70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32884" y="1599141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90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019360" y="1591045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36</a:t>
            </a:r>
            <a:endParaRPr lang="ru-RU" sz="3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43750" y="1591046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60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283265" y="1597129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80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426015" y="1591047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10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562941" y="1591048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40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705691" y="1591044"/>
            <a:ext cx="857250" cy="9286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20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491880" y="5556200"/>
            <a:ext cx="857250" cy="928687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098179" y="476672"/>
            <a:ext cx="300479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-0.52622 0.568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19" y="2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1 0.00092 L -0.22777 0.568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2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-0.60504 0.578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60" y="2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11111E-6 L -0.11007 0.566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3" y="2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96296E-6 L 0.36232 0.578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8" y="2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96296E-6 L -0.20209 0.578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2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1065 L 0.4743 0.577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63" y="2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96296E-6 L 0.0967 0.5775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26" y="28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0.56857 0.56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20" y="2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81481E-6 L -0.56736 0.7615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3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Отгадайте Ребус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Прямоугольник 17"/>
          <p:cNvSpPr>
            <a:spLocks noChangeArrowheads="1"/>
          </p:cNvSpPr>
          <p:nvPr/>
        </p:nvSpPr>
        <p:spPr bwMode="auto">
          <a:xfrm>
            <a:off x="1214438" y="2714625"/>
            <a:ext cx="615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0" name="Прямоугольник 19"/>
          <p:cNvSpPr>
            <a:spLocks noChangeArrowheads="1"/>
          </p:cNvSpPr>
          <p:nvPr/>
        </p:nvSpPr>
        <p:spPr bwMode="auto">
          <a:xfrm>
            <a:off x="2786063" y="342900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1" name="Прямоугольник 20"/>
          <p:cNvSpPr>
            <a:spLocks noChangeArrowheads="1"/>
          </p:cNvSpPr>
          <p:nvPr/>
        </p:nvSpPr>
        <p:spPr bwMode="auto">
          <a:xfrm>
            <a:off x="1143000" y="342900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2" name="Прямоугольник 21"/>
          <p:cNvSpPr>
            <a:spLocks noChangeArrowheads="1"/>
          </p:cNvSpPr>
          <p:nvPr/>
        </p:nvSpPr>
        <p:spPr bwMode="auto">
          <a:xfrm>
            <a:off x="1143000" y="4143375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3" name="Прямоугольник 22"/>
          <p:cNvSpPr>
            <a:spLocks noChangeArrowheads="1"/>
          </p:cNvSpPr>
          <p:nvPr/>
        </p:nvSpPr>
        <p:spPr bwMode="auto">
          <a:xfrm>
            <a:off x="2786063" y="4143375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4344" name="Прямоугольник 24"/>
          <p:cNvSpPr>
            <a:spLocks noChangeArrowheads="1"/>
          </p:cNvSpPr>
          <p:nvPr/>
        </p:nvSpPr>
        <p:spPr bwMode="auto">
          <a:xfrm>
            <a:off x="1143000" y="485775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8733" y="1936750"/>
            <a:ext cx="2857500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dirty="0">
                <a:latin typeface="Times New Roman" pitchFamily="18" charset="0"/>
                <a:cs typeface="Times New Roman" pitchFamily="18" charset="0"/>
              </a:rPr>
              <a:t>100 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221" y="3508375"/>
            <a:ext cx="3500438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100 ЛИЦА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98733" y="5060949"/>
            <a:ext cx="3286125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ВО100 К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Отгадайте Ребус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339" name="Прямоугольник 17"/>
          <p:cNvSpPr>
            <a:spLocks noChangeArrowheads="1"/>
          </p:cNvSpPr>
          <p:nvPr/>
        </p:nvSpPr>
        <p:spPr bwMode="auto">
          <a:xfrm>
            <a:off x="1214438" y="2714625"/>
            <a:ext cx="6159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6000" b="1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340" name="Прямоугольник 19"/>
          <p:cNvSpPr>
            <a:spLocks noChangeArrowheads="1"/>
          </p:cNvSpPr>
          <p:nvPr/>
        </p:nvSpPr>
        <p:spPr bwMode="auto">
          <a:xfrm>
            <a:off x="2786063" y="342900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341" name="Прямоугольник 20"/>
          <p:cNvSpPr>
            <a:spLocks noChangeArrowheads="1"/>
          </p:cNvSpPr>
          <p:nvPr/>
        </p:nvSpPr>
        <p:spPr bwMode="auto">
          <a:xfrm>
            <a:off x="1143000" y="342900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342" name="Прямоугольник 21"/>
          <p:cNvSpPr>
            <a:spLocks noChangeArrowheads="1"/>
          </p:cNvSpPr>
          <p:nvPr/>
        </p:nvSpPr>
        <p:spPr bwMode="auto">
          <a:xfrm>
            <a:off x="1143000" y="4143375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343" name="Прямоугольник 22"/>
          <p:cNvSpPr>
            <a:spLocks noChangeArrowheads="1"/>
          </p:cNvSpPr>
          <p:nvPr/>
        </p:nvSpPr>
        <p:spPr bwMode="auto">
          <a:xfrm>
            <a:off x="2786063" y="4143375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344" name="Прямоугольник 24"/>
          <p:cNvSpPr>
            <a:spLocks noChangeArrowheads="1"/>
          </p:cNvSpPr>
          <p:nvPr/>
        </p:nvSpPr>
        <p:spPr bwMode="auto">
          <a:xfrm>
            <a:off x="1143000" y="4857750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 b="1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8733" y="1927046"/>
            <a:ext cx="2857500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100 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221" y="3508375"/>
            <a:ext cx="3500438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100 ЛИЦА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4128" y="5065534"/>
            <a:ext cx="3286125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ВО100 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90368" y="1927046"/>
            <a:ext cx="3816424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7200" b="1" u="sng" dirty="0" err="1" smtClean="0">
                <a:solidFill>
                  <a:srgbClr val="C00000"/>
                </a:solidFill>
              </a:rPr>
              <a:t>СТО</a:t>
            </a:r>
            <a:r>
              <a:rPr lang="ru-RU" sz="7200" b="1" dirty="0" err="1" smtClean="0">
                <a:solidFill>
                  <a:srgbClr val="C00000"/>
                </a:solidFill>
              </a:rPr>
              <a:t>л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22128" y="3429000"/>
            <a:ext cx="4821872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7200" b="1" u="sng" dirty="0" err="1" smtClean="0">
                <a:solidFill>
                  <a:srgbClr val="C00000"/>
                </a:solidFill>
              </a:rPr>
              <a:t>СТО</a:t>
            </a:r>
            <a:r>
              <a:rPr lang="ru-RU" sz="7200" b="1" dirty="0" err="1" smtClean="0">
                <a:solidFill>
                  <a:srgbClr val="C00000"/>
                </a:solidFill>
              </a:rPr>
              <a:t>лица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22128" y="4936768"/>
            <a:ext cx="4243928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solidFill>
                  <a:srgbClr val="C00000"/>
                </a:solidFill>
              </a:rPr>
              <a:t>во</a:t>
            </a:r>
            <a:r>
              <a:rPr lang="ru-RU" sz="7200" b="1" u="sng" dirty="0" err="1" smtClean="0">
                <a:solidFill>
                  <a:srgbClr val="C00000"/>
                </a:solidFill>
              </a:rPr>
              <a:t>СТО</a:t>
            </a:r>
            <a:r>
              <a:rPr lang="ru-RU" sz="7200" b="1" dirty="0" err="1" smtClean="0">
                <a:solidFill>
                  <a:srgbClr val="C00000"/>
                </a:solidFill>
              </a:rPr>
              <a:t>к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607179"/>
      </p:ext>
    </p:extLst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/>
              <a:t>Я тетрадь свою открою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И как надо положу.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Я, друзья, от вас не скрою: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Ручку я вот так держу.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Сяду прямо, не согнусь,</a:t>
            </a:r>
          </a:p>
          <a:p>
            <a:pPr eaLnBrk="1" hangingPunct="1">
              <a:buFontTx/>
              <a:buNone/>
            </a:pPr>
            <a:r>
              <a:rPr lang="ru-RU" sz="4000" b="1" smtClean="0"/>
              <a:t>За работу я возьмусь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75" y="2286000"/>
            <a:ext cx="2143125" cy="328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2286000"/>
            <a:ext cx="2143125" cy="328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72125" y="2286000"/>
            <a:ext cx="2143125" cy="32861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285875" y="3429001"/>
            <a:ext cx="3214687" cy="10715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2286000" y="2357438"/>
            <a:ext cx="1143000" cy="11430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 rot="1024955">
            <a:off x="3986213" y="2233613"/>
            <a:ext cx="1471612" cy="341630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 rot="1024955">
            <a:off x="6113463" y="2212975"/>
            <a:ext cx="1470025" cy="3414713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5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Найдите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примеры, в ответе которых получится число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100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.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8195" name="Содержимое 6"/>
          <p:cNvSpPr>
            <a:spLocks noGrp="1"/>
          </p:cNvSpPr>
          <p:nvPr>
            <p:ph idx="1"/>
          </p:nvPr>
        </p:nvSpPr>
        <p:spPr>
          <a:xfrm>
            <a:off x="2267744" y="1714500"/>
            <a:ext cx="4586287" cy="51435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dirty="0" smtClean="0"/>
              <a:t>23+77</a:t>
            </a:r>
          </a:p>
          <a:p>
            <a:pPr algn="ctr" eaLnBrk="1" hangingPunct="1">
              <a:buFontTx/>
              <a:buNone/>
            </a:pPr>
            <a:r>
              <a:rPr lang="ru-RU" sz="5400" b="1" dirty="0" smtClean="0"/>
              <a:t>48+52</a:t>
            </a:r>
          </a:p>
          <a:p>
            <a:pPr algn="ctr" eaLnBrk="1" hangingPunct="1">
              <a:buFontTx/>
              <a:buNone/>
            </a:pPr>
            <a:r>
              <a:rPr lang="ru-RU" sz="5400" b="1" dirty="0" smtClean="0"/>
              <a:t>36+14</a:t>
            </a:r>
          </a:p>
          <a:p>
            <a:pPr algn="ctr" eaLnBrk="1" hangingPunct="1">
              <a:buFontTx/>
              <a:buNone/>
            </a:pPr>
            <a:r>
              <a:rPr lang="ru-RU" sz="5400" b="1" dirty="0" smtClean="0"/>
              <a:t>76+14</a:t>
            </a:r>
          </a:p>
          <a:p>
            <a:pPr algn="ctr" eaLnBrk="1" hangingPunct="1">
              <a:buFontTx/>
              <a:buNone/>
            </a:pPr>
            <a:r>
              <a:rPr lang="ru-RU" sz="5400" b="1" dirty="0" smtClean="0"/>
              <a:t>65+35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1625" y="2286000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71625" y="2928938"/>
            <a:ext cx="1841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71625" y="3643313"/>
            <a:ext cx="1841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00500" y="2286000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63" y="2928938"/>
            <a:ext cx="1841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71938" y="3571875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00875" y="2286000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00875" y="3000375"/>
            <a:ext cx="18415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491880" y="2564904"/>
            <a:ext cx="201622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91880" y="3525659"/>
            <a:ext cx="201622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63888" y="6525344"/>
            <a:ext cx="201622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Запишите правильно </a:t>
            </a:r>
            <a:r>
              <a:rPr lang="ru-RU" dirty="0" smtClean="0"/>
              <a:t>столбиком </a:t>
            </a:r>
            <a:r>
              <a:rPr lang="ru-RU" dirty="0" smtClean="0"/>
              <a:t>пример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87+13 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2348880"/>
            <a:ext cx="655272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ru-RU" sz="3600" b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Пишу десятки под десятками, единицы под единицами.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ru-RU" sz="3600" b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Складываю единицы…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ru-RU" sz="3600" b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Складываю десятки…</a:t>
            </a:r>
          </a:p>
          <a:p>
            <a:pPr marL="342900" lvl="0" indent="-342900">
              <a:spcBef>
                <a:spcPct val="20000"/>
              </a:spcBef>
              <a:buBlip>
                <a:blip r:embed="rId2"/>
              </a:buBlip>
            </a:pPr>
            <a:r>
              <a:rPr lang="ru-RU" sz="3600" b="1" dirty="0">
                <a:solidFill>
                  <a:srgbClr val="08684E"/>
                </a:solidFill>
                <a:latin typeface="Times New Roman" pitchFamily="18" charset="0"/>
                <a:cs typeface="Times New Roman" pitchFamily="18" charset="0"/>
              </a:rPr>
              <a:t>Читаю ответ…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382"/>
          <a:stretch>
            <a:fillRect/>
          </a:stretch>
        </p:blipFill>
        <p:spPr bwMode="auto">
          <a:xfrm>
            <a:off x="500063" y="500063"/>
            <a:ext cx="6983412" cy="566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14688" y="142875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8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72000" y="142875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7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3250" y="2857500"/>
            <a:ext cx="121443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2857500"/>
            <a:ext cx="129540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3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928813" y="4714875"/>
            <a:ext cx="4143375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071813" y="4214813"/>
            <a:ext cx="12969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9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143125" y="3286125"/>
            <a:ext cx="1071563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143125" y="3286125"/>
            <a:ext cx="1143000" cy="0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ыноска со стрелкой вниз 22"/>
          <p:cNvSpPr/>
          <p:nvPr/>
        </p:nvSpPr>
        <p:spPr>
          <a:xfrm rot="16200000">
            <a:off x="4679951" y="1941512"/>
            <a:ext cx="2786062" cy="2786063"/>
          </a:xfrm>
          <a:prstGeom prst="downArrowCallout">
            <a:avLst>
              <a:gd name="adj1" fmla="val 29579"/>
              <a:gd name="adj2" fmla="val 46901"/>
              <a:gd name="adj3" fmla="val 25766"/>
              <a:gd name="adj4" fmla="val 49851"/>
            </a:avLst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350">
              <a:solidFill>
                <a:srgbClr val="000066"/>
              </a:solidFill>
              <a:latin typeface="Adobe Fangsong Std R" panose="02020400000000000000" pitchFamily="18" charset="-128"/>
              <a:ea typeface="Adobe Fangsong Std R" panose="02020400000000000000" pitchFamily="18" charset="-128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715250" y="2286000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0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929438" y="2286000"/>
            <a:ext cx="1296987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876425" y="4208463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1</a:t>
            </a:r>
          </a:p>
        </p:txBody>
      </p:sp>
      <p:sp>
        <p:nvSpPr>
          <p:cNvPr id="29" name="Выноска со стрелкой вниз 28"/>
          <p:cNvSpPr/>
          <p:nvPr/>
        </p:nvSpPr>
        <p:spPr>
          <a:xfrm>
            <a:off x="3313113" y="1958975"/>
            <a:ext cx="1357312" cy="3143250"/>
          </a:xfrm>
          <a:prstGeom prst="downArrowCallout">
            <a:avLst>
              <a:gd name="adj1" fmla="val 38420"/>
              <a:gd name="adj2" fmla="val 32972"/>
              <a:gd name="adj3" fmla="val 15380"/>
              <a:gd name="adj4" fmla="val 88653"/>
            </a:avLst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13" b="1" i="1">
              <a:solidFill>
                <a:srgbClr val="002060"/>
              </a:solidFill>
              <a:latin typeface="Adobe Fangsong Std R"/>
              <a:ea typeface="Adobe Ming Std L" panose="0202030000000000000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4213" y="549275"/>
            <a:ext cx="3981450" cy="13239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8000" b="1" dirty="0">
                <a:solidFill>
                  <a:srgbClr val="0070C0"/>
                </a:solidFill>
              </a:rPr>
              <a:t>87 + 13 =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38500" y="4208463"/>
            <a:ext cx="1296988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3800" b="1" i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4281441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32795 0.278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6" y="1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L -0.34445 -0.1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22" y="-50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to="0.25" calcmode="lin" valueType="num">
                                      <p:cBhvr override="childStyle"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3" grpId="0"/>
      <p:bldP spid="13" grpId="1"/>
      <p:bldP spid="23" grpId="0" animBg="1"/>
      <p:bldP spid="23" grpId="1" animBg="1"/>
      <p:bldP spid="25" grpId="0"/>
      <p:bldP spid="25" grpId="1"/>
      <p:bldP spid="26" grpId="0"/>
      <p:bldP spid="26" grpId="1"/>
      <p:bldP spid="26" grpId="2"/>
      <p:bldP spid="28" grpId="0"/>
      <p:bldP spid="29" grpId="0" animBg="1"/>
      <p:bldP spid="29" grpId="1" animBg="1"/>
      <p:bldP spid="31" grpId="0" animBg="1"/>
      <p:bldP spid="31" grpId="1" animBg="1"/>
      <p:bldP spid="17" grpId="0"/>
    </p:bldLst>
  </p:timing>
</p:sld>
</file>

<file path=ppt/theme/theme1.xml><?xml version="1.0" encoding="utf-8"?>
<a:theme xmlns:a="http://schemas.openxmlformats.org/drawingml/2006/main" name="TS01036265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62703BB-EA4A-4BE2-B49A-61EF2A8B30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TS010362652</Template>
  <TotalTime>0</TotalTime>
  <Words>282</Words>
  <Application>Microsoft Office PowerPoint</Application>
  <PresentationFormat>Экран (4:3)</PresentationFormat>
  <Paragraphs>117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TS010362652</vt:lpstr>
      <vt:lpstr>2_Тема Office</vt:lpstr>
      <vt:lpstr>Тема Office</vt:lpstr>
      <vt:lpstr>Урок математики  во 2 классе на тему «Сложение вида 87+13» </vt:lpstr>
      <vt:lpstr>Презентация PowerPoint</vt:lpstr>
      <vt:lpstr>Отгадайте Ребус!</vt:lpstr>
      <vt:lpstr>Отгадайте Ребус!</vt:lpstr>
      <vt:lpstr>Презентация PowerPoint</vt:lpstr>
      <vt:lpstr>Презентация PowerPoint</vt:lpstr>
      <vt:lpstr>Найдите примеры, в ответе которых получится число 100.</vt:lpstr>
      <vt:lpstr>Запишите правильно столбиком пример  87+13 . </vt:lpstr>
      <vt:lpstr>Презентация PowerPoint</vt:lpstr>
      <vt:lpstr>Презентация PowerPoint</vt:lpstr>
      <vt:lpstr>Презентация PowerPoint</vt:lpstr>
      <vt:lpstr>Проверка:</vt:lpstr>
      <vt:lpstr>Реши задачу №3, стр 16.  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2011-04-13T16:43:20Z</dcterms:created>
  <dcterms:modified xsi:type="dcterms:W3CDTF">2019-02-08T09:51:14Z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TC103626529990</vt:lpwstr>
  </property>
</Properties>
</file>