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Default Extension="vml" ContentType="application/vnd.openxmlformats-officedocument.vmlDrawing"/>
  <Default Extension="gif" ContentType="image/gif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ms-office.legacyDiagramTex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96" r:id="rId1"/>
  </p:sldMasterIdLst>
  <p:notesMasterIdLst>
    <p:notesMasterId r:id="rId28"/>
  </p:notesMasterIdLst>
  <p:sldIdLst>
    <p:sldId id="281" r:id="rId2"/>
    <p:sldId id="278" r:id="rId3"/>
    <p:sldId id="272" r:id="rId4"/>
    <p:sldId id="305" r:id="rId5"/>
    <p:sldId id="273" r:id="rId6"/>
    <p:sldId id="282" r:id="rId7"/>
    <p:sldId id="284" r:id="rId8"/>
    <p:sldId id="275" r:id="rId9"/>
    <p:sldId id="279" r:id="rId10"/>
    <p:sldId id="276" r:id="rId11"/>
    <p:sldId id="280" r:id="rId12"/>
    <p:sldId id="277" r:id="rId13"/>
    <p:sldId id="292" r:id="rId14"/>
    <p:sldId id="294" r:id="rId15"/>
    <p:sldId id="302" r:id="rId16"/>
    <p:sldId id="300" r:id="rId17"/>
    <p:sldId id="288" r:id="rId18"/>
    <p:sldId id="289" r:id="rId19"/>
    <p:sldId id="290" r:id="rId20"/>
    <p:sldId id="271" r:id="rId21"/>
    <p:sldId id="270" r:id="rId22"/>
    <p:sldId id="257" r:id="rId23"/>
    <p:sldId id="258" r:id="rId24"/>
    <p:sldId id="262" r:id="rId25"/>
    <p:sldId id="269" r:id="rId26"/>
    <p:sldId id="304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Родители" initials="Р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34"/>
    <p:penClr>
      <a:schemeClr val="tx1"/>
    </p:penClr>
  </p:showPr>
  <p:clrMru>
    <a:srgbClr val="FF0066"/>
    <a:srgbClr val="EAF468"/>
    <a:srgbClr val="FFDAC1"/>
    <a:srgbClr val="996633"/>
    <a:srgbClr val="009900"/>
    <a:srgbClr val="FF0000"/>
    <a:srgbClr val="FF66FF"/>
    <a:srgbClr val="99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92" autoAdjust="0"/>
    <p:restoredTop sz="91652" autoAdjust="0"/>
  </p:normalViewPr>
  <p:slideViewPr>
    <p:cSldViewPr>
      <p:cViewPr>
        <p:scale>
          <a:sx n="66" d="100"/>
          <a:sy n="66" d="100"/>
        </p:scale>
        <p:origin x="-1968" y="-3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68"/>
    </p:cViewPr>
  </p:sorterViewPr>
  <p:notesViewPr>
    <p:cSldViewPr>
      <p:cViewPr varScale="1">
        <p:scale>
          <a:sx n="50" d="100"/>
          <a:sy n="50" d="100"/>
        </p:scale>
        <p:origin x="-195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06/relationships/legacyDocTextInfo" Target="legacyDocTextInfo.bin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12-12T20:17:52.546" idx="1">
    <p:pos x="-182" y="1"/>
    <p:text/>
  </p:cm>
</p:cmLst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Щелчок правит 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BB6BC40-2128-492D-AF35-A14DB9855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B6BC40-2128-492D-AF35-A14DB9855B6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FA7165-7F0F-42D7-8F1F-0E0D9208A288}" type="slidenum">
              <a:rPr lang="ru-RU" smtClean="0"/>
              <a:pPr/>
              <a:t>22</a:t>
            </a:fld>
            <a:endParaRPr lang="ru-RU" dirty="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09CE25-1FAF-43B2-95E7-2520B285405F}" type="slidenum">
              <a:rPr lang="ru-RU" smtClean="0"/>
              <a:pPr/>
              <a:t>24</a:t>
            </a:fld>
            <a:endParaRPr lang="ru-RU" dirty="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316468A-ABDE-4F68-A341-6EC92E996A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E483E-A317-4C05-9C4D-DC64C61A4C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4C9EBE-B488-410A-8E28-178DA91D18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647C3-9F43-49D8-BF8A-DD3987F1C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DCA7D-0F1A-424C-B2DE-3E1282863B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E25509DA-7D1A-4EB8-BE71-67C0D76DC0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F0980F69-5346-446E-8FB5-3BFEB4DD6E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1CF7FD5-F1AE-4193-880A-4B744B04D6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A592D6-BC8F-4086-8628-919B2F78C9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80A9D119-569F-4D5D-9306-DEEDEBB6E9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DB0A8125-E85E-4176-AA0D-A7D50173B6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AADE1E31-5337-4DCA-B440-91A714D6F3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1830945-781B-402E-B17A-4A04EF1CF2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  <p:sldLayoutId id="2147483808" r:id="rId12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arynya.com/stopsmoking/bad_lung.gif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www.barynya.com/stopsmoking/lung4.jpg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uchi.ucoz.ru/publ/otrytye_uroki/otkrytyj_urok_po_teme_quot_zdorovyj_obraz_zhizni_quot/3-1-0-183" TargetMode="External"/><Relationship Id="rId3" Type="http://schemas.openxmlformats.org/officeDocument/2006/relationships/hyperlink" Target="http://www.pomni.info/pomni/home/view/pishevie_dobavki.htm" TargetMode="External"/><Relationship Id="rId7" Type="http://schemas.openxmlformats.org/officeDocument/2006/relationships/hyperlink" Target="http://zephire.ru/index.php/podrostki/50-podrostok-i-narkotiki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bio.1september.ru/article.php?ID=200100502" TargetMode="External"/><Relationship Id="rId11" Type="http://schemas.openxmlformats.org/officeDocument/2006/relationships/hyperlink" Target="http://www.nosmoking.ru/" TargetMode="External"/><Relationship Id="rId5" Type="http://schemas.openxmlformats.org/officeDocument/2006/relationships/hyperlink" Target="http://www.russlav.ru/narkotik/podrostkovay_narkomaniya.html" TargetMode="External"/><Relationship Id="rId10" Type="http://schemas.openxmlformats.org/officeDocument/2006/relationships/hyperlink" Target="http://newsru.com/dossier/8536.html" TargetMode="External"/><Relationship Id="rId4" Type="http://schemas.openxmlformats.org/officeDocument/2006/relationships/hyperlink" Target="http://1september.ru/article.php?ID=200100502%20" TargetMode="External"/><Relationship Id="rId9" Type="http://schemas.openxmlformats.org/officeDocument/2006/relationships/hyperlink" Target="http://www.nosmoking.ru/org_mgct_passivesmoke.s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61104" y="332656"/>
            <a:ext cx="6994222" cy="290848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Здоровый образ </a:t>
            </a:r>
          </a:p>
          <a:p>
            <a:pPr algn="ctr">
              <a:defRPr/>
            </a:pP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жизни - залог</a:t>
            </a:r>
          </a:p>
          <a:p>
            <a:pPr algn="ctr">
              <a:defRPr/>
            </a:pP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успеха</a:t>
            </a:r>
            <a:r>
              <a:rPr lang="ru-RU" sz="75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!</a:t>
            </a:r>
            <a:endParaRPr lang="ru-RU" sz="75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7172" name="Picture 4" descr="C:\Documents and Settings\Родители\Local Settings\Temporary Internet Files\Content.IE5\B9W8Y0E9\MP900444205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3717032"/>
            <a:ext cx="3119494" cy="20882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6021288"/>
            <a:ext cx="6009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Автор: учитель биологии, МОУ СОШ №1 с УИОП</a:t>
            </a:r>
          </a:p>
          <a:p>
            <a:r>
              <a:rPr lang="ru-RU" dirty="0" smtClean="0"/>
              <a:t>              </a:t>
            </a:r>
            <a:r>
              <a:rPr lang="ru-RU" dirty="0" err="1" smtClean="0"/>
              <a:t>Заложных</a:t>
            </a:r>
            <a:r>
              <a:rPr lang="ru-RU" dirty="0" smtClean="0"/>
              <a:t> Наталья Викторовна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rganization Chart 6"/>
          <p:cNvGraphicFramePr>
            <a:graphicFrameLocks/>
          </p:cNvGraphicFramePr>
          <p:nvPr/>
        </p:nvGraphicFramePr>
        <p:xfrm>
          <a:off x="395536" y="260648"/>
          <a:ext cx="8424862" cy="63373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pic>
        <p:nvPicPr>
          <p:cNvPr id="1041" name="Picture 20" descr="j02997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196975"/>
            <a:ext cx="1827212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21" descr="MCj039801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4868863"/>
            <a:ext cx="1793875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3" name="Picture 22" descr="MCj0397915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2997200"/>
            <a:ext cx="15240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323528" y="1052736"/>
            <a:ext cx="6361037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sz="4000" b="1" i="1" dirty="0" smtClean="0">
                <a:solidFill>
                  <a:schemeClr val="tx1">
                    <a:lumMod val="95000"/>
                  </a:schemeClr>
                </a:solidFill>
              </a:rPr>
              <a:t>Длительной</a:t>
            </a:r>
            <a:r>
              <a:rPr lang="ru-RU" sz="4000" b="1" i="1" dirty="0" smtClean="0">
                <a:solidFill>
                  <a:srgbClr val="FFDAC1"/>
                </a:solidFill>
              </a:rPr>
              <a:t> </a:t>
            </a:r>
            <a:r>
              <a:rPr lang="ru-RU" sz="4000" b="1" i="1" dirty="0" smtClean="0">
                <a:solidFill>
                  <a:schemeClr val="tx1">
                    <a:lumMod val="95000"/>
                  </a:schemeClr>
                </a:solidFill>
              </a:rPr>
              <a:t>работе</a:t>
            </a:r>
            <a:r>
              <a:rPr lang="ru-RU" sz="4000" b="1" i="1" dirty="0" smtClean="0">
                <a:solidFill>
                  <a:srgbClr val="FFDAC1"/>
                </a:solidFill>
              </a:rPr>
              <a:t> </a:t>
            </a:r>
          </a:p>
          <a:p>
            <a:r>
              <a:rPr lang="ru-RU" sz="4000" b="1" i="1" dirty="0" smtClean="0">
                <a:solidFill>
                  <a:srgbClr val="FFDAC1"/>
                </a:solidFill>
              </a:rPr>
              <a:t> </a:t>
            </a:r>
            <a:r>
              <a:rPr lang="ru-RU" sz="4000" b="1" i="1" dirty="0" smtClean="0">
                <a:solidFill>
                  <a:schemeClr val="tx1">
                    <a:lumMod val="95000"/>
                  </a:schemeClr>
                </a:solidFill>
              </a:rPr>
              <a:t>на</a:t>
            </a:r>
            <a:r>
              <a:rPr lang="ru-RU" sz="4000" b="1" i="1" dirty="0" smtClean="0">
                <a:solidFill>
                  <a:srgbClr val="FFDAC1"/>
                </a:solidFill>
              </a:rPr>
              <a:t> </a:t>
            </a:r>
            <a:r>
              <a:rPr lang="ru-RU" sz="4000" b="1" i="1" dirty="0" smtClean="0">
                <a:solidFill>
                  <a:schemeClr val="tx1">
                    <a:lumMod val="95000"/>
                  </a:schemeClr>
                </a:solidFill>
              </a:rPr>
              <a:t>компьютере</a:t>
            </a:r>
          </a:p>
          <a:p>
            <a:endParaRPr lang="ru-RU" sz="4000" b="1" i="1" dirty="0" smtClean="0">
              <a:solidFill>
                <a:schemeClr val="tx1">
                  <a:lumMod val="95000"/>
                </a:schemeClr>
              </a:solidFill>
            </a:endParaRPr>
          </a:p>
          <a:p>
            <a:pPr>
              <a:buFontTx/>
              <a:buChar char="-"/>
            </a:pPr>
            <a:r>
              <a:rPr lang="ru-RU" sz="4000" b="1" i="1" dirty="0" smtClean="0">
                <a:solidFill>
                  <a:schemeClr val="tx1">
                    <a:lumMod val="95000"/>
                  </a:schemeClr>
                </a:solidFill>
              </a:rPr>
              <a:t>Алкоголю</a:t>
            </a:r>
            <a:endParaRPr lang="ru-RU" sz="4000" b="1" i="1" dirty="0">
              <a:solidFill>
                <a:schemeClr val="tx1">
                  <a:lumMod val="95000"/>
                </a:schemeClr>
              </a:solidFill>
            </a:endParaRPr>
          </a:p>
          <a:p>
            <a:endParaRPr lang="ru-RU" sz="4000" b="1" i="1" dirty="0">
              <a:solidFill>
                <a:srgbClr val="FFDAC1"/>
              </a:solidFill>
            </a:endParaRPr>
          </a:p>
          <a:p>
            <a:pPr>
              <a:buFontTx/>
              <a:buChar char="-"/>
            </a:pPr>
            <a:r>
              <a:rPr lang="ru-RU" sz="4000" b="1" i="1" dirty="0">
                <a:solidFill>
                  <a:schemeClr val="tx1">
                    <a:lumMod val="95000"/>
                  </a:schemeClr>
                </a:solidFill>
              </a:rPr>
              <a:t>Наркотикам</a:t>
            </a:r>
          </a:p>
          <a:p>
            <a:endParaRPr lang="ru-RU" sz="4000" b="1" i="1" dirty="0">
              <a:solidFill>
                <a:srgbClr val="FFDAC1"/>
              </a:solidFill>
            </a:endParaRPr>
          </a:p>
          <a:p>
            <a:pPr>
              <a:buFontTx/>
              <a:buChar char="-"/>
            </a:pPr>
            <a:r>
              <a:rPr lang="ru-RU" sz="4000" b="1" i="1" dirty="0">
                <a:solidFill>
                  <a:schemeClr val="tx1">
                    <a:lumMod val="95000"/>
                  </a:schemeClr>
                </a:solidFill>
              </a:rPr>
              <a:t>Курению</a:t>
            </a:r>
          </a:p>
          <a:p>
            <a:endParaRPr lang="ru-RU" sz="4000" b="1" i="1" dirty="0">
              <a:solidFill>
                <a:srgbClr val="FFDAC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0"/>
            <a:ext cx="986509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kern="1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«НЕТ!» - </a:t>
            </a:r>
            <a:r>
              <a:rPr lang="ru-RU" sz="4400" b="1" kern="1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вредным привычкам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6626" name="Picture 2" descr="C:\Documents and Settings\Родители\Local Settings\Temporary Internet Files\Content.IE5\OGND90P4\MC90044174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11170">
            <a:off x="4396596" y="2317492"/>
            <a:ext cx="1703217" cy="1703217"/>
          </a:xfrm>
          <a:prstGeom prst="rect">
            <a:avLst/>
          </a:prstGeom>
          <a:noFill/>
        </p:spPr>
      </p:pic>
      <p:pic>
        <p:nvPicPr>
          <p:cNvPr id="26638" name="Picture 14" descr="C:\Documents and Settings\Родители\Local Settings\Temporary Internet Files\Content.IE5\B9W8Y0E9\MC90027953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29228">
            <a:off x="5977480" y="3834157"/>
            <a:ext cx="2220064" cy="813357"/>
          </a:xfrm>
          <a:prstGeom prst="rect">
            <a:avLst/>
          </a:prstGeom>
          <a:noFill/>
        </p:spPr>
      </p:pic>
      <p:pic>
        <p:nvPicPr>
          <p:cNvPr id="26640" name="Picture 16" descr="C:\Documents and Settings\Родители\Local Settings\Temporary Internet Files\Content.IE5\RCMX1UE0\MC90029095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14233">
            <a:off x="4047930" y="4963411"/>
            <a:ext cx="2012118" cy="1575687"/>
          </a:xfrm>
          <a:prstGeom prst="rect">
            <a:avLst/>
          </a:prstGeom>
          <a:noFill/>
        </p:spPr>
      </p:pic>
      <p:pic>
        <p:nvPicPr>
          <p:cNvPr id="26645" name="Picture 21" descr="C:\Documents and Settings\Родители\Local Settings\Temporary Internet Files\Content.IE5\B9W8Y0E9\MC900441533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764704"/>
            <a:ext cx="2085189" cy="205622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5"/>
          <p:cNvSpPr txBox="1">
            <a:spLocks noChangeArrowheads="1"/>
          </p:cNvSpPr>
          <p:nvPr/>
        </p:nvSpPr>
        <p:spPr bwMode="auto">
          <a:xfrm>
            <a:off x="179512" y="2492896"/>
            <a:ext cx="9208517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dirty="0"/>
              <a:t> </a:t>
            </a:r>
            <a:r>
              <a:rPr lang="ru-RU" sz="3200" b="1" dirty="0">
                <a:solidFill>
                  <a:schemeClr val="tx1">
                    <a:lumMod val="95000"/>
                  </a:schemeClr>
                </a:solidFill>
              </a:rPr>
              <a:t>Сидячее положение </a:t>
            </a:r>
            <a:r>
              <a:rPr lang="ru-RU" sz="3200" b="1" dirty="0"/>
              <a:t>в течение </a:t>
            </a:r>
          </a:p>
          <a:p>
            <a:r>
              <a:rPr lang="ru-RU" sz="3200" b="1" dirty="0" smtClean="0"/>
              <a:t>     длительного </a:t>
            </a:r>
            <a:r>
              <a:rPr lang="ru-RU" sz="3200" b="1" dirty="0"/>
              <a:t>времени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/>
              <a:t> Воздействие электромагнитного </a:t>
            </a:r>
          </a:p>
          <a:p>
            <a:r>
              <a:rPr lang="ru-RU" sz="3200" b="1" dirty="0"/>
              <a:t> </a:t>
            </a:r>
            <a:r>
              <a:rPr lang="ru-RU" sz="3200" b="1" dirty="0" smtClean="0"/>
              <a:t>    излучения </a:t>
            </a:r>
            <a:r>
              <a:rPr lang="ru-RU" sz="3200" b="1" dirty="0"/>
              <a:t>монитора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/>
              <a:t> Утомление глаз, нагрузка </a:t>
            </a:r>
            <a:r>
              <a:rPr lang="ru-RU" sz="3200" b="1" dirty="0" smtClean="0"/>
              <a:t>на   </a:t>
            </a:r>
          </a:p>
          <a:p>
            <a:r>
              <a:rPr lang="ru-RU" sz="3200" b="1" dirty="0" smtClean="0"/>
              <a:t>     зрение    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/>
              <a:t> Перегрузка </a:t>
            </a:r>
            <a:r>
              <a:rPr lang="ru-RU" sz="3200" b="1" dirty="0"/>
              <a:t>суставов кистей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/>
              <a:t> Стресс при потере информации</a:t>
            </a:r>
            <a:r>
              <a:rPr lang="ru-RU" sz="3600" b="1" dirty="0"/>
              <a:t> </a:t>
            </a:r>
          </a:p>
          <a:p>
            <a:pPr>
              <a:buFont typeface="Wingdings" pitchFamily="2" charset="2"/>
              <a:buChar char="Ø"/>
            </a:pPr>
            <a:endParaRPr lang="ru-RU" sz="3600" b="1" dirty="0"/>
          </a:p>
        </p:txBody>
      </p:sp>
      <p:sp>
        <p:nvSpPr>
          <p:cNvPr id="18435" name="WordArt 7"/>
          <p:cNvSpPr>
            <a:spLocks noChangeArrowheads="1" noChangeShapeType="1" noTextEdit="1"/>
          </p:cNvSpPr>
          <p:nvPr/>
        </p:nvSpPr>
        <p:spPr bwMode="auto">
          <a:xfrm>
            <a:off x="684213" y="260350"/>
            <a:ext cx="7561262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FF33CC"/>
                </a:solidFill>
                <a:round/>
                <a:headEnd/>
                <a:tailEnd/>
              </a:ln>
              <a:solidFill>
                <a:srgbClr val="FF33CC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3427" y="0"/>
            <a:ext cx="721210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kern="10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Вредные факторы при</a:t>
            </a:r>
          </a:p>
          <a:p>
            <a:pPr algn="ctr"/>
            <a:r>
              <a:rPr lang="ru-RU" sz="4800" b="1" kern="10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длительной работе </a:t>
            </a:r>
          </a:p>
          <a:p>
            <a:pPr algn="ctr"/>
            <a:r>
              <a:rPr lang="ru-RU" sz="4800" b="1" kern="10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</a:t>
            </a:r>
            <a:r>
              <a:rPr lang="ru-RU" sz="4800" b="1" kern="1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компьютере: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04664"/>
            <a:ext cx="871296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Почему тянутся к алкоголю подростки?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2132856"/>
            <a:ext cx="64107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dirty="0" smtClean="0"/>
              <a:t>  </a:t>
            </a:r>
            <a:r>
              <a:rPr lang="ru-RU" sz="2400" b="1" dirty="0" smtClean="0"/>
              <a:t>от тоски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b="1" dirty="0" smtClean="0"/>
              <a:t> желания выглядеть старше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 sz="2400" b="1" dirty="0" smtClean="0"/>
              <a:t> желания не отстать от компании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573016"/>
            <a:ext cx="3029322" cy="302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25007" y="188640"/>
            <a:ext cx="618951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Последствия: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484784"/>
            <a:ext cx="9109545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страдают внутренние органы:  разрушаются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печень,    почки, сердце и мозг   человека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человек  теряет волю, смыслом жизни     становится безделье и употребление   спиртных напитков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страдает психика: появляются угнетение, агрессия,  депрессия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страдает характер, личность постепенно 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деградирует 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человек теряет друзей, бросает учёбу или работу</a:t>
            </a:r>
          </a:p>
          <a:p>
            <a:endParaRPr lang="ru-RU" sz="2800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548680"/>
            <a:ext cx="79015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Наркотики = </a:t>
            </a:r>
            <a:r>
              <a:rPr lang="ru-RU" sz="3600" b="1" dirty="0" smtClean="0">
                <a:solidFill>
                  <a:srgbClr val="FF0000"/>
                </a:solidFill>
              </a:rPr>
              <a:t>«зависимость»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1556792"/>
            <a:ext cx="84249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Для возникновения физической зависимости достаточно 3-7 дней приёма какого-либо наркотика. После 20 дней приёма зависимость возникает в 100% случаев. После возникновения зависимости у человека  развиваются депрессии, приступы паники страха, психозы, резкое ухудшение памяти……..синдром органического поражения мозга.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3568" y="5877272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Наркотики = </a:t>
            </a:r>
            <a:r>
              <a:rPr lang="ru-RU" sz="3600" b="1" dirty="0" smtClean="0">
                <a:solidFill>
                  <a:srgbClr val="FF0000"/>
                </a:solidFill>
              </a:rPr>
              <a:t>гепатит и СПИД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27784" y="3861048"/>
            <a:ext cx="4176464" cy="278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67544" y="332656"/>
            <a:ext cx="849694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atin typeface="Arial" pitchFamily="34" charset="0"/>
                <a:cs typeface="Arial" pitchFamily="34" charset="0"/>
              </a:rPr>
              <a:t>Взросление – процесс не из лёгких. Научись смело решать проблемы. Если чувствуешь, что не можешь справиться в одиночку, поговори с родителями или с другими взрослыми, которые помогут найти решение. Никогда не позволяй другим поколебать  твою  решимость и независимость! Никогда не балуйся наркотиками! </a:t>
            </a:r>
            <a:r>
              <a:rPr lang="ru-RU" sz="2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Будешь расплачиваться всю жизнь!!!</a:t>
            </a:r>
            <a:endParaRPr lang="ru-RU" sz="2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7509" y="0"/>
            <a:ext cx="7142533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kern="1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Результаты </a:t>
            </a:r>
          </a:p>
          <a:p>
            <a:pPr algn="ctr"/>
            <a:r>
              <a:rPr lang="ru-RU" sz="4800" b="1" kern="1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исследований причин </a:t>
            </a:r>
          </a:p>
          <a:p>
            <a:pPr algn="ctr"/>
            <a:r>
              <a:rPr lang="ru-RU" sz="4800" b="1" kern="1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курения учащихся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2564904"/>
          <a:ext cx="8568955" cy="3672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3791"/>
                <a:gridCol w="1713791"/>
                <a:gridCol w="1713791"/>
                <a:gridCol w="1713791"/>
                <a:gridCol w="1713791"/>
              </a:tblGrid>
              <a:tr h="158417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Возрастные группы</a:t>
                      </a:r>
                    </a:p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Подражание другим школьникам студентам</a:t>
                      </a:r>
                    </a:p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Чувство новизны, интереса</a:t>
                      </a:r>
                    </a:p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Желание казаться взрослым, самостоя-</a:t>
                      </a:r>
                    </a:p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тельным</a:t>
                      </a:r>
                    </a:p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1066800" algn="l"/>
                        </a:tabLst>
                        <a:defRPr/>
                      </a:pPr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Точной причины не </a:t>
                      </a:r>
                    </a:p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tabLst>
                          <a:tab pos="1066800" algn="l"/>
                        </a:tabLst>
                        <a:defRPr/>
                      </a:pPr>
                      <a:r>
                        <a:rPr lang="ru-RU" b="1" dirty="0" smtClean="0"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знают</a:t>
                      </a:r>
                    </a:p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80184">
                <a:tc>
                  <a:txBody>
                    <a:bodyPr/>
                    <a:lstStyle/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Учащиеся</a:t>
                      </a:r>
                    </a:p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5-6 кл.</a:t>
                      </a:r>
                    </a:p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7-8 кл.</a:t>
                      </a:r>
                    </a:p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9-10 кл</a:t>
                      </a:r>
                      <a:endParaRPr lang="ru-RU" dirty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endParaRPr lang="ru-RU" b="1" dirty="0" smtClean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50,0</a:t>
                      </a:r>
                    </a:p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35,6</a:t>
                      </a:r>
                    </a:p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25,5</a:t>
                      </a:r>
                    </a:p>
                    <a:p>
                      <a:pPr algn="ctr"/>
                      <a:endParaRPr lang="ru-RU" dirty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endParaRPr lang="ru-RU" b="1" dirty="0" smtClean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41,5</a:t>
                      </a:r>
                    </a:p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30,0</a:t>
                      </a:r>
                    </a:p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24,0</a:t>
                      </a:r>
                      <a:endParaRPr lang="ru-RU" sz="2800" b="1" dirty="0" smtClean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endParaRPr lang="ru-RU" dirty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endParaRPr lang="ru-RU" b="1" dirty="0" smtClean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5,5</a:t>
                      </a:r>
                    </a:p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10,4</a:t>
                      </a:r>
                    </a:p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15,0</a:t>
                      </a:r>
                    </a:p>
                    <a:p>
                      <a:pPr algn="ctr"/>
                      <a:endParaRPr lang="ru-RU" dirty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endParaRPr lang="ru-RU" b="1" dirty="0" smtClean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3,0</a:t>
                      </a:r>
                    </a:p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24,0</a:t>
                      </a:r>
                    </a:p>
                    <a:p>
                      <a:pPr algn="ctr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buNone/>
                        <a:defRPr/>
                      </a:pPr>
                      <a:r>
                        <a:rPr lang="ru-RU" b="1" dirty="0" smtClean="0">
                          <a:solidFill>
                            <a:schemeClr val="bg2">
                              <a:lumMod val="90000"/>
                              <a:lumOff val="1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35,5</a:t>
                      </a:r>
                    </a:p>
                    <a:p>
                      <a:pPr algn="ctr"/>
                      <a:endParaRPr lang="ru-RU" dirty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4118" y="0"/>
            <a:ext cx="482055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ФАКТЫ</a:t>
            </a:r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340768"/>
            <a:ext cx="8424936" cy="578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indent="-363538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/>
              </a:buClr>
              <a:buSzPct val="135000"/>
              <a:buFont typeface="Wingdings" pitchFamily="2" charset="2"/>
              <a:buChar char="Ø"/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Из каждых 100 человек, умерших от рака, 90 курили.</a:t>
            </a:r>
          </a:p>
          <a:p>
            <a:pPr marL="363538" indent="-363538" eaLnBrk="1" fontAlgn="auto" hangingPunct="1">
              <a:lnSpc>
                <a:spcPct val="120000"/>
              </a:lnSpc>
              <a:spcAft>
                <a:spcPts val="0"/>
              </a:spcAft>
              <a:buClr>
                <a:srgbClr val="FF0000"/>
              </a:buClr>
              <a:buSzPct val="135000"/>
              <a:buFont typeface="Wingdings" pitchFamily="2" charset="2"/>
              <a:buChar char="Ø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363538" indent="-363538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/>
              </a:buClr>
              <a:buSzPct val="135000"/>
              <a:buFont typeface="Wingdings" pitchFamily="2" charset="2"/>
              <a:buChar char="Ø"/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Из каждых 100 человек, умерших от хронических заболеваний лёгких, 75 курили.</a:t>
            </a:r>
          </a:p>
          <a:p>
            <a:pPr marL="363538" indent="-363538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/>
              </a:buClr>
              <a:buSzPct val="135000"/>
              <a:buFont typeface="Wingdings" pitchFamily="2" charset="2"/>
              <a:buChar char="Ø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363538" indent="-363538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/>
              </a:buClr>
              <a:buSzPct val="135000"/>
              <a:buFont typeface="Wingdings" pitchFamily="2" charset="2"/>
              <a:buChar char="Ø"/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Из каждых 100 человек, умерших от ишемической болезни сердца, 25 курили.</a:t>
            </a:r>
          </a:p>
          <a:p>
            <a:pPr marL="363538" indent="-363538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/>
              </a:buClr>
              <a:buSzPct val="135000"/>
              <a:buFont typeface="Wingdings" pitchFamily="2" charset="2"/>
              <a:buChar char="Ø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363538" indent="-363538" eaLnBrk="1" fontAlgn="auto" hangingPunct="1">
              <a:lnSpc>
                <a:spcPct val="120000"/>
              </a:lnSpc>
              <a:spcAft>
                <a:spcPts val="0"/>
              </a:spcAft>
              <a:buClr>
                <a:schemeClr val="tx1"/>
              </a:buClr>
              <a:buSzPct val="135000"/>
              <a:buFont typeface="Wingdings" pitchFamily="2" charset="2"/>
              <a:buChar char="Ø"/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Табачный дым в 4 раза более загрязнён токсичными веществами по сравнению с выхлопными газами автомобиля.</a:t>
            </a:r>
          </a:p>
          <a:p>
            <a:pPr>
              <a:buFont typeface="Wingdings" pitchFamily="2" charset="2"/>
              <a:buChar char="Ø"/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748464" cy="6961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indent="-363538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SzPct val="135000"/>
              <a:buFont typeface="Wingdings" pitchFamily="2" charset="2"/>
              <a:buChar char="Ø"/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Если человек начал курить в 15 лет, продолжительность его жизни уменьшается более чем на 8 лет. Начавшие курить до 15 лет, в 5 раз чаще умирают от рака, чем те, кто начал курить после 25 лет.</a:t>
            </a:r>
          </a:p>
          <a:p>
            <a:pPr marL="363538" indent="-363538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SzPct val="135000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363538" indent="-363538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SzPct val="135000"/>
              <a:buFont typeface="Wingdings" pitchFamily="2" charset="2"/>
              <a:buChar char="Ø"/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Уровень смертности детей при родах у курящих матерей в среднем выше на 30%,чем у не курящих.</a:t>
            </a:r>
          </a:p>
          <a:p>
            <a:pPr marL="363538" indent="-363538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SzPct val="135000"/>
              <a:buFont typeface="Wingdings" pitchFamily="2" charset="2"/>
              <a:buChar char="Ø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363538" indent="-363538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SzPct val="135000"/>
              <a:buFont typeface="Wingdings" pitchFamily="2" charset="2"/>
              <a:buChar char="Ø"/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Курение во время беременности повышает риск мертворождения, а также число врождённых дефектов у ребёнка.</a:t>
            </a:r>
          </a:p>
          <a:p>
            <a:pPr marL="363538" indent="-363538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SzPct val="135000"/>
              <a:buFont typeface="Wingdings" pitchFamily="2" charset="2"/>
              <a:buChar char="Ø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marL="363538" indent="-363538" eaLnBrk="1" fontAlgn="auto" hangingPunct="1">
              <a:lnSpc>
                <a:spcPct val="110000"/>
              </a:lnSpc>
              <a:spcAft>
                <a:spcPts val="0"/>
              </a:spcAft>
              <a:buClr>
                <a:schemeClr val="tx1"/>
              </a:buClr>
              <a:buSzPct val="135000"/>
              <a:buFont typeface="Wingdings" pitchFamily="2" charset="2"/>
              <a:buChar char="Ø"/>
              <a:defRPr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Выкуривая 20 сигарет в день, человек дышит воздухом, загрязнённость которого в 580-1100 раз превышает санитарные нормы.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ChangeArrowheads="1"/>
          </p:cNvSpPr>
          <p:nvPr/>
        </p:nvSpPr>
        <p:spPr bwMode="auto">
          <a:xfrm>
            <a:off x="611560" y="1916832"/>
            <a:ext cx="8243887" cy="399256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indent="190500">
              <a:tabLst>
                <a:tab pos="466725" algn="l"/>
              </a:tabLst>
              <a:defRPr/>
            </a:pPr>
            <a:r>
              <a:rPr lang="ru-RU" sz="2800" b="1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Что же влияет на здоровье?</a:t>
            </a:r>
          </a:p>
          <a:p>
            <a:pPr indent="190500">
              <a:buFontTx/>
              <a:buChar char="•"/>
              <a:tabLst>
                <a:tab pos="466725" algn="l"/>
              </a:tabLst>
              <a:defRPr/>
            </a:pPr>
            <a:r>
              <a:rPr lang="ru-RU" sz="2800" b="1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 образ жизни – 50 %      </a:t>
            </a:r>
          </a:p>
          <a:p>
            <a:pPr indent="190500">
              <a:buFontTx/>
              <a:buChar char="•"/>
              <a:tabLst>
                <a:tab pos="466725" algn="l"/>
              </a:tabLst>
              <a:defRPr/>
            </a:pPr>
            <a:r>
              <a:rPr lang="ru-RU" sz="2800" b="1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 окружающая среда – 20 %;</a:t>
            </a:r>
          </a:p>
          <a:p>
            <a:pPr indent="190500">
              <a:buFontTx/>
              <a:buChar char="•"/>
              <a:tabLst>
                <a:tab pos="466725" algn="l"/>
              </a:tabLst>
              <a:defRPr/>
            </a:pPr>
            <a:r>
              <a:rPr lang="ru-RU" sz="2800" b="1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 медицинское обслуживание – 10 %;</a:t>
            </a:r>
          </a:p>
          <a:p>
            <a:pPr indent="190500">
              <a:buFontTx/>
              <a:buChar char="•"/>
              <a:tabLst>
                <a:tab pos="466725" algn="l"/>
              </a:tabLst>
              <a:defRPr/>
            </a:pPr>
            <a:r>
              <a:rPr lang="ru-RU" sz="2800" b="1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 наследственность – 20%.</a:t>
            </a:r>
          </a:p>
          <a:p>
            <a:pPr indent="190500">
              <a:buFontTx/>
              <a:buChar char="•"/>
              <a:tabLst>
                <a:tab pos="466725" algn="l"/>
              </a:tabLst>
              <a:defRPr/>
            </a:pPr>
            <a:endParaRPr lang="ru-RU" sz="28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indent="190500">
              <a:tabLst>
                <a:tab pos="466725" algn="l"/>
              </a:tabLst>
              <a:defRPr/>
            </a:pPr>
            <a:endParaRPr lang="ru-RU" sz="2800" dirty="0">
              <a:solidFill>
                <a:schemeClr val="hlink"/>
              </a:solidFill>
            </a:endParaRPr>
          </a:p>
          <a:p>
            <a:pPr indent="190500" algn="ctr">
              <a:tabLst>
                <a:tab pos="466725" algn="l"/>
              </a:tabLst>
              <a:defRPr/>
            </a:pPr>
            <a:r>
              <a:rPr lang="ru-RU" sz="2800" b="1" dirty="0" smtClean="0">
                <a:solidFill>
                  <a:srgbClr val="3366FF"/>
                </a:solidFill>
                <a:latin typeface="Arial" pitchFamily="34" charset="0"/>
                <a:cs typeface="Arial" pitchFamily="34" charset="0"/>
              </a:rPr>
              <a:t>50 </a:t>
            </a:r>
            <a:r>
              <a:rPr lang="ru-RU" sz="2800" b="1" dirty="0">
                <a:solidFill>
                  <a:srgbClr val="3366FF"/>
                </a:solidFill>
                <a:latin typeface="Arial" pitchFamily="34" charset="0"/>
                <a:cs typeface="Arial" pitchFamily="34" charset="0"/>
              </a:rPr>
              <a:t>% говорит о том, что многое </a:t>
            </a:r>
          </a:p>
          <a:p>
            <a:pPr indent="190500" algn="ctr">
              <a:tabLst>
                <a:tab pos="466725" algn="l"/>
              </a:tabLst>
              <a:defRPr/>
            </a:pPr>
            <a:r>
              <a:rPr lang="ru-RU" sz="2800" b="1" dirty="0" smtClean="0">
                <a:solidFill>
                  <a:srgbClr val="3366FF"/>
                </a:solidFill>
                <a:latin typeface="Arial" pitchFamily="34" charset="0"/>
                <a:cs typeface="Arial" pitchFamily="34" charset="0"/>
              </a:rPr>
              <a:t>зависит от самих себя</a:t>
            </a:r>
            <a:endParaRPr lang="ru-RU" sz="2800" b="1" dirty="0">
              <a:solidFill>
                <a:srgbClr val="3366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60648"/>
            <a:ext cx="78123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Валеология-наука о </a:t>
            </a:r>
          </a:p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здоровом образе жизни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nonsmokerslung_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3" y="980728"/>
            <a:ext cx="2448272" cy="1800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smokerslung_s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908720"/>
            <a:ext cx="239836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 descr="Пейте спиртное, пока не осознаете, что в течение дня ни разу не подумали о сигарете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913" y="3716339"/>
            <a:ext cx="2159967" cy="223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 descr="Перед сном можно почитать интересную книжку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0393" y="3717033"/>
            <a:ext cx="2093975" cy="229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899592" y="3068960"/>
            <a:ext cx="1847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 dirty="0" smtClean="0">
              <a:solidFill>
                <a:srgbClr val="EAF468"/>
              </a:solidFill>
              <a:latin typeface="Arial" charset="0"/>
            </a:endParaRPr>
          </a:p>
          <a:p>
            <a:endParaRPr lang="ru-RU" sz="2400" dirty="0">
              <a:solidFill>
                <a:srgbClr val="EAF468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0"/>
            <a:ext cx="811927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Сравни и сделай выводы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2996952"/>
            <a:ext cx="396044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Легкие некурящего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20072" y="2996952"/>
            <a:ext cx="315362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Легкие курящего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0897" y="6093296"/>
            <a:ext cx="437555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Легкие после 5 лет курения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112287" y="6093296"/>
            <a:ext cx="351634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2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после 25 лет курения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fatal_mouth_cancer_28years_o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8640"/>
            <a:ext cx="7087429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0947" y="5589240"/>
            <a:ext cx="904305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Рак ротовой 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полости у 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28-летнего </a:t>
            </a:r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курильщика с 10-летним 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стажем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3568" y="1844824"/>
            <a:ext cx="3810000" cy="51816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Акшлеь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дыокша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неболиз асдцер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сартгти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акр егликх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яарння мресть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ваилднетиось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ракисе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ыщормин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5334000" y="1752600"/>
            <a:ext cx="3810000" cy="51054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Кашель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Одышка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Болезни сердца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Гастрит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Рак лёгких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Ранняя смерть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Инвалидность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Кариес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Морщины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184162" y="0"/>
            <a:ext cx="9247532" cy="166199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kern="1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Игра </a:t>
            </a:r>
          </a:p>
          <a:p>
            <a:pPr algn="ctr"/>
            <a:r>
              <a:rPr lang="ru-RU" sz="4800" b="1" kern="1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  «Что здесь зашифровано?»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uiExpand="1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635375" y="1125538"/>
            <a:ext cx="5199063" cy="4895850"/>
          </a:xfrm>
        </p:spPr>
        <p:txBody>
          <a:bodyPr/>
          <a:lstStyle/>
          <a:p>
            <a:pPr eaLnBrk="1" hangingPunct="1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1800" b="1" dirty="0" smtClean="0"/>
              <a:t>Сердце-это важнейшая мышца организма, перекачивающая кровь. Табачные яды заставляют сердце биться чаще, чем ему положено.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1800" b="1" dirty="0" smtClean="0"/>
              <a:t>Задача. Сердце нормально тренированного человека бьётся с частотой 70 ударов в минуту.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1800" b="1" dirty="0" smtClean="0"/>
              <a:t>Сердце курящего вынуждено делать на 5-10 ударов в минуту больше.</a:t>
            </a:r>
          </a:p>
          <a:p>
            <a:pPr eaLnBrk="1" hangingPunct="1">
              <a:lnSpc>
                <a:spcPct val="120000"/>
              </a:lnSpc>
              <a:buFont typeface="Wingdings" pitchFamily="2" charset="2"/>
              <a:buChar char="Ø"/>
            </a:pPr>
            <a:r>
              <a:rPr lang="ru-RU" sz="1800" b="1" dirty="0" smtClean="0"/>
              <a:t>Сколько дополнительных ударов приходится сделать сердцу курильщика за сутки?</a:t>
            </a:r>
          </a:p>
        </p:txBody>
      </p:sp>
      <p:pic>
        <p:nvPicPr>
          <p:cNvPr id="23557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04864"/>
            <a:ext cx="2952750" cy="2952750"/>
          </a:xfrm>
          <a:prstGeom prst="rect">
            <a:avLst/>
          </a:prstGeom>
          <a:noFill/>
          <a:ln w="9525" cmpd="sng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3419475" y="6237288"/>
            <a:ext cx="5167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FF0066"/>
                </a:solidFill>
              </a:rPr>
              <a:t>Ответ: на 7 200 – 14 400 ударов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88640"/>
            <a:ext cx="98319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kern="1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Опыт «Сердце курильщика» 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68313" y="1268413"/>
            <a:ext cx="3810000" cy="5334000"/>
          </a:xfrm>
          <a:ln>
            <a:solidFill>
              <a:srgbClr val="EAF468"/>
            </a:solidFill>
          </a:ln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Аргументы 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против курения: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Портит цвет кожи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Придаёт жёлтый оттенок зубам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Разрушает лёгкие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Поражает сердце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Снижает физическую активность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Вызывает раковые опухоли.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3438" y="1268413"/>
            <a:ext cx="4244975" cy="5329237"/>
          </a:xfrm>
          <a:ln>
            <a:solidFill>
              <a:srgbClr val="EAF468"/>
            </a:solidFill>
          </a:ln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Аргументы за курение</a:t>
            </a:r>
          </a:p>
          <a:p>
            <a:pPr algn="ctr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 (а точнее мифы):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Успокаивает нервы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Снимает головную боль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Помогает сосредоточиться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Это модно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Помогает остаться стройным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Помогает  согреться в холод.</a:t>
            </a:r>
          </a:p>
        </p:txBody>
      </p:sp>
      <p:sp>
        <p:nvSpPr>
          <p:cNvPr id="26628" name="WordArt 5"/>
          <p:cNvSpPr>
            <a:spLocks noChangeArrowheads="1" noChangeShapeType="1" noTextEdit="1"/>
          </p:cNvSpPr>
          <p:nvPr/>
        </p:nvSpPr>
        <p:spPr bwMode="auto">
          <a:xfrm>
            <a:off x="611560" y="115888"/>
            <a:ext cx="7848872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Суд над курением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323528" y="260648"/>
            <a:ext cx="8568952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sz="4000" b="1" dirty="0" smtClean="0">
                <a:latin typeface="Times New Roman" pitchFamily="18" charset="0"/>
              </a:rPr>
              <a:t>         В </a:t>
            </a:r>
            <a:r>
              <a:rPr lang="ru-RU" sz="4000" b="1" dirty="0">
                <a:latin typeface="Times New Roman" pitchFamily="18" charset="0"/>
              </a:rPr>
              <a:t>экономически развитых странах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мода на курение проходит</a:t>
            </a:r>
            <a:r>
              <a:rPr lang="ru-RU" sz="4000" b="1" dirty="0">
                <a:latin typeface="Times New Roman" pitchFamily="18" charset="0"/>
              </a:rPr>
              <a:t>. </a:t>
            </a:r>
          </a:p>
          <a:p>
            <a:pPr eaLnBrk="0" hangingPunct="0"/>
            <a:r>
              <a:rPr lang="ru-RU" sz="4000" dirty="0">
                <a:latin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</a:rPr>
              <a:t>          </a:t>
            </a:r>
            <a:r>
              <a:rPr lang="ru-RU" sz="4000" b="1" dirty="0" smtClean="0">
                <a:latin typeface="Times New Roman" pitchFamily="18" charset="0"/>
              </a:rPr>
              <a:t>Сейчас </a:t>
            </a:r>
            <a:r>
              <a:rPr lang="ru-RU" sz="4000" b="1" dirty="0">
                <a:latin typeface="Times New Roman" pitchFamily="18" charset="0"/>
              </a:rPr>
              <a:t>в моде стройная фигура, гимнастика, культуризм, оздоровительные процедуры.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Курить не престижно</a:t>
            </a:r>
            <a:r>
              <a:rPr lang="ru-RU" sz="4000" b="1" dirty="0">
                <a:latin typeface="Times New Roman" pitchFamily="18" charset="0"/>
              </a:rPr>
              <a:t>. </a:t>
            </a:r>
            <a:r>
              <a:rPr lang="ru-RU" sz="4000" b="1" dirty="0" smtClean="0">
                <a:latin typeface="Times New Roman" pitchFamily="18" charset="0"/>
              </a:rPr>
              <a:t>           	</a:t>
            </a: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Курение может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>испортить</a:t>
            </a: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>здоровье и карьеру</a:t>
            </a: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Всё больше предпринимателей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>отказываются</a:t>
            </a: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>принимать на работу курящих</a:t>
            </a: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</a:t>
            </a:r>
            <a:endParaRPr lang="ru-RU" sz="4000" b="1" dirty="0">
              <a:latin typeface="Times New Roman" pitchFamily="18" charset="0"/>
            </a:endParaRPr>
          </a:p>
          <a:p>
            <a:pPr eaLnBrk="0" hangingPunct="0"/>
            <a:endParaRPr lang="ru-RU" sz="4000" b="1" dirty="0"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3284984"/>
            <a:ext cx="8388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467544" y="1189244"/>
            <a:ext cx="84249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подготовке данного мероприятия  были  использованы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Internet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ресурсы: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http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://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www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pomni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info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pomni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home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view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pishevie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_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dobavki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htm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http://brosaem.info/detskyalkogolizm.php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http://1september.ru/article.php?ID=200100502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http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://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www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russlav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ru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narkotik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podrostkovay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_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narkomaniya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html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http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://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zephire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ru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index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php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podrostki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/50-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podrostok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7"/>
              </a:rPr>
              <a:t>narkotiki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http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://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uchi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ucoz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ru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publ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otrytye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_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uroki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otkrytyj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_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urok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_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po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_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teme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_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quot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_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zdorovyj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_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obraz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_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zhizni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_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quot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8"/>
              </a:rPr>
              <a:t>/3-1-0-183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9"/>
              </a:rPr>
              <a:t>http://www.nosmoking.ru/org_mgct_passivesmoke.shtml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0"/>
              </a:rPr>
              <a:t>http://newsru.com/dossier/8536.html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11"/>
              </a:rPr>
              <a:t>http://www.nosmoking.ru/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ndAc>
      <p:stSnd>
        <p:snd r:embed="rId2" name="click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1095375" y="3476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519113" y="5635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2292" name="WordArt 6"/>
          <p:cNvSpPr>
            <a:spLocks noChangeArrowheads="1" noChangeShapeType="1" noTextEdit="1"/>
          </p:cNvSpPr>
          <p:nvPr/>
        </p:nvSpPr>
        <p:spPr bwMode="auto">
          <a:xfrm>
            <a:off x="685800" y="188913"/>
            <a:ext cx="820668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Правила здорового образа жизни</a:t>
            </a:r>
          </a:p>
        </p:txBody>
      </p:sp>
      <p:sp>
        <p:nvSpPr>
          <p:cNvPr id="12293" name="Text Box 7"/>
          <p:cNvSpPr txBox="1">
            <a:spLocks noChangeArrowheads="1"/>
          </p:cNvSpPr>
          <p:nvPr/>
        </p:nvSpPr>
        <p:spPr bwMode="auto">
          <a:xfrm>
            <a:off x="0" y="1700213"/>
            <a:ext cx="8967788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/>
            <a:r>
              <a:rPr lang="ru-RU" dirty="0"/>
              <a:t>  </a:t>
            </a:r>
            <a:r>
              <a:rPr lang="ru-RU" sz="3600" b="1" i="1" dirty="0"/>
              <a:t>1. Правильное питание</a:t>
            </a:r>
          </a:p>
          <a:p>
            <a:pPr marL="457200" indent="-457200"/>
            <a:endParaRPr lang="ru-RU" sz="3600" b="1" i="1" dirty="0"/>
          </a:p>
          <a:p>
            <a:pPr marL="457200" indent="-457200"/>
            <a:r>
              <a:rPr lang="ru-RU" sz="3600" b="1" i="1" dirty="0"/>
              <a:t> 2. Полноценный сон</a:t>
            </a:r>
          </a:p>
          <a:p>
            <a:pPr marL="457200" indent="-457200"/>
            <a:endParaRPr lang="ru-RU" sz="3600" b="1" i="1" dirty="0"/>
          </a:p>
          <a:p>
            <a:pPr marL="457200" indent="-457200"/>
            <a:r>
              <a:rPr lang="ru-RU" sz="3600" b="1" i="1" dirty="0"/>
              <a:t> 3. Активная деятельность  </a:t>
            </a:r>
          </a:p>
          <a:p>
            <a:pPr marL="457200" indent="-457200"/>
            <a:r>
              <a:rPr lang="ru-RU" sz="3600" b="1" i="1" dirty="0"/>
              <a:t>   и активный отдых</a:t>
            </a:r>
          </a:p>
          <a:p>
            <a:pPr marL="457200" indent="-457200"/>
            <a:endParaRPr lang="ru-RU" sz="3600" b="1" i="1" dirty="0"/>
          </a:p>
          <a:p>
            <a:pPr marL="457200" indent="-457200"/>
            <a:r>
              <a:rPr lang="ru-RU" sz="3600" b="1" i="1" dirty="0"/>
              <a:t> 4. «Нет!» - вредным привычкам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39838" y="3476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3315" name="WordArt 5"/>
          <p:cNvSpPr>
            <a:spLocks noChangeArrowheads="1" noChangeShapeType="1" noTextEdit="1"/>
          </p:cNvSpPr>
          <p:nvPr/>
        </p:nvSpPr>
        <p:spPr bwMode="auto">
          <a:xfrm>
            <a:off x="1043608" y="404664"/>
            <a:ext cx="7560840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П</a:t>
            </a:r>
            <a:r>
              <a:rPr lang="ru-RU" sz="24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равила </a:t>
            </a:r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здорового питания</a:t>
            </a:r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250825" y="1484313"/>
            <a:ext cx="8928100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300" b="1" i="1" dirty="0"/>
              <a:t>Пища должна быть разнообразной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300" b="1" i="1" dirty="0"/>
              <a:t>    (растительной и животной)</a:t>
            </a:r>
          </a:p>
          <a:p>
            <a:pPr marL="457200" indent="-457200">
              <a:buFont typeface="Wingdings" pitchFamily="2" charset="2"/>
              <a:buChar char="Ø"/>
            </a:pPr>
            <a:endParaRPr lang="ru-RU" sz="2300" b="1" i="1" dirty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300" b="1" i="1" dirty="0"/>
              <a:t>Поддерживайте нормальный вес</a:t>
            </a:r>
          </a:p>
          <a:p>
            <a:pPr marL="457200" indent="-457200">
              <a:buFont typeface="Wingdings" pitchFamily="2" charset="2"/>
              <a:buChar char="Ø"/>
            </a:pPr>
            <a:endParaRPr lang="ru-RU" sz="2300" b="1" i="1" dirty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300" b="1" i="1" dirty="0"/>
              <a:t>Ешьте продукты с низким содержанием жиров,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300" b="1" i="1" dirty="0"/>
              <a:t>обязательно употребляйте растительное масло</a:t>
            </a:r>
          </a:p>
          <a:p>
            <a:pPr marL="457200" indent="-457200">
              <a:buFont typeface="Wingdings" pitchFamily="2" charset="2"/>
              <a:buChar char="Ø"/>
            </a:pPr>
            <a:endParaRPr lang="ru-RU" sz="2300" b="1" i="1" dirty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300" b="1" i="1" dirty="0"/>
              <a:t>Ешьте больше фруктов и овощей </a:t>
            </a:r>
          </a:p>
          <a:p>
            <a:pPr marL="457200" indent="-457200">
              <a:buFont typeface="Wingdings" pitchFamily="2" charset="2"/>
              <a:buChar char="Ø"/>
            </a:pPr>
            <a:endParaRPr lang="ru-RU" sz="2300" b="1" i="1" dirty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300" b="1" i="1" dirty="0"/>
              <a:t>Употребляйте меньше сахара и соли</a:t>
            </a:r>
          </a:p>
          <a:p>
            <a:pPr marL="457200" indent="-457200">
              <a:buFont typeface="Wingdings" pitchFamily="2" charset="2"/>
              <a:buChar char="Ø"/>
            </a:pPr>
            <a:endParaRPr lang="ru-RU" sz="2300" b="1" i="1" dirty="0"/>
          </a:p>
          <a:p>
            <a:pPr marL="457200" indent="-457200">
              <a:buFont typeface="Wingdings" pitchFamily="2" charset="2"/>
              <a:buChar char="Ø"/>
            </a:pPr>
            <a:r>
              <a:rPr lang="ru-RU" sz="2300" b="1" i="1" dirty="0"/>
              <a:t>Соблюдайте режим питания:</a:t>
            </a:r>
          </a:p>
          <a:p>
            <a:pPr marL="457200" indent="-457200"/>
            <a:r>
              <a:rPr lang="ru-RU" sz="2300" b="1" i="1" dirty="0"/>
              <a:t>       (завтрак, обед, ужин</a:t>
            </a:r>
            <a:r>
              <a:rPr lang="ru-RU" sz="2400" b="1" i="1" dirty="0"/>
              <a:t>)</a:t>
            </a:r>
          </a:p>
          <a:p>
            <a:pPr marL="457200" indent="-457200">
              <a:buFontTx/>
              <a:buChar char="•"/>
            </a:pPr>
            <a:endParaRPr lang="ru-RU" sz="24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735013" y="5635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4339" name="WordArt 5"/>
          <p:cNvSpPr>
            <a:spLocks noChangeArrowheads="1" noChangeShapeType="1" noTextEdit="1"/>
          </p:cNvSpPr>
          <p:nvPr/>
        </p:nvSpPr>
        <p:spPr bwMode="auto">
          <a:xfrm>
            <a:off x="611188" y="188912"/>
            <a:ext cx="7993260" cy="93583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27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К</a:t>
            </a:r>
            <a:r>
              <a:rPr lang="ru-RU" sz="227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оды </a:t>
            </a:r>
            <a:r>
              <a:rPr lang="ru-RU" sz="227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пищевых добавок, </a:t>
            </a:r>
          </a:p>
          <a:p>
            <a:pPr algn="ctr"/>
            <a:r>
              <a:rPr lang="ru-RU" sz="227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которые опасны для организма человека</a:t>
            </a:r>
          </a:p>
        </p:txBody>
      </p:sp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250825" y="1196975"/>
            <a:ext cx="9144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Запрещенные </a:t>
            </a:r>
            <a:r>
              <a:rPr lang="ru-RU" dirty="0"/>
              <a:t>– </a:t>
            </a:r>
            <a:r>
              <a:rPr lang="ru-RU" sz="1600" dirty="0"/>
              <a:t>Е103, Е105, Е111, Е121, Е123, Е125, Е126, Е130, Е152</a:t>
            </a:r>
          </a:p>
          <a:p>
            <a:r>
              <a:rPr lang="ru-RU" dirty="0"/>
              <a:t> </a:t>
            </a:r>
            <a:br>
              <a:rPr lang="ru-RU" dirty="0"/>
            </a:br>
            <a:r>
              <a:rPr lang="ru-RU" b="1" dirty="0"/>
              <a:t>Опасные</a:t>
            </a:r>
            <a:r>
              <a:rPr lang="ru-RU" dirty="0"/>
              <a:t> – </a:t>
            </a:r>
            <a:r>
              <a:rPr lang="ru-RU" sz="1600" dirty="0"/>
              <a:t>Е102, Е110, Е120, Е124, Е127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Подозрительные </a:t>
            </a:r>
            <a:r>
              <a:rPr lang="ru-RU" dirty="0"/>
              <a:t>– </a:t>
            </a:r>
            <a:r>
              <a:rPr lang="ru-RU" sz="1600" dirty="0"/>
              <a:t>Е104, Е122, Е141, Е150, Е171, Е173, Е180, Е241, Е477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Ракообразующие</a:t>
            </a:r>
            <a:r>
              <a:rPr lang="ru-RU" dirty="0"/>
              <a:t> – </a:t>
            </a:r>
            <a:r>
              <a:rPr lang="ru-RU" sz="1600" dirty="0"/>
              <a:t>Е131, Е210-217, Е240, Е330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Вызывающие расстройство кишечника</a:t>
            </a:r>
            <a:r>
              <a:rPr lang="ru-RU" dirty="0"/>
              <a:t> – </a:t>
            </a:r>
            <a:r>
              <a:rPr lang="ru-RU" sz="1600" dirty="0"/>
              <a:t>Е221-226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Вредные для кожи</a:t>
            </a:r>
            <a:r>
              <a:rPr lang="ru-RU" dirty="0"/>
              <a:t> – </a:t>
            </a:r>
            <a:r>
              <a:rPr lang="ru-RU" sz="1600" dirty="0"/>
              <a:t>Е230-232, Е239</a:t>
            </a:r>
          </a:p>
          <a:p>
            <a:r>
              <a:rPr lang="ru-RU" dirty="0"/>
              <a:t> </a:t>
            </a:r>
            <a:br>
              <a:rPr lang="ru-RU" dirty="0"/>
            </a:br>
            <a:r>
              <a:rPr lang="ru-RU" b="1" dirty="0"/>
              <a:t>Вызывающие нарушение давления</a:t>
            </a:r>
            <a:r>
              <a:rPr lang="ru-RU" dirty="0"/>
              <a:t> – </a:t>
            </a:r>
            <a:r>
              <a:rPr lang="ru-RU" sz="1600" dirty="0"/>
              <a:t>Е250, Е251</a:t>
            </a:r>
            <a:endParaRPr lang="ru-RU" dirty="0"/>
          </a:p>
          <a:p>
            <a:r>
              <a:rPr lang="ru-RU" dirty="0"/>
              <a:t> </a:t>
            </a:r>
            <a:br>
              <a:rPr lang="ru-RU" dirty="0"/>
            </a:br>
            <a:r>
              <a:rPr lang="ru-RU" b="1" dirty="0"/>
              <a:t>Провоцирующие появление сыпи</a:t>
            </a:r>
            <a:r>
              <a:rPr lang="ru-RU" dirty="0"/>
              <a:t> – </a:t>
            </a:r>
            <a:r>
              <a:rPr lang="ru-RU" sz="1600" dirty="0"/>
              <a:t>Е311, Е312</a:t>
            </a:r>
          </a:p>
          <a:p>
            <a:r>
              <a:rPr lang="ru-RU" dirty="0"/>
              <a:t> </a:t>
            </a:r>
            <a:br>
              <a:rPr lang="ru-RU" dirty="0"/>
            </a:br>
            <a:r>
              <a:rPr lang="ru-RU" b="1" dirty="0"/>
              <a:t>Повышающие холестерин</a:t>
            </a:r>
            <a:r>
              <a:rPr lang="ru-RU" dirty="0"/>
              <a:t> – </a:t>
            </a:r>
            <a:r>
              <a:rPr lang="ru-RU" sz="1600" dirty="0"/>
              <a:t>Е320, Е321</a:t>
            </a:r>
          </a:p>
          <a:p>
            <a:r>
              <a:rPr lang="ru-RU" dirty="0"/>
              <a:t> </a:t>
            </a:r>
            <a:br>
              <a:rPr lang="ru-RU" dirty="0"/>
            </a:br>
            <a:r>
              <a:rPr lang="ru-RU" b="1" dirty="0"/>
              <a:t>Вызывающие расстройство желудка</a:t>
            </a:r>
            <a:r>
              <a:rPr lang="ru-RU" dirty="0"/>
              <a:t> – </a:t>
            </a:r>
            <a:r>
              <a:rPr lang="ru-RU" sz="1600" dirty="0"/>
              <a:t>Е338-341, Е407, Е450</a:t>
            </a:r>
            <a:r>
              <a:rPr lang="ru-RU" dirty="0"/>
              <a:t>,</a:t>
            </a:r>
            <a:r>
              <a:rPr lang="ru-RU" sz="1600" dirty="0"/>
              <a:t>Е461-466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83480" y="2967335"/>
            <a:ext cx="3770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kern="1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37136" y="188640"/>
            <a:ext cx="74975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Корзина здоровья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1196752"/>
            <a:ext cx="3667992" cy="51706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салат, укроп,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петрушка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</a:rPr>
              <a:t>сельдерей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лук, </a:t>
            </a:r>
            <a:r>
              <a:rPr lang="ru-RU" sz="2400" b="1" dirty="0" smtClean="0">
                <a:solidFill>
                  <a:schemeClr val="tx1">
                    <a:lumMod val="95000"/>
                  </a:schemeClr>
                </a:solidFill>
              </a:rPr>
              <a:t>чеснок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картофель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капуста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морковь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свекла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помидоры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огурцы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баклажаны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болгарский перец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тыква</a:t>
            </a:r>
          </a:p>
          <a:p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748793" y="1340768"/>
            <a:ext cx="2395207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яблоки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груши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бананы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вишня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черешня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черная </a:t>
            </a:r>
          </a:p>
          <a:p>
            <a:r>
              <a:rPr lang="ru-RU" sz="2400" b="1" dirty="0" smtClean="0"/>
              <a:t>смородина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черника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малина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клубника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апельсины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гранаты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хурма</a:t>
            </a:r>
            <a:endParaRPr lang="ru-RU" sz="2400" b="1" dirty="0"/>
          </a:p>
        </p:txBody>
      </p:sp>
      <p:pic>
        <p:nvPicPr>
          <p:cNvPr id="9" name="Picture 5" descr="C:\Documents and Settings\Родители\Local Settings\Temporary Internet Files\Content.IE5\RCMX1UE0\MP900444372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15816" y="1844824"/>
            <a:ext cx="3495119" cy="24482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C:\Documents and Settings\Родители\Local Settings\Temporary Internet Files\Content.IE5\OGND90P4\MP900409148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1700808"/>
            <a:ext cx="4759967" cy="316835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9772" y="188640"/>
            <a:ext cx="854214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Полноценный сон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5085184"/>
            <a:ext cx="8604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Нехватка сна влияет на продолжительность жизни; приводит к сердечным заболеваниям, повышенному давлению, диабету, повышенному холестерину и ожирению.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395536" y="1916832"/>
            <a:ext cx="5472608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u"/>
              <a:defRPr/>
            </a:pPr>
            <a:r>
              <a:rPr lang="ru-RU" sz="2800" dirty="0">
                <a:solidFill>
                  <a:schemeClr val="tx1">
                    <a:lumMod val="95000"/>
                  </a:schemeClr>
                </a:solidFill>
              </a:rPr>
              <a:t>От хорошего сна….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None/>
              <a:defRPr/>
            </a:pPr>
            <a:endParaRPr lang="ru-RU" sz="2800" dirty="0">
              <a:solidFill>
                <a:schemeClr val="tx1">
                  <a:lumMod val="9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u"/>
              <a:defRPr/>
            </a:pPr>
            <a:r>
              <a:rPr lang="ru-RU" sz="2800" dirty="0">
                <a:solidFill>
                  <a:schemeClr val="tx1">
                    <a:lumMod val="95000"/>
                  </a:schemeClr>
                </a:solidFill>
              </a:rPr>
              <a:t>Сон – лучшее…….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None/>
              <a:defRPr/>
            </a:pPr>
            <a:endParaRPr lang="ru-RU" sz="2800" dirty="0">
              <a:solidFill>
                <a:schemeClr val="tx1">
                  <a:lumMod val="9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u"/>
              <a:defRPr/>
            </a:pPr>
            <a:r>
              <a:rPr lang="ru-RU" sz="2800" dirty="0">
                <a:solidFill>
                  <a:schemeClr val="tx1">
                    <a:lumMod val="95000"/>
                  </a:schemeClr>
                </a:solidFill>
              </a:rPr>
              <a:t>Выспишься………..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u"/>
              <a:defRPr/>
            </a:pPr>
            <a:endParaRPr lang="ru-RU" sz="2800" dirty="0">
              <a:solidFill>
                <a:schemeClr val="tx1">
                  <a:lumMod val="9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u"/>
              <a:defRPr/>
            </a:pPr>
            <a:r>
              <a:rPr lang="ru-RU" sz="2800" dirty="0">
                <a:solidFill>
                  <a:schemeClr val="tx1">
                    <a:lumMod val="95000"/>
                  </a:schemeClr>
                </a:solidFill>
              </a:rPr>
              <a:t>Выспался – будто </a:t>
            </a: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вновь…</a:t>
            </a:r>
            <a:endParaRPr lang="ru-RU" sz="2800" dirty="0">
              <a:solidFill>
                <a:schemeClr val="tx1">
                  <a:lumMod val="9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None/>
              <a:defRPr/>
            </a:pPr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None/>
              <a:defRPr/>
            </a:pPr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5580112" y="1916832"/>
            <a:ext cx="3309938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None/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..Молодеешь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None/>
              <a:defRPr/>
            </a:pPr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None/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..Лекарство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None/>
              <a:defRPr/>
            </a:pPr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None/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..Помолодеешь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None/>
              <a:defRPr/>
            </a:pPr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None/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..Родился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None/>
              <a:defRPr/>
            </a:pPr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None/>
              <a:defRPr/>
            </a:pPr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0186" y="332656"/>
            <a:ext cx="79430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kern="10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отгадайте пословицы: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9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39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39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39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9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39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1095375" y="5635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6387" name="WordArt 5"/>
          <p:cNvSpPr>
            <a:spLocks noChangeArrowheads="1" noChangeShapeType="1" noTextEdit="1"/>
          </p:cNvSpPr>
          <p:nvPr/>
        </p:nvSpPr>
        <p:spPr bwMode="auto">
          <a:xfrm>
            <a:off x="0" y="404664"/>
            <a:ext cx="7632700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500" b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Arial"/>
            </a:endParaRPr>
          </a:p>
        </p:txBody>
      </p:sp>
      <p:sp>
        <p:nvSpPr>
          <p:cNvPr id="16388" name="Text Box 9"/>
          <p:cNvSpPr txBox="1">
            <a:spLocks noChangeArrowheads="1"/>
          </p:cNvSpPr>
          <p:nvPr/>
        </p:nvSpPr>
        <p:spPr bwMode="auto">
          <a:xfrm>
            <a:off x="251520" y="2348880"/>
            <a:ext cx="908453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/>
              <a:t>Статистика:</a:t>
            </a:r>
          </a:p>
          <a:p>
            <a:endParaRPr lang="ru-RU" sz="2800" b="1" i="1" dirty="0"/>
          </a:p>
          <a:p>
            <a:pPr>
              <a:buFont typeface="Wingdings" pitchFamily="2" charset="2"/>
              <a:buChar char="Ø"/>
            </a:pPr>
            <a:r>
              <a:rPr lang="ru-RU" sz="2800" b="1" i="1" dirty="0"/>
              <a:t> Сидячий образ – одна из десяти причин </a:t>
            </a:r>
          </a:p>
          <a:p>
            <a:r>
              <a:rPr lang="ru-RU" sz="2800" b="1" i="1" dirty="0"/>
              <a:t> </a:t>
            </a:r>
            <a:r>
              <a:rPr lang="ru-RU" sz="2800" b="1" i="1" dirty="0" smtClean="0"/>
              <a:t>   </a:t>
            </a:r>
            <a:r>
              <a:rPr lang="ru-RU" sz="2800" b="1" i="1" dirty="0"/>
              <a:t>смерти и инвалидности во всём мире</a:t>
            </a:r>
          </a:p>
          <a:p>
            <a:pPr>
              <a:buFont typeface="Wingdings" pitchFamily="2" charset="2"/>
              <a:buChar char="Ø"/>
            </a:pPr>
            <a:r>
              <a:rPr lang="ru-RU" sz="2800" b="1" i="1" dirty="0"/>
              <a:t> Дефицит физической активности – </a:t>
            </a:r>
          </a:p>
          <a:p>
            <a:r>
              <a:rPr lang="ru-RU" sz="2800" b="1" i="1" dirty="0" smtClean="0"/>
              <a:t>    это </a:t>
            </a:r>
            <a:r>
              <a:rPr lang="ru-RU" sz="2800" b="1" i="1" dirty="0"/>
              <a:t>причина 2-х миллионов смертей </a:t>
            </a:r>
            <a:endParaRPr lang="ru-RU" sz="2800" b="1" i="1" dirty="0" smtClean="0"/>
          </a:p>
          <a:p>
            <a:r>
              <a:rPr lang="ru-RU" sz="2800" b="1" i="1" dirty="0" smtClean="0"/>
              <a:t>    в </a:t>
            </a:r>
            <a:r>
              <a:rPr lang="ru-RU" sz="2800" b="1" i="1" dirty="0"/>
              <a:t>год</a:t>
            </a:r>
          </a:p>
          <a:p>
            <a:pPr>
              <a:buFont typeface="Wingdings" pitchFamily="2" charset="2"/>
              <a:buChar char="Ø"/>
            </a:pPr>
            <a:r>
              <a:rPr lang="ru-RU" sz="2800" b="1" i="1" dirty="0"/>
              <a:t> Менее 30 % молодежи ведет активный</a:t>
            </a:r>
          </a:p>
          <a:p>
            <a:r>
              <a:rPr lang="ru-RU" sz="2800" b="1" i="1" dirty="0"/>
              <a:t> </a:t>
            </a:r>
            <a:r>
              <a:rPr lang="ru-RU" sz="2800" b="1" i="1" dirty="0" smtClean="0"/>
              <a:t>   </a:t>
            </a:r>
            <a:r>
              <a:rPr lang="ru-RU" sz="2800" b="1" i="1" dirty="0"/>
              <a:t>образ жизни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260648"/>
            <a:ext cx="9261735" cy="16619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100" b="1" kern="1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ial"/>
              </a:rPr>
              <a:t>Активная деятельность</a:t>
            </a:r>
          </a:p>
          <a:p>
            <a:pPr algn="ctr"/>
            <a:r>
              <a:rPr lang="ru-RU" sz="5100" b="1" kern="1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Arial"/>
              </a:rPr>
              <a:t>и активный отдых</a:t>
            </a:r>
            <a:endParaRPr lang="ru-RU" sz="51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1676</TotalTime>
  <Words>1059</Words>
  <Application>Microsoft Office PowerPoint</Application>
  <PresentationFormat>Экран (4:3)</PresentationFormat>
  <Paragraphs>265</Paragraphs>
  <Slides>26</Slides>
  <Notes>3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5" baseType="lpstr">
      <vt:lpstr>Verdana</vt:lpstr>
      <vt:lpstr>Arial</vt:lpstr>
      <vt:lpstr>Lucida Sans Unicode</vt:lpstr>
      <vt:lpstr>Calibri</vt:lpstr>
      <vt:lpstr>Wingdings</vt:lpstr>
      <vt:lpstr>Times New Roman</vt:lpstr>
      <vt:lpstr>Lucida Console</vt:lpstr>
      <vt:lpstr>Wingdings 2</vt:lpstr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Содержание:</dc:title>
  <dc:creator>Ученик</dc:creator>
  <cp:lastModifiedBy>User</cp:lastModifiedBy>
  <cp:revision>134</cp:revision>
  <dcterms:created xsi:type="dcterms:W3CDTF">2003-10-31T09:09:29Z</dcterms:created>
  <dcterms:modified xsi:type="dcterms:W3CDTF">2019-04-21T11:49:07Z</dcterms:modified>
</cp:coreProperties>
</file>