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9" r:id="rId3"/>
    <p:sldId id="257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73" r:id="rId12"/>
    <p:sldId id="267" r:id="rId13"/>
    <p:sldId id="268" r:id="rId14"/>
    <p:sldId id="269" r:id="rId15"/>
    <p:sldId id="270" r:id="rId16"/>
    <p:sldId id="272" r:id="rId17"/>
    <p:sldId id="274" r:id="rId18"/>
    <p:sldId id="275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DE329155-7010-4B22-A880-D127AAEBE113}" type="datetimeFigureOut">
              <a:rPr lang="ru-RU" smtClean="0"/>
              <a:pPr/>
              <a:t>11.04.2019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1F3BDAB-60F4-4CDB-ACDE-1917571ED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87000"/>
            <a:lum/>
          </a:blip>
          <a:srcRect/>
          <a:stretch>
            <a:fillRect t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ru-RU" sz="32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Проект по работе с семьей </a:t>
            </a:r>
            <a:r>
              <a:rPr lang="ru-RU" sz="4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b="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cap="none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«Развитие творческих способностей детей в условиях взаимодействия семьи и ДОУ»</a:t>
            </a:r>
            <a:endParaRPr lang="ru-RU" sz="3200" cap="none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357554" y="4714884"/>
            <a:ext cx="5114778" cy="1101248"/>
          </a:xfrm>
        </p:spPr>
        <p:txBody>
          <a:bodyPr>
            <a:normAutofit fontScale="62500" lnSpcReduction="20000"/>
          </a:bodyPr>
          <a:lstStyle/>
          <a:p>
            <a:pPr algn="ctr">
              <a:spcBef>
                <a:spcPts val="0"/>
              </a:spcBef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Выполнила: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Быстрицкая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А.А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ctr">
              <a:spcBef>
                <a:spcPts val="0"/>
              </a:spcBef>
            </a:pP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КУ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Урайский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 специализированный Дом ребенка</a:t>
            </a:r>
          </a:p>
          <a:p>
            <a:pPr algn="ctr">
              <a:spcBef>
                <a:spcPts val="0"/>
              </a:spcBef>
            </a:pP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Урай</a:t>
            </a:r>
            <a:r>
              <a:rPr lang="ru-RU" sz="29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900" b="1" dirty="0" err="1" smtClean="0">
                <a:latin typeface="Times New Roman" pitchFamily="18" charset="0"/>
                <a:cs typeface="Times New Roman" pitchFamily="18" charset="0"/>
              </a:rPr>
              <a:t>Хмао</a:t>
            </a: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>
            <a:normAutofit fontScale="92500" lnSpcReduction="10000"/>
          </a:bodyPr>
          <a:lstStyle/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Родительские собрания; 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Семинар-практикум; 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Творческая мастерская;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Продолжение работы по развитию творческих способностей дома, которую ведут педагоги в ДОУ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Ежедневные непосредственные контакты во время, когда родители приводят ребенка в ДОУ и забирают домой;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Деловая игра;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Участие в выставках, конкурсах, мероприятиях детского сада, совместная деятельность с детьми;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Привлечение родителей к оформлению групповых комнат, кабинетов, изготовлению в семьях;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Тематические выставки; 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Тематические папки</a:t>
            </a: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285728"/>
            <a:ext cx="4274568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Формы работы: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Доброжелательный стиль общения педагогов с родителями; 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Преемственность согласованных действий;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Гуманный подход к выстраиванию взаимоотношений семьи и ДОУ;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Открытость;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Индивидуальный подход к каждой семье;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Сотрудничество, а не наставничество;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Динамичность;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Поэтапность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реализации.</a:t>
            </a:r>
          </a:p>
          <a:p>
            <a:pPr marL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0232" y="285728"/>
            <a:ext cx="519841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Принципы работы: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7239000" cy="4846320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Предполагает организация модели взаимодействия детей, родителей, педагогов;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Разработка перспективного планирования совместных мероприятий;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Проведение родительских собраний, с целью  разъяснения целей и задач, основных направлений совместной деятельности.</a:t>
            </a: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1538" y="0"/>
            <a:ext cx="6470618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этап.  Подготовительная работа</a:t>
            </a: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357298"/>
            <a:ext cx="7239000" cy="4846320"/>
          </a:xfrm>
        </p:spPr>
        <p:txBody>
          <a:bodyPr>
            <a:normAutofit/>
          </a:bodyPr>
          <a:lstStyle/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Анкетирование родителей с целью выявления заинтересованности творческим развитием детей, уровня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коммуникативности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способности к сотрудничеству;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Выделение группы родителей, с профессиональными художественно-творческими  увлечениями;</a:t>
            </a:r>
          </a:p>
          <a:p>
            <a:pPr marL="0" lv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Определение форм и методов по реализации проекта.</a:t>
            </a: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28728" y="0"/>
            <a:ext cx="5128135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этап.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Диагностический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pPr marL="0" lvl="0">
              <a:spcBef>
                <a:spcPts val="0"/>
              </a:spcBef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На данном этапе предполагается реализация всей системы мероприятий по взаимодействию. Они распределены на несколько блоков:  </a:t>
            </a:r>
          </a:p>
          <a:p>
            <a:pPr marL="0" lvl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Взаимодействие родителей и педагогов; </a:t>
            </a:r>
          </a:p>
          <a:p>
            <a:pPr marL="0" lvl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Взаимодействие детей и родителей;</a:t>
            </a:r>
          </a:p>
          <a:p>
            <a:pPr marL="0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Педагогическое воздействие на родителей;</a:t>
            </a:r>
          </a:p>
          <a:p>
            <a:pPr marL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Реализация перспективного плана взаимодействия ДОУ и родителей в развитии творческих способностей у детей.</a:t>
            </a: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0"/>
            <a:ext cx="4273927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III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этап.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Основной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Анализ итогов и результатов взаимодействия, обсуждение характера дальнейшей совместной работы. </a:t>
            </a:r>
          </a:p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00166" y="0"/>
            <a:ext cx="5252336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Описание проекта</a:t>
            </a:r>
          </a:p>
          <a:p>
            <a:pPr algn="ctr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IV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этап. 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Заключительный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214290"/>
            <a:ext cx="81439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Перспективное планирование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      взаимодействия с родителями на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2018-2019гг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1071546"/>
          <a:ext cx="8644000" cy="5577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4071967"/>
                <a:gridCol w="1071570"/>
                <a:gridCol w="1214447"/>
              </a:tblGrid>
              <a:tr h="437229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65884">
                <a:tc>
                  <a:txBody>
                    <a:bodyPr/>
                    <a:lstStyle/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1.Родительское собрание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«Художественно-эстетическое воспитание в семье»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2.Анкетирование.</a:t>
                      </a:r>
                    </a:p>
                    <a:p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«Творчество</a:t>
                      </a:r>
                      <a:r>
                        <a:rPr kumimoji="0" lang="ru-RU" sz="1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и ребенок»</a:t>
                      </a:r>
                      <a:endParaRPr kumimoji="0" lang="ru-RU" sz="140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3.Папка-передвижка « Роль рисования в жизни ребёнка»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 родителей с особенностями художественно-эстетического воспитания и его значением в развитии личности ребенка. </a:t>
                      </a:r>
                    </a:p>
                    <a:p>
                      <a:pPr algn="just" rtl="0" fontAlgn="base"/>
                      <a:endParaRPr kumimoji="0" lang="ru-RU" sz="1400" b="0" i="0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 rtl="0" fontAlgn="base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Выявление заинтересованности родителей в творческом</a:t>
                      </a:r>
                      <a:r>
                        <a:rPr kumimoji="0" lang="ru-RU" sz="14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развитии детей</a:t>
                      </a:r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0" marR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Повышать педагогическую компетентность родителей в художественно-творческом развитии детей.</a:t>
                      </a:r>
                      <a:endParaRPr lang="ru-RU" sz="13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специалисты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63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1.Выставка детских работ «Художница</a:t>
                      </a:r>
                      <a:r>
                        <a:rPr kumimoji="0" lang="ru-RU" sz="13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осень».</a:t>
                      </a:r>
                    </a:p>
                    <a:p>
                      <a:pPr marL="0" indent="0" algn="just">
                        <a:buNone/>
                      </a:pPr>
                      <a:endParaRPr kumimoji="0" lang="ru-RU" sz="13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 rtl="0"/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2.Консультация для родителей</a:t>
                      </a:r>
                      <a:r>
                        <a:rPr kumimoji="0" lang="ru-RU" sz="1300" b="0" i="0" u="none" strike="noStrike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«Организация развивающей среды дома».</a:t>
                      </a:r>
                    </a:p>
                    <a:p>
                      <a:pPr algn="just" rtl="0"/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3.Круглый стол с педагогами и родителями на тему «Развитие детской одаренности»</a:t>
                      </a:r>
                      <a:endParaRPr kumimoji="0" lang="ru-RU" sz="13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 внимания родителей к детскому творчеству. </a:t>
                      </a:r>
                      <a:r>
                        <a:rPr kumimoji="0" lang="ru-RU" sz="13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уважительного отношения к детским работам.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позитивного взаимодействия взрослого с ребёнком.</a:t>
                      </a:r>
                    </a:p>
                    <a:p>
                      <a:endParaRPr lang="ru-RU" sz="1300" dirty="0" smtClean="0"/>
                    </a:p>
                    <a:p>
                      <a:pPr algn="just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Формировать у родителей чувства ответственности за развитие творческих способностей у  детей как в детском саду, так и дома.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632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 Детский осенний праздник «Художник».</a:t>
                      </a:r>
                    </a:p>
                    <a:p>
                      <a:pPr algn="just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2.Совместная</a:t>
                      </a:r>
                      <a:r>
                        <a:rPr kumimoji="0" lang="ru-RU" sz="13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деятельность воспитателя с родителями «Весёлая мастерская».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Демонстрация творческих способностей детей, сформированных творческих умений и навыков.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Познакомить родителей с нетрадиционными техниками в художественном творчестве.</a:t>
                      </a:r>
                    </a:p>
                    <a:p>
                      <a:pPr algn="just"/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Музыкальный руководитель, воспитатели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6215074" y="0"/>
            <a:ext cx="16448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Приложение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85720" y="214290"/>
          <a:ext cx="8643999" cy="63855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61000"/>
                <a:gridCol w="3949410"/>
                <a:gridCol w="1319142"/>
                <a:gridCol w="1214447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1.Конкурс творческих семейных работ «Новогодняя сказка»</a:t>
                      </a:r>
                    </a:p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2.Детский новогодний праздник «Капризная принцесса».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Развитие творческого взаимодействия родителей и детей.</a:t>
                      </a:r>
                    </a:p>
                    <a:p>
                      <a:pPr algn="just" rtl="0" fontAlgn="base"/>
                      <a:endParaRPr kumimoji="0" lang="ru-RU" sz="1400" b="0" i="0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Демонстрация творческих способностей детей, сформированных творческих умений и навыков. Развитие эмоционально-насыщенного взаимодействия родителей, детей, педагогов.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Музыкальный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руководитель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632">
                <a:tc>
                  <a:txBody>
                    <a:bodyPr/>
                    <a:lstStyle/>
                    <a:p>
                      <a:pPr marL="0" indent="0" algn="just">
                        <a:buNone/>
                      </a:pPr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1.Наглядно – информационный материал «В музей вместе с ребенком»</a:t>
                      </a:r>
                    </a:p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2.Консультация на тему: «Приобщение к нетрадиционной технике рисования»</a:t>
                      </a:r>
                    </a:p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</a:t>
                      </a:r>
                      <a:r>
                        <a:rPr kumimoji="0" lang="ru-RU" sz="1400" b="0" i="0" kern="120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фитодизайн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Распространение педагогических знания среди родителей, практическая помощь семье в воспитании детей. </a:t>
                      </a:r>
                    </a:p>
                    <a:p>
                      <a:pPr algn="just" rtl="0"/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just" rtl="0"/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Обеспечить знаниями по вопросам применения разнообразных  материалов и техник выполнения изображения.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специалисты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08632">
                <a:tc>
                  <a:txBody>
                    <a:bodyPr/>
                    <a:lstStyle/>
                    <a:p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1.Беседа с родителями на тему: «Как развивать воображение в рисовании».</a:t>
                      </a:r>
                    </a:p>
                    <a:p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Выставка совместных работ детей и родителей «Зимние фантазии».</a:t>
                      </a:r>
                    </a:p>
                    <a:p>
                      <a:pPr algn="just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Консультация для проведения занятия по созданию альбома «Мое творчество»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Обеспечить знаниями по вопросам применения разнообразных  материалов и техник выполнения изображения.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Привлечь родителей к работе детского сада, развитие творческого взаимодействия родителей и детей.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творческий потенциал ребенка и родителей для создания альбома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Февраль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7239000" cy="4846320"/>
          </a:xfrm>
        </p:spPr>
        <p:txBody>
          <a:bodyPr>
            <a:normAutofit/>
          </a:bodyPr>
          <a:lstStyle/>
          <a:p>
            <a:pPr marL="0" indent="0" algn="just">
              <a:spcBef>
                <a:spcPts val="0"/>
              </a:spcBef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428605"/>
          <a:ext cx="8644001" cy="5852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16"/>
                <a:gridCol w="4071966"/>
                <a:gridCol w="1071572"/>
                <a:gridCol w="1214447"/>
              </a:tblGrid>
              <a:tr h="476807"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Цель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3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Время проведения</a:t>
                      </a:r>
                      <a:endParaRPr lang="ru-RU" sz="13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Ответственный</a:t>
                      </a:r>
                      <a:endParaRPr lang="ru-RU" sz="1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58469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1.Выставка рисунков «Цветочная фантазия для мамы».</a:t>
                      </a:r>
                    </a:p>
                    <a:p>
                      <a:pPr algn="just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2.Праздничный концерт, посвящённый международному женскому дню 8-е Марта.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 fontAlgn="base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уважительного отношения к детским работам. Привлечение внимания родителей к детскому творчеству.</a:t>
                      </a:r>
                    </a:p>
                    <a:p>
                      <a:pPr algn="just" rtl="0" fontAlgn="base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Демонстрация творческих способностей детей, создание радостного настроения.</a:t>
                      </a:r>
                      <a:endParaRPr kumimoji="0" lang="ru-RU" sz="1400" b="0" i="0" u="none" strike="noStrike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just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sz="1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Воспитатели, Музыкальный</a:t>
                      </a:r>
                      <a:r>
                        <a:rPr lang="ru-RU" sz="13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руководитель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11721">
                <a:tc>
                  <a:txBody>
                    <a:bodyPr/>
                    <a:lstStyle/>
                    <a:p>
                      <a:pPr algn="just" rtl="0"/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Выставка детских работ</a:t>
                      </a:r>
                      <a:endParaRPr kumimoji="0" lang="ru-RU" sz="13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 rtl="0"/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«Мы живём на планете Земля».</a:t>
                      </a:r>
                    </a:p>
                    <a:p>
                      <a:pPr algn="just" rtl="0"/>
                      <a:r>
                        <a:rPr kumimoji="0" lang="ru-RU" sz="13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 Совместное занятие по рисованию для детей и их родителей. </a:t>
                      </a:r>
                    </a:p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3.Семинар – практикум для родителей и педагогов на тему «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 взаимосвязи игры и изобразительной</a:t>
                      </a:r>
                      <a:r>
                        <a:rPr kumimoji="0" lang="ru-RU" sz="13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деятельности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»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 rtl="0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Привлечение внимания родителей к детскому творчеству.</a:t>
                      </a:r>
                      <a:r>
                        <a:rPr kumimoji="0" lang="ru-RU" sz="14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Формирование уважительного отношения к детским работам.</a:t>
                      </a:r>
                    </a:p>
                    <a:p>
                      <a:pPr algn="just" rtl="0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Развивать совместное творчество детей и родителей.</a:t>
                      </a:r>
                    </a:p>
                    <a:p>
                      <a:pPr algn="just" rtl="0"/>
                      <a:endParaRPr kumimoji="0" lang="ru-RU" sz="14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 rtl="0"/>
                      <a:r>
                        <a:rPr kumimoji="0" lang="ru-RU" sz="14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Повышать педагогическую компетентность родителей в художественно-творческом развитии детей.</a:t>
                      </a:r>
                      <a:endParaRPr lang="ru-RU" sz="1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Воспитатели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4618">
                <a:tc>
                  <a:txBody>
                    <a:bodyPr/>
                    <a:lstStyle/>
                    <a:p>
                      <a:pPr algn="just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 Итоговое мероприятие</a:t>
                      </a:r>
                      <a:r>
                        <a:rPr kumimoji="0" lang="ru-RU" sz="1300" b="0" i="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совместное творчество детей и их родителей </a:t>
                      </a:r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«Весенний день»</a:t>
                      </a:r>
                    </a:p>
                    <a:p>
                      <a:pPr algn="just"/>
                      <a:endParaRPr kumimoji="0" lang="ru-RU" sz="1300" b="0" i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algn="just"/>
                      <a:r>
                        <a:rPr kumimoji="0" lang="ru-RU" sz="1300" b="0" i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2.</a:t>
                      </a:r>
                      <a:r>
                        <a:rPr kumimoji="0" lang="ru-RU" sz="13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Анализ результатов реализации проекта.</a:t>
                      </a:r>
                      <a:endParaRPr kumimoji="0" lang="ru-RU" sz="1300" kern="1200" dirty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ju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Продолжить  работу по приобщению родителей к совместной деятельности с детьми по художественному творчеству. </a:t>
                      </a:r>
                      <a:r>
                        <a:rPr kumimoji="0" lang="ru-RU" sz="14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Вызвать </a:t>
                      </a: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желание, активно участвовать в творческом проекте и показать свои таланты.</a:t>
                      </a:r>
                    </a:p>
                    <a:p>
                      <a:pPr algn="just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Подведение творческих итогов.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300" dirty="0" smtClean="0">
                          <a:latin typeface="Times New Roman" pitchFamily="18" charset="0"/>
                          <a:cs typeface="Times New Roman" pitchFamily="18" charset="0"/>
                        </a:rPr>
                        <a:t>Музыкальный руководитель, воспитатели</a:t>
                      </a:r>
                      <a:endParaRPr lang="ru-RU" sz="13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>
            <a:normAutofit/>
          </a:bodyPr>
          <a:lstStyle/>
          <a:p>
            <a:pPr marL="0" algn="just">
              <a:spcBef>
                <a:spcPts val="0"/>
              </a:spcBef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Проект «Развитие творческих способностей детей в условиях взаимодействия семьи и ДОУ» - направлен на культурно – просветительскую деятельность педагогов с родителями воспитанников 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КУ </a:t>
            </a:r>
            <a:r>
              <a:rPr lang="ru-RU" altLang="ru-RU" sz="2400" dirty="0" err="1" smtClean="0">
                <a:latin typeface="Times New Roman" pitchFamily="18" charset="0"/>
                <a:cs typeface="Times New Roman" pitchFamily="18" charset="0"/>
              </a:rPr>
              <a:t>Урайского</a:t>
            </a: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специализированного Дом ребенка</a:t>
            </a:r>
            <a:endParaRPr lang="ru-RU" alt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spcBef>
                <a:spcPts val="0"/>
              </a:spcBef>
              <a:buNone/>
            </a:pPr>
            <a:r>
              <a:rPr lang="ru-RU" altLang="ru-RU" sz="2400" dirty="0" smtClean="0">
                <a:latin typeface="Times New Roman" pitchFamily="18" charset="0"/>
                <a:cs typeface="Times New Roman" pitchFamily="18" charset="0"/>
              </a:rPr>
              <a:t>      В данном проекте педагог в дошкольном учреждение является посредником между ребенком и родителями, что в свою очередь помогает гармонизировать их отношения, повысить творческое развитие ребенка и раскрыть его личностный потенциал.   </a:t>
            </a:r>
            <a:endParaRPr lang="ru-RU" altLang="ru-RU" sz="2400" dirty="0" smtClean="0"/>
          </a:p>
          <a:p>
            <a:pPr marL="0" indent="0" algn="just">
              <a:spcBef>
                <a:spcPts val="0"/>
              </a:spcBef>
              <a:buNone/>
            </a:pPr>
            <a:endParaRPr lang="ru-RU" alt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643042" y="357166"/>
            <a:ext cx="524361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Аннотация проекта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Использование различных форм работы и взаимодействия с семьей для развития творческих способностей у детей дошкольного возраста</a:t>
            </a:r>
            <a:r>
              <a:rPr lang="ru-RU" sz="2400" dirty="0" smtClean="0"/>
              <a:t>.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2285984" y="357166"/>
            <a:ext cx="38800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Цель проекта: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Способствовать активному вовлечению родителей в совместную деятельность с ребенком в условиях семьи и детского сада;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Обогащение знаний родителей о важности развития творческих способностей детей;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Обогащение знаний родителей о возможных способах взаимодействия родителей с ребенком по вопросу развития творческих способностей  детей.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85984" y="357166"/>
            <a:ext cx="434638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Задачи проекта: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Подобное сотрудничество возможно при определенных условиях: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Наличие двухсторонней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востребованности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отношений;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Четкое осознание целей и конечных  результатов социального партнерства;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Анализ влияния отношений взаимодействия на повышение качества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воспитательно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– образовательного процесса в учреждении;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Возможность распространения данного опыта.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285728"/>
            <a:ext cx="7815922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Условия реализации проекта: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lvl="0" indent="0" algn="just" fontAlgn="base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Благодаря взаимодействию с педагогами ДОУ и участию в жизни детского сада родители приобретают опыт педагогического сотрудничества  со своим ребенком.  </a:t>
            </a:r>
          </a:p>
          <a:p>
            <a:pPr marL="0" lvl="0" indent="0" algn="just" fontAlgn="base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Активное участие родителей в развитии творческих способностей детей дошкольного возраста.</a:t>
            </a:r>
          </a:p>
          <a:p>
            <a:pPr marL="0" lvl="0" indent="0" algn="just" fontAlgn="base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Личностные достижения каждого ребенка,  как  результат  совместной работы и сотрудничества ДОУ и семьи.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5786" y="285728"/>
            <a:ext cx="649549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Ожидаемые результаты: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Предполагается включение в реализацию проект всех воспитателей, родителей и детей групп.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285728"/>
            <a:ext cx="5420523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Участники проекта: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50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142984"/>
            <a:ext cx="7858180" cy="5715016"/>
          </a:xfrm>
        </p:spPr>
        <p:txBody>
          <a:bodyPr>
            <a:noAutofit/>
          </a:bodyPr>
          <a:lstStyle/>
          <a:p>
            <a:pPr marL="0" indent="0"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Семья и дошкольное учреждение – два важных института социализации. Их воспитательные функции различны, но для  развития творческих способностей ребенка необходимо их взаимодействие.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   В дошкольном учреждении ребёнок   приобретает художественные навыки, учится организовывать творческую  деятельность.  Но и роль семьи в воспитании и развитии творческих способностей  ребенка нельзя недооценивать.   Благодаря особому, семейному  эмоциональному микроклимату у  ребенка формируется отношение к себе,  что определяет  его чувство 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самоценности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  Идея взаимосвязи общественного и семейного воспитания, а также взаимной ответственности педагогов, родителей и общественности нашла свое отражение в ряде нормативно-правовых документов, в том числе в «Концепции дошкольного воспитания», «Положении о дошкольном образовательном учреждении», законе «Об образовании».   Так, в Законе  «Об образовании» записано, что родители являются первыми педагогами. Они обязаны заложить основы физического, нравственного и интеллектуального развития личности ребенка в раннем возрасте.</a:t>
            </a:r>
          </a:p>
          <a:p>
            <a:pPr marL="0" indent="0" algn="just">
              <a:spcBef>
                <a:spcPts val="0"/>
              </a:spcBef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Положительный результат, может быть, достигнут только при рассмотрении семьи и детского сада в рамках единого образовательного пространства.</a:t>
            </a:r>
          </a:p>
          <a:p>
            <a:pPr marL="0" indent="0" algn="just">
              <a:spcBef>
                <a:spcPts val="0"/>
              </a:spcBef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285852" y="0"/>
            <a:ext cx="52096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Обоснование проекта</a:t>
            </a:r>
          </a:p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Актуальность проекта: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alphaModFix amt="71000"/>
            <a:lum/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7239000" cy="4846320"/>
          </a:xfrm>
        </p:spPr>
        <p:txBody>
          <a:bodyPr/>
          <a:lstStyle/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Анкетирование;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Индивидуальные и групповые консультации;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Привлечение родителей к различным формам совместной с детьми или педагогами деятельности;</a:t>
            </a:r>
          </a:p>
          <a:p>
            <a:pPr marL="0" indent="0" algn="just">
              <a:spcBef>
                <a:spcPts val="0"/>
              </a:spcBef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Просмотр с родителями занятий и режимных моментов.</a:t>
            </a:r>
          </a:p>
          <a:p>
            <a:pPr marL="0" indent="0" algn="just">
              <a:spcBef>
                <a:spcPts val="0"/>
              </a:spcBef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28794" y="285728"/>
            <a:ext cx="441383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Методы работы: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1730</TotalTime>
  <Words>1014</Words>
  <Application>Microsoft Office PowerPoint</Application>
  <PresentationFormat>Экран (4:3)</PresentationFormat>
  <Paragraphs>168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Изящная</vt:lpstr>
      <vt:lpstr>Проект по работе с семьей  «Развитие творческих способностей детей в условиях взаимодействия семьи и ДОУ»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40</cp:revision>
  <dcterms:created xsi:type="dcterms:W3CDTF">2015-10-19T04:22:50Z</dcterms:created>
  <dcterms:modified xsi:type="dcterms:W3CDTF">2019-04-11T08:21:52Z</dcterms:modified>
</cp:coreProperties>
</file>