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0" r:id="rId4"/>
    <p:sldId id="259" r:id="rId5"/>
    <p:sldId id="258" r:id="rId6"/>
    <p:sldId id="257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218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32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249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06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58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322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21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456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59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783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146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7DCED-2C0C-47E5-9B1C-ACB217BCB9C5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FAE3B-4EC5-4165-B990-AB726E60F8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684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7564" y="548680"/>
            <a:ext cx="784887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pPr algn="ctr"/>
            <a:r>
              <a:rPr lang="ru-RU" sz="2400" b="1" dirty="0"/>
              <a:t>Рабочая программа</a:t>
            </a:r>
            <a:endParaRPr lang="ru-RU" sz="2400" dirty="0"/>
          </a:p>
          <a:p>
            <a:pPr algn="ctr"/>
            <a:r>
              <a:rPr lang="ru-RU" sz="2400" b="1" dirty="0"/>
              <a:t> </a:t>
            </a:r>
            <a:endParaRPr lang="ru-RU" sz="2400" dirty="0"/>
          </a:p>
          <a:p>
            <a:pPr algn="ctr"/>
            <a:r>
              <a:rPr lang="ru-RU" sz="2400" b="1" dirty="0"/>
              <a:t>инструктора по физической </a:t>
            </a:r>
            <a:r>
              <a:rPr lang="ru-RU" sz="2400" b="1" dirty="0" smtClean="0"/>
              <a:t>культуре</a:t>
            </a:r>
          </a:p>
          <a:p>
            <a:pPr algn="ctr"/>
            <a:r>
              <a:rPr lang="ru-RU" sz="2400" b="1" dirty="0" smtClean="0"/>
              <a:t>Востриковой В.В.</a:t>
            </a:r>
            <a:endParaRPr lang="ru-RU" sz="2400" dirty="0"/>
          </a:p>
          <a:p>
            <a:pPr algn="ctr"/>
            <a:r>
              <a:rPr lang="ru-RU" sz="2400" b="1" dirty="0"/>
              <a:t> </a:t>
            </a:r>
            <a:endParaRPr lang="ru-RU" sz="2400" dirty="0"/>
          </a:p>
          <a:p>
            <a:pPr algn="ctr"/>
            <a:r>
              <a:rPr lang="ru-RU" sz="2400" b="1" dirty="0"/>
              <a:t>Образовательная область «Физическое развитие» для детей от 1.5-7 лет</a:t>
            </a:r>
            <a:endParaRPr lang="ru-RU" sz="2400" dirty="0"/>
          </a:p>
          <a:p>
            <a:pPr algn="ctr"/>
            <a:r>
              <a:rPr lang="ru-RU" sz="2400" b="1" dirty="0"/>
              <a:t> </a:t>
            </a:r>
            <a:endParaRPr lang="ru-RU" sz="2400" dirty="0"/>
          </a:p>
          <a:p>
            <a:pPr algn="ctr"/>
            <a:r>
              <a:rPr lang="ru-RU" sz="2400" b="1" dirty="0"/>
              <a:t>муниципального казенного дошкольного образовательного учреждения</a:t>
            </a:r>
            <a:endParaRPr lang="ru-RU" sz="2400" dirty="0"/>
          </a:p>
          <a:p>
            <a:pPr algn="ctr"/>
            <a:r>
              <a:rPr lang="ru-RU" sz="2400" b="1" dirty="0"/>
              <a:t> </a:t>
            </a:r>
            <a:endParaRPr lang="ru-RU" sz="2400" dirty="0"/>
          </a:p>
          <a:p>
            <a:pPr algn="ctr"/>
            <a:r>
              <a:rPr lang="ru-RU" sz="2400" b="1" dirty="0"/>
              <a:t>«ЦРР-ДС «РИТМ» (Расти, Играй, Твори, Мечтай)</a:t>
            </a:r>
            <a:endParaRPr lang="ru-RU" sz="2400" dirty="0"/>
          </a:p>
          <a:p>
            <a:pPr algn="ctr"/>
            <a:r>
              <a:rPr lang="ru-RU" sz="2400" b="1" dirty="0"/>
              <a:t> </a:t>
            </a:r>
            <a:endParaRPr lang="ru-RU" sz="2400" dirty="0"/>
          </a:p>
          <a:p>
            <a:pPr algn="ctr"/>
            <a:r>
              <a:rPr lang="ru-RU" sz="2400" b="1" dirty="0"/>
              <a:t>«Город детства»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021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626946"/>
              </p:ext>
            </p:extLst>
          </p:nvPr>
        </p:nvGraphicFramePr>
        <p:xfrm>
          <a:off x="28891" y="238415"/>
          <a:ext cx="9130744" cy="66195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80349"/>
                <a:gridCol w="2430603"/>
                <a:gridCol w="2092767"/>
                <a:gridCol w="2027025"/>
              </a:tblGrid>
              <a:tr h="44130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Совместная образовательная деятельность педагогов и детей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деятельность детей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деятельность в семье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непосредственно образовательная деятельность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деятельность в режимных моментах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16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Физкультурные занятия: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сюжетно-игровые,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тематические,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-классические,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-тренирующие,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на улице,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Общеразвивающие упражнения: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-с предметами,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без предметов,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-сюжетные,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-имитационные.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Игры с элементами спорта.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Спортивные упражнения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 с детьми.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Игровые упражнения.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Игровые ситуации.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Утренняя гимнастика: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-классическая,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-игровая,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-полоса препятствий,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-музыкально-ритмическая,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имитационные движения.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Физкультминутки.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Динамические паузы.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Подвижные игры.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Игровые упражнения.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Игровые ситуации.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Проблемные ситуации.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Спортивные  праздники и развлечения.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Гимнастика после дневного сна: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-оздоровительная,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-полоса препятствий.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Подвижные игры.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Игровые упражнения.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Беседа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Совместные игры.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621" marR="436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5636" y="981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Формы, способы, методы и средства реализации программы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867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550" y="116632"/>
            <a:ext cx="912545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Связь с другими образовательными областями:</a:t>
            </a:r>
            <a:endParaRPr lang="ru-RU" dirty="0"/>
          </a:p>
          <a:p>
            <a:r>
              <a:rPr lang="ru-RU" dirty="0"/>
              <a:t>Интеграция с содержанием других познавательных областей</a:t>
            </a:r>
          </a:p>
          <a:p>
            <a:r>
              <a:rPr lang="ru-RU" dirty="0"/>
              <a:t>Задачи</a:t>
            </a:r>
          </a:p>
          <a:p>
            <a:r>
              <a:rPr lang="ru-RU" b="1" dirty="0"/>
              <a:t>Здоровье</a:t>
            </a:r>
            <a:endParaRPr lang="ru-RU" dirty="0"/>
          </a:p>
          <a:p>
            <a:r>
              <a:rPr lang="ru-RU" dirty="0"/>
              <a:t>Охрана здоровья детей и формирование основы культуры здоровья через сохранение и укрепление физического и психического здоровья детей;</a:t>
            </a:r>
          </a:p>
          <a:p>
            <a:r>
              <a:rPr lang="ru-RU" dirty="0"/>
              <a:t>воспитание культурно – гигиенических навыков;</a:t>
            </a:r>
          </a:p>
          <a:p>
            <a:r>
              <a:rPr lang="ru-RU" dirty="0"/>
              <a:t>формирование начальных представлений о здоровом образе </a:t>
            </a:r>
            <a:r>
              <a:rPr lang="ru-RU" dirty="0" err="1"/>
              <a:t>жи</a:t>
            </a:r>
            <a:endParaRPr lang="ru-RU" dirty="0"/>
          </a:p>
          <a:p>
            <a:r>
              <a:rPr lang="ru-RU" b="1" dirty="0"/>
              <a:t>Коммуникация</a:t>
            </a:r>
            <a:endParaRPr lang="ru-RU" dirty="0"/>
          </a:p>
          <a:p>
            <a:r>
              <a:rPr lang="ru-RU" dirty="0"/>
              <a:t>Развитие физических качеств и накопление двигательного опята как важнейшие условия сохранения и укрепления здоровья детей</a:t>
            </a:r>
          </a:p>
          <a:p>
            <a:r>
              <a:rPr lang="ru-RU" dirty="0"/>
              <a:t>Формирование видения целостной картины мира, расширение кругозора в части представлений о здоровье и здоровом образе жизни человека.</a:t>
            </a:r>
          </a:p>
          <a:p>
            <a:r>
              <a:rPr lang="ru-RU" dirty="0"/>
              <a:t>Формирование первичных ценностных представлений о здоровье и здоровом образе жизни человека, соблюдение элементарных общепринятых норм и правил поведения в части здорового образа жизни.</a:t>
            </a:r>
          </a:p>
          <a:p>
            <a:r>
              <a:rPr lang="ru-RU" dirty="0"/>
              <a:t>Формирование основ безопасности собственной жизнедеятельности , в том числе здоровья.</a:t>
            </a:r>
          </a:p>
          <a:p>
            <a:r>
              <a:rPr lang="ru-RU" dirty="0"/>
              <a:t>Развитие свободного общения по поводу здоровья и здорового образа жизни</a:t>
            </a:r>
          </a:p>
        </p:txBody>
      </p:sp>
    </p:spTree>
    <p:extLst>
      <p:ext uri="{BB962C8B-B14F-4D97-AF65-F5344CB8AC3E}">
        <p14:creationId xmlns:p14="http://schemas.microsoft.com/office/powerpoint/2010/main" val="334396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062" y="18864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Физическая культура</a:t>
            </a:r>
            <a:endParaRPr lang="ru-RU" dirty="0"/>
          </a:p>
          <a:p>
            <a:r>
              <a:rPr lang="ru-RU" dirty="0"/>
              <a:t>Формирование у детей интереса и ценностного отношения к занятиям физической культурой, гармоничное физическое развитие через развитие физических качеств (скоростных, силовых, гибкости, выносливости и координации);</a:t>
            </a:r>
          </a:p>
          <a:p>
            <a:r>
              <a:rPr lang="ru-RU" dirty="0"/>
              <a:t>накопление и обогащение двигательного опыта детей (овладение основными движениями);</a:t>
            </a:r>
          </a:p>
          <a:p>
            <a:r>
              <a:rPr lang="ru-RU" dirty="0"/>
              <a:t>формирование у воспитанников потребности в двигательной активности и физическом совершенствовании.</a:t>
            </a:r>
          </a:p>
          <a:p>
            <a:r>
              <a:rPr lang="ru-RU" dirty="0"/>
              <a:t>Решение общей задачи по охране жизни и укреплению физического и психического здоровья.</a:t>
            </a:r>
          </a:p>
          <a:p>
            <a:r>
              <a:rPr lang="ru-RU" dirty="0"/>
              <a:t>Развитие музыкально – ритмической деятельности на основе физических качеств и основных движений детей.</a:t>
            </a:r>
          </a:p>
          <a:p>
            <a:r>
              <a:rPr lang="ru-RU" dirty="0"/>
              <a:t>В части двигательной активности как способа усвоения ребенком предметных действий, а также как одного из средств овладения различными видами детской деятельности.</a:t>
            </a:r>
          </a:p>
          <a:p>
            <a:r>
              <a:rPr lang="ru-RU" dirty="0"/>
              <a:t>Развитие свободного общения со взрослыми и детьми в части необходимости двигательной активности и физического совершенствования; игровое общение.</a:t>
            </a:r>
          </a:p>
          <a:p>
            <a:r>
              <a:rPr lang="ru-RU" dirty="0"/>
              <a:t>Приобщение к ценностям физической культуры; формирование первичных представлений о себе, собственных двигательных возможностях и особенностях; приобщение к элементарным общепринятым нормам и правилам взаимоотношения со сверстниками в совместной двигательной активности.</a:t>
            </a:r>
          </a:p>
          <a:p>
            <a:r>
              <a:rPr lang="ru-RU" dirty="0"/>
              <a:t>Накопление опыта двигательной активности</a:t>
            </a:r>
          </a:p>
        </p:txBody>
      </p:sp>
    </p:spTree>
    <p:extLst>
      <p:ext uri="{BB962C8B-B14F-4D97-AF65-F5344CB8AC3E}">
        <p14:creationId xmlns:p14="http://schemas.microsoft.com/office/powerpoint/2010/main" val="2619351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876" y="260648"/>
            <a:ext cx="89289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1. Пояснительная записка</a:t>
            </a:r>
            <a:endParaRPr lang="ru-RU" dirty="0"/>
          </a:p>
          <a:p>
            <a:pPr lvl="0"/>
            <a:r>
              <a:rPr lang="ru-RU" dirty="0"/>
              <a:t>Задача сохранения и укрепления здоровья детей занимает ведущее место в образовательном пространстве, регламентируется в новых федеральных государственных требованиях, где огромное внимание уделяется вопросам здоровье сбережения. Решение этой задачи регламентируется Законом «Об образовании в РФ» от 27 декабря 2012 г. №273, а также указами Президента России "О неотложных мерах по обеспечению здоровья населения РФ"; "Об утверждении основных направлений государственной социальной политики по улучшению положения детей в РФ" и другими нормативными документами.</a:t>
            </a:r>
          </a:p>
          <a:p>
            <a:r>
              <a:rPr lang="ru-RU" dirty="0"/>
              <a:t>Воспитанники проводят в детском саду значительную часть дня, и сохранение, укрепление их физического, психического здоровья - дело не только семьи, но и педагогов. Здоровье, являясь важнейшей ценностью человека и общества, относится к категории государственных приоритетов, поэтому процесс его сохранения и укрепления вызывает серьёзную озабоченность не только медицинских работников, но и педагогов, психологов и родителей.</a:t>
            </a:r>
          </a:p>
          <a:p>
            <a:r>
              <a:rPr lang="ru-RU" dirty="0"/>
              <a:t>В общей системе образовательной работы физическое воспитание детей дошкольного возраста занимает особое место. Именно в дошкольном детстве в результате целенаправленного педагогического воздействия укрепляется здоровье ребёнка, происходит тренировка физиологических функций организма, интенсивно развиваются движения, двигательные навыки и физические качества, необходимые для всестороннего гармоничного развития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3748798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140" y="32058"/>
            <a:ext cx="86409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 1.2. Принципы и подходы</a:t>
            </a:r>
            <a:r>
              <a:rPr lang="ru-RU" dirty="0"/>
              <a:t> в организации образовательного процесса:</a:t>
            </a:r>
          </a:p>
          <a:p>
            <a:r>
              <a:rPr lang="ru-RU" dirty="0"/>
              <a:t>1. Соответствует принципу развивающего образования, целью которого является развитие ребенка.</a:t>
            </a:r>
          </a:p>
          <a:p>
            <a:r>
              <a:rPr lang="ru-RU" dirty="0"/>
              <a:t>2. Сочетает принципы научной обоснованности и практической применимости (соответствует основным положениям возрастной психологии и дошкольной педагогики) .</a:t>
            </a:r>
          </a:p>
          <a:p>
            <a:r>
              <a:rPr lang="ru-RU" dirty="0"/>
              <a:t>3. Соответствует критериям полноты, необходимости и достаточности (позволяет решать поставленные цели и задачи на необходимом и достаточном материале, максимально приближаясь к разумному «минимуму») .</a:t>
            </a:r>
          </a:p>
          <a:p>
            <a:r>
              <a:rPr lang="ru-RU" dirty="0"/>
              <a:t>4. Обеспечивает единство воспитательных, обучающих и развивающих целей и задач процесса образования детей дошкольного возраста, в ходе реализации которых формируются такие знания, умения и навыки, которые имеют непосредственное отношение к развитию дошкольников.</a:t>
            </a:r>
          </a:p>
          <a:p>
            <a:r>
              <a:rPr lang="ru-RU" dirty="0"/>
              <a:t>5. Строится с учетом принципа интеграции образовательных областей в соответствии с возрастными возможностями и особенностями воспитанников.</a:t>
            </a:r>
          </a:p>
          <a:p>
            <a:r>
              <a:rPr lang="ru-RU" dirty="0"/>
              <a:t>6. Основывается на комплексно-тематическом принципе построения образовательного процесса.</a:t>
            </a:r>
          </a:p>
          <a:p>
            <a:r>
              <a:rPr lang="ru-RU" dirty="0"/>
              <a:t>7. Предусматривает решение программных образовательных задач в совместной деятельности дошкольников не только в рамках непосредственно образовательной деятельности, но и при проведении режимных моментов в соответствии со спецификой дошкольного образования.</a:t>
            </a:r>
          </a:p>
          <a:p>
            <a:r>
              <a:rPr lang="ru-RU" dirty="0"/>
              <a:t>8. Предполагает построение образовательного процесса на адекватных возрасту формах работы с детьми (игра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300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752" y="44946"/>
            <a:ext cx="903649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. Цели и задачи на год.</a:t>
            </a:r>
            <a:endParaRPr lang="ru-RU" dirty="0"/>
          </a:p>
          <a:p>
            <a:r>
              <a:rPr lang="ru-RU" b="1" dirty="0"/>
              <a:t>Формирование  начальных  представлений  о  здоровом  образе  жизни. </a:t>
            </a:r>
            <a:endParaRPr lang="ru-RU" dirty="0"/>
          </a:p>
          <a:p>
            <a:r>
              <a:rPr lang="ru-RU" b="1" dirty="0"/>
              <a:t>                       Группа раннего развития (от 1 до 2 лет)</a:t>
            </a:r>
            <a:endParaRPr lang="ru-RU" dirty="0"/>
          </a:p>
          <a:p>
            <a:r>
              <a:rPr lang="ru-RU" dirty="0"/>
              <a:t>-Формировать у детей двигательные умения и навыки, развитие физических качеств; </a:t>
            </a:r>
          </a:p>
          <a:p>
            <a:r>
              <a:rPr lang="ru-RU" b="1" dirty="0"/>
              <a:t>                         Первая младшая группа (от 2 до 3 лет) </a:t>
            </a:r>
            <a:endParaRPr lang="ru-RU" dirty="0"/>
          </a:p>
          <a:p>
            <a:r>
              <a:rPr lang="ru-RU" dirty="0"/>
              <a:t> -Формировать двигательные умения и навыки в соответствии с индивидуальными особенностями ребенка,</a:t>
            </a:r>
          </a:p>
          <a:p>
            <a:r>
              <a:rPr lang="ru-RU" b="1" dirty="0"/>
              <a:t>                         -Вторая   младшая группа (от 3 до 4 лет) </a:t>
            </a:r>
            <a:endParaRPr lang="ru-RU" dirty="0"/>
          </a:p>
          <a:p>
            <a:r>
              <a:rPr lang="ru-RU" dirty="0"/>
              <a:t> -Формировать представление о том, что утренняя зарядка, игры, физические  упражнения  вызывают  хорошее  настроение;  с  помощью  сна восстанавливаются силы. Дать представление о необходимости закаливания.</a:t>
            </a:r>
            <a:r>
              <a:rPr lang="ru-RU" b="1" dirty="0"/>
              <a:t> </a:t>
            </a:r>
            <a:r>
              <a:rPr lang="ru-RU" dirty="0"/>
              <a:t>Дать представление о ценности здоровья; формировать желание вести здоровый образ жизни. Формировать умение сообщать о своем самочувствии взрослым, осознавать необходимость лечения. Формировать потребность в соблюдении навыков гигиены и опрятности в повседневной жизни.</a:t>
            </a:r>
          </a:p>
          <a:p>
            <a:r>
              <a:rPr lang="ru-RU" dirty="0"/>
              <a:t>                                  </a:t>
            </a:r>
            <a:r>
              <a:rPr lang="ru-RU" b="1" dirty="0"/>
              <a:t>Средняя группа (от 4 до 5 лет) </a:t>
            </a:r>
            <a:endParaRPr lang="ru-RU" dirty="0"/>
          </a:p>
          <a:p>
            <a:r>
              <a:rPr lang="ru-RU" b="1" dirty="0"/>
              <a:t>   -</a:t>
            </a:r>
            <a:r>
              <a:rPr lang="ru-RU" dirty="0"/>
              <a:t>Формировать  представление  о  значении  частей  тела  и  органов чувств для жизни и здоровья человека Развивать умение устанавливать связь между совершаемым действием и состоянием организма, самочувствием Формировать умение оказывать себе элементарную помощь при ушибах, обращаться за помощью к взрослым при заболевании, травме. Формировать представления о здоровом образе жизни; о значении физических упражнений для организма человека. Продолжать знакомить с физическими упражнениями на укрепление различных органов и систем организма.</a:t>
            </a:r>
          </a:p>
        </p:txBody>
      </p:sp>
    </p:spTree>
    <p:extLst>
      <p:ext uri="{BB962C8B-B14F-4D97-AF65-F5344CB8AC3E}">
        <p14:creationId xmlns:p14="http://schemas.microsoft.com/office/powerpoint/2010/main" val="653075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760" y="188640"/>
            <a:ext cx="889248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Старшая группа (от 5 до 6 лет) </a:t>
            </a:r>
            <a:endParaRPr lang="ru-RU" dirty="0"/>
          </a:p>
          <a:p>
            <a:r>
              <a:rPr lang="ru-RU" b="1" dirty="0"/>
              <a:t>       - </a:t>
            </a:r>
            <a:r>
              <a:rPr lang="ru-RU" dirty="0"/>
              <a:t>Расширять представления об особенностях функционирования и целостности человеческого организма.</a:t>
            </a:r>
            <a:r>
              <a:rPr lang="ru-RU" b="1" dirty="0"/>
              <a:t> </a:t>
            </a:r>
            <a:r>
              <a:rPr lang="ru-RU" dirty="0"/>
              <a:t>Расширять представления о составляющих (важных компонентах) здорового образа жизни  и факторах, разрушающих здоровье. Формировать представления о зависимости здоровья человека от правильного питания; умения определять качество продуктов, основываясь на сенсорных ощущениях.</a:t>
            </a:r>
          </a:p>
          <a:p>
            <a:r>
              <a:rPr lang="ru-RU" dirty="0"/>
              <a:t> -Расширять представления о роли гигиены и режима дня для здоровья человека.</a:t>
            </a:r>
          </a:p>
          <a:p>
            <a:r>
              <a:rPr lang="ru-RU" dirty="0"/>
              <a:t>Формировать умение характеризовать свое самочувствие. Знакомить детей с возможностями здорового человека. Формировать  у  детей  потребность  в  здоровом  образе  жизни.  Прививать  интерес  к  физической  культуре  и  спорту  и  желание  заниматься физкультурой и спортом. Знакомить с доступными сведениями из истории олимпийского движения. Знакомить с основами техники безопасности и правилами поведения в спортивном зале и на спортивной площадке. </a:t>
            </a:r>
          </a:p>
          <a:p>
            <a:r>
              <a:rPr lang="ru-RU" b="1" dirty="0"/>
              <a:t>                    -Подготовительная к школе группа (от 6 до 7 лет) </a:t>
            </a:r>
            <a:endParaRPr lang="ru-RU" dirty="0"/>
          </a:p>
          <a:p>
            <a:r>
              <a:rPr lang="ru-RU" b="1" dirty="0"/>
              <a:t>     -</a:t>
            </a:r>
            <a:r>
              <a:rPr lang="ru-RU" dirty="0"/>
              <a:t>Расширять представления детей о рациональном питании. Формировать  представления  о  значении  двигательной  активности в жизни человека; умения использовать специальные физические упражнения для укрепления своих органов и систем. Формировать представления об активном отдыхе. Расширять представления о правилах и видах закаливания, о пользе закаливающих процедур. Расширять  представления  о  роли  солнечного  света,  воздуха  и  воды в жизни человека и их влиянии на здоровье.</a:t>
            </a:r>
          </a:p>
        </p:txBody>
      </p:sp>
    </p:spTree>
    <p:extLst>
      <p:ext uri="{BB962C8B-B14F-4D97-AF65-F5344CB8AC3E}">
        <p14:creationId xmlns:p14="http://schemas.microsoft.com/office/powerpoint/2010/main" val="2479265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783" y="197346"/>
            <a:ext cx="896448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Приобретение опыта в следующих видах поведения детей:</a:t>
            </a:r>
            <a:r>
              <a:rPr lang="ru-RU" dirty="0"/>
              <a:t> двигательном, в том числе, связанном с выполнением упражнений, направленных на развитие таких физических качеств, как координация и гибкость; способствующих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с правильным, не наносящем ущерба организму:</a:t>
            </a:r>
          </a:p>
          <a:p>
            <a:r>
              <a:rPr lang="ru-RU" dirty="0"/>
              <a:t>- удовлетворять потребность детей в движении;</a:t>
            </a:r>
          </a:p>
          <a:p>
            <a:r>
              <a:rPr lang="ru-RU" dirty="0"/>
              <a:t>- повышать устойчивость организма к воздействию различных неблагоприятных факторов;</a:t>
            </a:r>
          </a:p>
          <a:p>
            <a:r>
              <a:rPr lang="ru-RU" dirty="0"/>
              <a:t>- расширять у детей представления и знания о различных видах физических упражнений спортивного характера;</a:t>
            </a:r>
          </a:p>
          <a:p>
            <a:r>
              <a:rPr lang="ru-RU" dirty="0"/>
              <a:t>- целенаправленно развивать физические качества (скоростные, скоростно-силовые, силу, гибкость, ловкость и выносливость);</a:t>
            </a:r>
          </a:p>
          <a:p>
            <a:r>
              <a:rPr lang="ru-RU" dirty="0"/>
              <a:t>- развивать координацию движений, чувства равновесия, ориентировку в пространстве, скоростную реакцию, силу и гибкость;</a:t>
            </a:r>
          </a:p>
          <a:p>
            <a:r>
              <a:rPr lang="ru-RU" dirty="0"/>
              <a:t>- обеспечивать тренировку мелкой мускулатуры тонких движения рук через специально подобранные комплексы физических упражнений и игр с учетом возрастных и индивидуальных особенностей ребенка;</a:t>
            </a:r>
          </a:p>
          <a:p>
            <a:r>
              <a:rPr lang="ru-RU" dirty="0"/>
              <a:t>- развивать у детей возможность самостоятельного выполнения детьми всех гигиенических процедур и навыков самообслуживания;</a:t>
            </a:r>
          </a:p>
          <a:p>
            <a:r>
              <a:rPr lang="ru-RU" dirty="0"/>
              <a:t>- формировать у детей потребность в регулярных занятиях физической культуры.</a:t>
            </a:r>
          </a:p>
          <a:p>
            <a:r>
              <a:rPr lang="ru-RU" dirty="0"/>
              <a:t>Выполнение основных движений (ходьба, бег, мягкие прыжки, повороты в обе стороны),</a:t>
            </a:r>
          </a:p>
          <a:p>
            <a:r>
              <a:rPr lang="ru-RU" b="1" dirty="0"/>
              <a:t>- </a:t>
            </a:r>
            <a:r>
              <a:rPr lang="ru-RU" dirty="0"/>
              <a:t>развивать основные движения во время игровой активности детей.</a:t>
            </a:r>
          </a:p>
        </p:txBody>
      </p:sp>
    </p:spTree>
    <p:extLst>
      <p:ext uri="{BB962C8B-B14F-4D97-AF65-F5344CB8AC3E}">
        <p14:creationId xmlns:p14="http://schemas.microsoft.com/office/powerpoint/2010/main" val="2872664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332656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Бег (из разных стартовых положений (сидя, сидя по-турецки; сидя спиной по направлению движения и т.п.), спиной вперед, сохраняя направление и равновесие; по уменьшенной, приподнятой, наклонной поверхности; пробежки под вращающейся скакалкой по одному и парами.</a:t>
            </a:r>
          </a:p>
          <a:p>
            <a:r>
              <a:rPr lang="ru-RU" dirty="0"/>
              <a:t>Прыжки (подпрыгивания на месте разными способами – с поворотами кругом, смещая ноги вправо-влево; в сочетании с различными положениями и движениями рук; прыжки сериями по 30 – 40 прыжков (2 – 3 раза), на двух и на одной ноге, с продвижением вперед (</a:t>
            </a:r>
            <a:r>
              <a:rPr lang="ru-RU" dirty="0" err="1"/>
              <a:t>многоскоки</a:t>
            </a:r>
            <a:r>
              <a:rPr lang="ru-RU" dirty="0"/>
              <a:t>); через линии, веревку, невысокие предметы; вверх из глубоко приседа; боком с опорой руками на предмет; через длинную вращающуюся скакалку; через большой обруч, как через скакалку; прыжковые упражнения, сидя на больших гимнастических мячах (</a:t>
            </a:r>
            <a:r>
              <a:rPr lang="ru-RU" dirty="0" err="1"/>
              <a:t>гимниках</a:t>
            </a:r>
            <a:r>
              <a:rPr lang="ru-RU" dirty="0"/>
              <a:t>): повороты вокруг себя, поочередный подъем ног, постановка стоп на мяч и т.д.).</a:t>
            </a:r>
          </a:p>
          <a:p>
            <a:r>
              <a:rPr lang="ru-RU" dirty="0"/>
              <a:t>Бросание, ловля, метание (бросание мяча вверх, о землю и ловля его одной и двумя руками, то же с хлопками, поворотами и другими заданиями; то же из одной руки в другую, с отскоком от пола; перебрасывание мяча друг другу из разных исходных положений (снизу из-за головы, сидя по-турецки, стоя на коленях и т.п.); через сетку; перекидывание набивных мячей весом 1 кг; отбивание мяча об пол, о землю с продвижением вперед (не менее 6 раз); метание мяча (мешочка с песком) в горизонтальную и вертикальную цели с расстояния 4 – 5 м, в движущуюся цель, вдаль метание вдаль ведущей рукой на 5 – 8 м.</a:t>
            </a:r>
          </a:p>
        </p:txBody>
      </p:sp>
    </p:spTree>
    <p:extLst>
      <p:ext uri="{BB962C8B-B14F-4D97-AF65-F5344CB8AC3E}">
        <p14:creationId xmlns:p14="http://schemas.microsoft.com/office/powerpoint/2010/main" val="2093764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752" y="0"/>
            <a:ext cx="903649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Целевые ориентиры на этапе завершения  дошкольного образования:</a:t>
            </a:r>
            <a:endParaRPr lang="ru-RU" dirty="0"/>
          </a:p>
          <a:p>
            <a:r>
              <a:rPr lang="ru-RU" dirty="0"/>
              <a:t>К 7 годам ребенок</a:t>
            </a:r>
          </a:p>
          <a:p>
            <a:r>
              <a:rPr lang="ru-RU" dirty="0"/>
              <a:t>- овладевает основными культурными способами деятельности, </a:t>
            </a:r>
          </a:p>
          <a:p>
            <a:r>
              <a:rPr lang="ru-RU" dirty="0"/>
              <a:t>- проявляет инициативу и самостоятельность в  игре, общении, конструировании и  других видах детской активности; </a:t>
            </a:r>
          </a:p>
          <a:p>
            <a:r>
              <a:rPr lang="ru-RU" dirty="0"/>
              <a:t>- способен выбирать себе род занятий, участников по совместной деятельности; ребенок положительно относится к  миру, другим людям и  самому себе, обладает чувством собственного достоинства; активно взаимодействует со сверстниками и взрослыми, участвует в совместных играх;</a:t>
            </a:r>
          </a:p>
          <a:p>
            <a:r>
              <a:rPr lang="ru-RU" dirty="0"/>
              <a:t>- способен договариваться, учитывать интересы и  чувства других, сопереживать неудачам и  </a:t>
            </a:r>
            <a:r>
              <a:rPr lang="ru-RU" dirty="0" err="1"/>
              <a:t>сорадоваться</a:t>
            </a:r>
            <a:r>
              <a:rPr lang="ru-RU" dirty="0"/>
              <a:t> успехам других, адекватно проявляет свои чувства, в том числе чувство веры в себя, старается разрешать конфликты; </a:t>
            </a:r>
          </a:p>
          <a:p>
            <a:r>
              <a:rPr lang="ru-RU" dirty="0"/>
              <a:t>- ребенок обладает воображением, которое реализуется в разных видах деятельности и прежде всего в игре; ребенок владеет разными формами и видами игры, различает условную и  реальную ситуации, умеет подчиняться разным правилам и социальным нормам;</a:t>
            </a:r>
          </a:p>
          <a:p>
            <a:r>
              <a:rPr lang="ru-RU" dirty="0" smtClean="0"/>
              <a:t>- </a:t>
            </a:r>
            <a:r>
              <a:rPr lang="ru-RU" dirty="0"/>
              <a:t>ребенок способен к 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</a:p>
          <a:p>
            <a:r>
              <a:rPr lang="ru-RU" dirty="0"/>
              <a:t>- ребенок проявляет любознательность, задает вопросы взрослым и  сверстникам, интересуется причинно-следственными связями, пытается самостоятельно придумывать объяснения явлениям природы и поступкам людей; </a:t>
            </a:r>
          </a:p>
        </p:txBody>
      </p:sp>
    </p:spTree>
    <p:extLst>
      <p:ext uri="{BB962C8B-B14F-4D97-AF65-F5344CB8AC3E}">
        <p14:creationId xmlns:p14="http://schemas.microsoft.com/office/powerpoint/2010/main" val="3973992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7721" y="68074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Организация образовательного процесса</a:t>
            </a:r>
            <a:endParaRPr lang="ru-RU" dirty="0"/>
          </a:p>
          <a:p>
            <a:r>
              <a:rPr lang="ru-RU" b="1" dirty="0"/>
              <a:t>по разделу «Физическая культура»</a:t>
            </a:r>
            <a:endParaRPr lang="ru-RU" dirty="0"/>
          </a:p>
          <a:p>
            <a:r>
              <a:rPr lang="ru-RU" b="1" dirty="0"/>
              <a:t>Физическое развитие включает:</a:t>
            </a:r>
            <a:endParaRPr lang="ru-RU" dirty="0"/>
          </a:p>
          <a:p>
            <a:pPr lvl="0"/>
            <a:r>
              <a:rPr lang="ru-RU" dirty="0"/>
              <a:t>Приобретение опыта в следующих видах поведения детей: двигательной, в том числе связанной с выполнением упражнений, направленных на развитие таких физических качеств, как координация и гибкость, способствующих правильному формированию опорно-двигательной системы организма, развитию координации движений, крупной и мелкой моторики обеих рук, а также с правильным, не наносящим ущерба организму, выполнением основных движений (ходьба, бег, мягкие прыжки). </a:t>
            </a:r>
            <a:endParaRPr lang="ru-RU" dirty="0" smtClean="0">
              <a:effectLst/>
            </a:endParaRPr>
          </a:p>
          <a:p>
            <a:r>
              <a:rPr lang="ru-RU" b="1" dirty="0"/>
              <a:t>Основные цели и задачи</a:t>
            </a:r>
            <a:endParaRPr lang="ru-RU" dirty="0"/>
          </a:p>
          <a:p>
            <a:pPr lvl="0"/>
            <a:r>
              <a:rPr lang="ru-RU" dirty="0"/>
              <a:t>Формирование начальных представлений о некоторых видах спорта, овладение подвижными играми с правилами.</a:t>
            </a:r>
            <a:endParaRPr lang="ru-RU" dirty="0" smtClean="0">
              <a:effectLst/>
            </a:endParaRPr>
          </a:p>
          <a:p>
            <a:pPr lvl="0"/>
            <a:r>
              <a:rPr lang="ru-RU" dirty="0"/>
              <a:t>Становление целенаправленности и </a:t>
            </a:r>
            <a:r>
              <a:rPr lang="ru-RU" dirty="0" err="1"/>
              <a:t>саморегуляции</a:t>
            </a:r>
            <a:r>
              <a:rPr lang="ru-RU" dirty="0"/>
              <a:t> в двигательной сфере, 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привычек).</a:t>
            </a:r>
            <a:endParaRPr lang="ru-RU" dirty="0" smtClean="0">
              <a:effectLst/>
            </a:endParaRPr>
          </a:p>
          <a:p>
            <a:pPr lvl="0"/>
            <a:r>
              <a:rPr lang="ru-RU" dirty="0"/>
              <a:t>Формирование у детей начальных представлений о здоровом образе жизни</a:t>
            </a:r>
            <a:r>
              <a:rPr lang="ru-RU" i="1" dirty="0"/>
              <a:t>.</a:t>
            </a:r>
            <a:endParaRPr lang="ru-RU" dirty="0" smtClean="0">
              <a:effectLst/>
            </a:endParaRPr>
          </a:p>
          <a:p>
            <a:pPr lvl="0"/>
            <a:r>
              <a:rPr lang="ru-RU" dirty="0"/>
              <a:t>Сохранение, укрепление и охрана здоровья детей; повышение умственной и физической работоспособности, предуп­реждение утомления.</a:t>
            </a:r>
          </a:p>
          <a:p>
            <a:pPr lvl="0"/>
            <a:r>
              <a:rPr lang="ru-RU" dirty="0"/>
              <a:t>Обеспечение гармоничного физического развития, совершенствова­ние умений и навыков в основных видах движений, воспитание красоты, грациозности, выразительности движений, формирование правильной осанки.</a:t>
            </a:r>
          </a:p>
          <a:p>
            <a:pPr lvl="0"/>
            <a:r>
              <a:rPr lang="ru-RU" dirty="0"/>
              <a:t>Формирование потребности в ежедневной двигательной деятельнос­ти.</a:t>
            </a:r>
          </a:p>
          <a:p>
            <a:pPr lvl="0"/>
            <a:r>
              <a:rPr lang="ru-RU" dirty="0"/>
              <a:t>Развитие инициативы, самостоятельности и творчества в двигатель­ной активности, способности к самоконтролю, самооценке при выполне­нии движений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8109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1596</Words>
  <Application>Microsoft Office PowerPoint</Application>
  <PresentationFormat>Экран (4:3)</PresentationFormat>
  <Paragraphs>148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2</cp:revision>
  <dcterms:created xsi:type="dcterms:W3CDTF">2019-04-09T16:39:31Z</dcterms:created>
  <dcterms:modified xsi:type="dcterms:W3CDTF">2019-04-09T16:54:15Z</dcterms:modified>
</cp:coreProperties>
</file>