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66" r:id="rId3"/>
    <p:sldId id="261" r:id="rId4"/>
    <p:sldId id="259" r:id="rId5"/>
    <p:sldId id="268" r:id="rId6"/>
    <p:sldId id="265" r:id="rId7"/>
    <p:sldId id="264" r:id="rId8"/>
    <p:sldId id="267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9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106" d="100"/>
          <a:sy n="106" d="100"/>
        </p:scale>
        <p:origin x="672" y="114"/>
      </p:cViewPr>
      <p:guideLst>
        <p:guide orient="horz" pos="2160"/>
        <p:guide pos="397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187606-33B7-4290-BEE0-3DB270FEF6EC}" type="datetimeFigureOut">
              <a:rPr lang="ru-RU" smtClean="0"/>
              <a:t>13.04.2019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957872-00BC-456F-B04B-E3B6A70EFB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47886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957872-00BC-456F-B04B-E3B6A70EFB9E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45476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957872-00BC-456F-B04B-E3B6A70EFB9E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86767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B3398-69B3-4D1F-8D1F-FA1C031B4BAB}" type="datetimeFigureOut">
              <a:rPr lang="ru-RU" smtClean="0"/>
              <a:t>13.04.2019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520D2-AF02-493E-A2C5-6831195C9F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37452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B3398-69B3-4D1F-8D1F-FA1C031B4BAB}" type="datetimeFigureOut">
              <a:rPr lang="ru-RU" smtClean="0"/>
              <a:t>13.04.2019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520D2-AF02-493E-A2C5-6831195C9F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9338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B3398-69B3-4D1F-8D1F-FA1C031B4BAB}" type="datetimeFigureOut">
              <a:rPr lang="ru-RU" smtClean="0"/>
              <a:t>13.04.2019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520D2-AF02-493E-A2C5-6831195C9F2F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894996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B3398-69B3-4D1F-8D1F-FA1C031B4BAB}" type="datetimeFigureOut">
              <a:rPr lang="ru-RU" smtClean="0"/>
              <a:t>13.04.2019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520D2-AF02-493E-A2C5-6831195C9F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84538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B3398-69B3-4D1F-8D1F-FA1C031B4BAB}" type="datetimeFigureOut">
              <a:rPr lang="ru-RU" smtClean="0"/>
              <a:t>13.04.2019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520D2-AF02-493E-A2C5-6831195C9F2F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640228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B3398-69B3-4D1F-8D1F-FA1C031B4BAB}" type="datetimeFigureOut">
              <a:rPr lang="ru-RU" smtClean="0"/>
              <a:t>13.04.2019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520D2-AF02-493E-A2C5-6831195C9F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39424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B3398-69B3-4D1F-8D1F-FA1C031B4BAB}" type="datetimeFigureOut">
              <a:rPr lang="ru-RU" smtClean="0"/>
              <a:t>13.04.2019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520D2-AF02-493E-A2C5-6831195C9F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08003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B3398-69B3-4D1F-8D1F-FA1C031B4BAB}" type="datetimeFigureOut">
              <a:rPr lang="ru-RU" smtClean="0"/>
              <a:t>13.04.2019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520D2-AF02-493E-A2C5-6831195C9F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4004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B3398-69B3-4D1F-8D1F-FA1C031B4BAB}" type="datetimeFigureOut">
              <a:rPr lang="ru-RU" smtClean="0"/>
              <a:t>13.04.2019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520D2-AF02-493E-A2C5-6831195C9F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6936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B3398-69B3-4D1F-8D1F-FA1C031B4BAB}" type="datetimeFigureOut">
              <a:rPr lang="ru-RU" smtClean="0"/>
              <a:t>13.04.2019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520D2-AF02-493E-A2C5-6831195C9F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65289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B3398-69B3-4D1F-8D1F-FA1C031B4BAB}" type="datetimeFigureOut">
              <a:rPr lang="ru-RU" smtClean="0"/>
              <a:t>13.04.2019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520D2-AF02-493E-A2C5-6831195C9F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14776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B3398-69B3-4D1F-8D1F-FA1C031B4BAB}" type="datetimeFigureOut">
              <a:rPr lang="ru-RU" smtClean="0"/>
              <a:t>13.04.2019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520D2-AF02-493E-A2C5-6831195C9F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6581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B3398-69B3-4D1F-8D1F-FA1C031B4BAB}" type="datetimeFigureOut">
              <a:rPr lang="ru-RU" smtClean="0"/>
              <a:t>13.04.2019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520D2-AF02-493E-A2C5-6831195C9F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21424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B3398-69B3-4D1F-8D1F-FA1C031B4BAB}" type="datetimeFigureOut">
              <a:rPr lang="ru-RU" smtClean="0"/>
              <a:t>13.04.2019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520D2-AF02-493E-A2C5-6831195C9F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5354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B3398-69B3-4D1F-8D1F-FA1C031B4BAB}" type="datetimeFigureOut">
              <a:rPr lang="ru-RU" smtClean="0"/>
              <a:t>13.04.2019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520D2-AF02-493E-A2C5-6831195C9F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3984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B3398-69B3-4D1F-8D1F-FA1C031B4BAB}" type="datetimeFigureOut">
              <a:rPr lang="ru-RU" smtClean="0"/>
              <a:t>13.04.2019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520D2-AF02-493E-A2C5-6831195C9F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1580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B3398-69B3-4D1F-8D1F-FA1C031B4BAB}" type="datetimeFigureOut">
              <a:rPr lang="ru-RU" smtClean="0"/>
              <a:t>13.04.2019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02520D2-AF02-493E-A2C5-6831195C9F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7877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0.png"/><Relationship Id="rId4" Type="http://schemas.openxmlformats.org/officeDocument/2006/relationships/image" Target="../media/image5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204" y="871797"/>
            <a:ext cx="7037129" cy="1946761"/>
          </a:xfrm>
        </p:spPr>
        <p:txBody>
          <a:bodyPr>
            <a:normAutofit/>
          </a:bodyPr>
          <a:lstStyle/>
          <a:p>
            <a:r>
              <a:rPr lang="ru-RU" dirty="0" smtClean="0"/>
              <a:t>СУММА И РАЗНОСТЬ КУБОВ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90523" y="4466029"/>
            <a:ext cx="5533044" cy="1629625"/>
          </a:xfrm>
        </p:spPr>
        <p:txBody>
          <a:bodyPr>
            <a:normAutofit/>
          </a:bodyPr>
          <a:lstStyle/>
          <a:p>
            <a:pPr algn="l"/>
            <a:r>
              <a:rPr lang="ru-RU" sz="1800" dirty="0" smtClean="0"/>
              <a:t>Презентация создана учителем математики ГБОУ школа-интернат №576</a:t>
            </a:r>
          </a:p>
          <a:p>
            <a:pPr algn="l"/>
            <a:r>
              <a:rPr lang="ru-RU" sz="1800" dirty="0" smtClean="0"/>
              <a:t>Василеостровского района </a:t>
            </a:r>
            <a:r>
              <a:rPr lang="ru-RU" sz="1800" dirty="0" err="1" smtClean="0"/>
              <a:t>г.Санкт</a:t>
            </a:r>
            <a:r>
              <a:rPr lang="ru-RU" sz="1800" dirty="0" smtClean="0"/>
              <a:t>-Петербурга</a:t>
            </a:r>
          </a:p>
          <a:p>
            <a:pPr algn="l"/>
            <a:r>
              <a:rPr lang="ru-RU" sz="1800" dirty="0" smtClean="0"/>
              <a:t>Конторовой Е.В.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1566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«У математиков существует свой язык – это формулы»</a:t>
            </a:r>
            <a:br>
              <a:rPr lang="ru-RU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992578" y="2160589"/>
            <a:ext cx="4774432" cy="3880773"/>
          </a:xfrm>
        </p:spPr>
        <p:txBody>
          <a:bodyPr/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3200" b="1" i="1" dirty="0">
                <a:solidFill>
                  <a:srgbClr val="C00000"/>
                </a:solidFill>
              </a:rPr>
              <a:t>Софья Михайловна КОВАЛЕВСКАЯ </a:t>
            </a:r>
            <a:endParaRPr lang="ru-RU" altLang="ru-RU" sz="3200" b="1" i="1" dirty="0" smtClean="0">
              <a:solidFill>
                <a:srgbClr val="C00000"/>
              </a:solidFill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3200" b="1" i="1" dirty="0" smtClean="0">
                <a:solidFill>
                  <a:srgbClr val="C00000"/>
                </a:solidFill>
              </a:rPr>
              <a:t>(</a:t>
            </a:r>
            <a:r>
              <a:rPr lang="ru-RU" altLang="ru-RU" sz="3200" b="1" i="1" dirty="0">
                <a:solidFill>
                  <a:srgbClr val="C00000"/>
                </a:solidFill>
              </a:rPr>
              <a:t>1850 – 1891 г</a:t>
            </a:r>
            <a:r>
              <a:rPr lang="ru-RU" altLang="ru-RU" sz="3200" b="1" i="1" dirty="0" smtClean="0">
                <a:solidFill>
                  <a:srgbClr val="C00000"/>
                </a:solidFill>
              </a:rPr>
              <a:t>)</a:t>
            </a:r>
            <a:endParaRPr lang="ru-RU" altLang="ru-RU" sz="3200" b="1" i="1" dirty="0">
              <a:solidFill>
                <a:srgbClr val="C00000"/>
              </a:solidFill>
            </a:endParaRPr>
          </a:p>
          <a:p>
            <a:pPr algn="ctr">
              <a:spcBef>
                <a:spcPct val="0"/>
              </a:spcBef>
              <a:buFontTx/>
              <a:buNone/>
            </a:pPr>
            <a:endParaRPr lang="ru-RU" altLang="ru-RU" b="1" i="1" dirty="0" smtClean="0">
              <a:solidFill>
                <a:srgbClr val="C00000"/>
              </a:solidFill>
            </a:endParaRPr>
          </a:p>
          <a:p>
            <a:pPr algn="ctr">
              <a:spcBef>
                <a:spcPct val="0"/>
              </a:spcBef>
              <a:buNone/>
            </a:pPr>
            <a:r>
              <a:rPr lang="ru-RU" sz="3200" b="1" dirty="0">
                <a:solidFill>
                  <a:schemeClr val="tx2">
                    <a:lumMod val="50000"/>
                  </a:schemeClr>
                </a:solidFill>
              </a:rPr>
              <a:t>Первая в мире женщина-профессор математики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ru-RU" altLang="ru-RU" b="1" i="1" dirty="0">
              <a:solidFill>
                <a:srgbClr val="C00000"/>
              </a:solidFill>
            </a:endParaRPr>
          </a:p>
        </p:txBody>
      </p:sp>
      <p:pic>
        <p:nvPicPr>
          <p:cNvPr id="5" name="Рисунок 3" descr="Ковалевская.jpg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204" y="2160589"/>
            <a:ext cx="2911077" cy="388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402833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2811" y="297656"/>
            <a:ext cx="4892644" cy="1325563"/>
          </a:xfrm>
        </p:spPr>
        <p:txBody>
          <a:bodyPr/>
          <a:lstStyle/>
          <a:p>
            <a:r>
              <a:rPr lang="ru-RU" dirty="0" smtClean="0"/>
              <a:t>Представьте в виде </a:t>
            </a:r>
            <a:br>
              <a:rPr lang="ru-RU" dirty="0" smtClean="0"/>
            </a:br>
            <a:r>
              <a:rPr lang="ru-RU" dirty="0" smtClean="0"/>
              <a:t>квадрата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sz="half" idx="1"/>
              </p:nvPr>
            </p:nvSpPr>
            <p:spPr>
              <a:xfrm>
                <a:off x="700874" y="1825611"/>
                <a:ext cx="4184035" cy="3880772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ru-RU" sz="4000" dirty="0" smtClean="0"/>
                  <a:t>9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40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4000" b="0" i="1" smtClean="0">
                            <a:latin typeface="Cambria Math" panose="02040503050406030204" pitchFamily="18" charset="0"/>
                          </a:rPr>
                          <m:t>х</m:t>
                        </m:r>
                      </m:e>
                      <m:sup>
                        <m:r>
                          <a:rPr lang="ru-RU" sz="4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sz="4000" dirty="0" smtClean="0"/>
                  <a:t>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40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4000" b="0" i="1" dirty="0" smtClean="0">
                            <a:latin typeface="Cambria Math" panose="02040503050406030204" pitchFamily="18" charset="0"/>
                          </a:rPr>
                          <m:t>(    </m:t>
                        </m:r>
                        <m:r>
                          <a:rPr lang="en-US" sz="4000" b="0" i="1" dirty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ru-RU" sz="4000" b="0" i="1" dirty="0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ru-RU" sz="40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ru-RU" sz="4000" dirty="0" smtClean="0"/>
              </a:p>
              <a:p>
                <a:endParaRPr lang="ru-RU" sz="4000" dirty="0" smtClean="0"/>
              </a:p>
              <a:p>
                <a:r>
                  <a:rPr lang="ru-RU" sz="4000" dirty="0" smtClean="0"/>
                  <a:t>0,25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40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4000" b="0" i="1" smtClean="0">
                            <a:latin typeface="Cambria Math" panose="02040503050406030204" pitchFamily="18" charset="0"/>
                          </a:rPr>
                          <m:t>х</m:t>
                        </m:r>
                      </m:e>
                      <m:sup>
                        <m:r>
                          <a:rPr lang="ru-RU" sz="4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sz="4000" dirty="0" smtClean="0"/>
                  <a:t>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40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4000" b="0" i="1" dirty="0" smtClean="0">
                            <a:latin typeface="Cambria Math" panose="02040503050406030204" pitchFamily="18" charset="0"/>
                          </a:rPr>
                          <m:t>(    </m:t>
                        </m:r>
                        <m:r>
                          <a:rPr lang="en-US" sz="4000" b="0" i="1" dirty="0" smtClean="0">
                            <a:latin typeface="Cambria Math" panose="02040503050406030204" pitchFamily="18" charset="0"/>
                          </a:rPr>
                          <m:t>    </m:t>
                        </m:r>
                        <m:r>
                          <a:rPr lang="ru-RU" sz="4000" b="0" i="1" dirty="0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ru-RU" sz="40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ru-RU" sz="4000" dirty="0"/>
              </a:p>
              <a:p>
                <a:endParaRPr lang="ru-RU" sz="4000" dirty="0"/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4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000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num>
                      <m:den>
                        <m:r>
                          <a:rPr lang="ru-RU" sz="4000" b="0" i="1" smtClean="0">
                            <a:latin typeface="Cambria Math" panose="02040503050406030204" pitchFamily="18" charset="0"/>
                          </a:rPr>
                          <m:t>16</m:t>
                        </m:r>
                      </m:den>
                    </m:f>
                    <m:sSup>
                      <m:sSupPr>
                        <m:ctrlPr>
                          <a:rPr lang="ru-RU" sz="40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4000" b="0" i="1" smtClean="0">
                            <a:latin typeface="Cambria Math" panose="02040503050406030204" pitchFamily="18" charset="0"/>
                          </a:rPr>
                          <m:t>х</m:t>
                        </m:r>
                      </m:e>
                      <m:sup>
                        <m:r>
                          <a:rPr lang="ru-RU" sz="4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sz="4000" dirty="0" smtClean="0"/>
                  <a:t>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40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4000" b="0" i="1" dirty="0" smtClean="0">
                            <a:latin typeface="Cambria Math" panose="02040503050406030204" pitchFamily="18" charset="0"/>
                          </a:rPr>
                          <m:t>(    </m:t>
                        </m:r>
                        <m:r>
                          <a:rPr lang="en-US" sz="4000" b="0" i="1" dirty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ru-RU" sz="4000" b="0" i="1" dirty="0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ru-RU" sz="40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ru-RU" sz="4000" dirty="0"/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700874" y="1825611"/>
                <a:ext cx="4184035" cy="3880772"/>
              </a:xfrm>
              <a:blipFill rotWithShape="0">
                <a:blip r:embed="rId2"/>
                <a:stretch>
                  <a:fillRect l="-3499" t="-439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Объект 3"/>
              <p:cNvSpPr>
                <a:spLocks noGrp="1"/>
              </p:cNvSpPr>
              <p:nvPr>
                <p:ph sz="half" idx="2"/>
              </p:nvPr>
            </p:nvSpPr>
            <p:spPr>
              <a:xfrm>
                <a:off x="6032625" y="1825611"/>
                <a:ext cx="4184034" cy="3880773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ru-RU" sz="4000" dirty="0" smtClean="0"/>
                  <a:t>8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40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4000" b="0" i="1" smtClean="0">
                            <a:latin typeface="Cambria Math" panose="02040503050406030204" pitchFamily="18" charset="0"/>
                          </a:rPr>
                          <m:t>х</m:t>
                        </m:r>
                      </m:e>
                      <m:sup>
                        <m:r>
                          <a:rPr lang="ru-RU" sz="40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ru-RU" sz="4000" dirty="0" smtClean="0"/>
                  <a:t>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40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4000" b="0" i="1" dirty="0" smtClean="0">
                            <a:latin typeface="Cambria Math" panose="02040503050406030204" pitchFamily="18" charset="0"/>
                          </a:rPr>
                          <m:t>(    )</m:t>
                        </m:r>
                      </m:e>
                      <m:sup>
                        <m:r>
                          <a:rPr lang="ru-RU" sz="4000" b="0" i="1" dirty="0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ru-RU" sz="4000" dirty="0" smtClean="0"/>
              </a:p>
              <a:p>
                <a:endParaRPr lang="ru-RU" sz="4000" dirty="0"/>
              </a:p>
              <a:p>
                <a:r>
                  <a:rPr lang="ru-RU" sz="4000" dirty="0" smtClean="0"/>
                  <a:t>27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40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4000" b="0" i="1" smtClean="0">
                            <a:latin typeface="Cambria Math" panose="02040503050406030204" pitchFamily="18" charset="0"/>
                          </a:rPr>
                          <m:t>х</m:t>
                        </m:r>
                      </m:e>
                      <m:sup>
                        <m:r>
                          <a:rPr lang="ru-RU" sz="40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ru-RU" sz="4000" dirty="0" smtClean="0"/>
                  <a:t>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40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4000" b="0" i="1" dirty="0" smtClean="0">
                            <a:latin typeface="Cambria Math" panose="02040503050406030204" pitchFamily="18" charset="0"/>
                          </a:rPr>
                          <m:t>(    )</m:t>
                        </m:r>
                      </m:e>
                      <m:sup>
                        <m:r>
                          <a:rPr lang="ru-RU" sz="4000" b="0" i="1" dirty="0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ru-RU" sz="4000" dirty="0" smtClean="0"/>
              </a:p>
              <a:p>
                <a:endParaRPr lang="ru-RU" sz="4000" dirty="0" smtClean="0"/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4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4000" b="0" i="1" smtClean="0">
                            <a:latin typeface="Cambria Math" panose="02040503050406030204" pitchFamily="18" charset="0"/>
                          </a:rPr>
                          <m:t>64</m:t>
                        </m:r>
                      </m:den>
                    </m:f>
                    <m:sSup>
                      <m:sSupPr>
                        <m:ctrlPr>
                          <a:rPr lang="ru-RU" sz="40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4000" b="0" i="1" smtClean="0">
                            <a:latin typeface="Cambria Math" panose="02040503050406030204" pitchFamily="18" charset="0"/>
                          </a:rPr>
                          <m:t>а</m:t>
                        </m:r>
                      </m:e>
                      <m:sup>
                        <m:r>
                          <a:rPr lang="ru-RU" sz="40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ru-RU" sz="4000" dirty="0" smtClean="0"/>
                  <a:t>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40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4000" b="0" i="1" dirty="0" smtClean="0">
                            <a:latin typeface="Cambria Math" panose="02040503050406030204" pitchFamily="18" charset="0"/>
                          </a:rPr>
                          <m:t>(     )</m:t>
                        </m:r>
                      </m:e>
                      <m:sup>
                        <m:r>
                          <a:rPr lang="ru-RU" sz="4000" b="0" i="1" dirty="0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ru-RU" sz="4000" dirty="0"/>
              </a:p>
            </p:txBody>
          </p:sp>
        </mc:Choice>
        <mc:Fallback xmlns="">
          <p:sp>
            <p:nvSpPr>
              <p:cNvPr id="4" name="Объект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6032625" y="1825611"/>
                <a:ext cx="4184034" cy="3880773"/>
              </a:xfrm>
              <a:blipFill rotWithShape="0">
                <a:blip r:embed="rId3"/>
                <a:stretch>
                  <a:fillRect l="-3499" t="-439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Прямоугольник 4"/>
          <p:cNvSpPr/>
          <p:nvPr/>
        </p:nvSpPr>
        <p:spPr>
          <a:xfrm>
            <a:off x="6684582" y="853778"/>
            <a:ext cx="177135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>
                <a:latin typeface="+mj-lt"/>
                <a:ea typeface="+mj-ea"/>
                <a:cs typeface="+mj-cs"/>
              </a:rPr>
              <a:t>куба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254237" y="1745242"/>
            <a:ext cx="794896" cy="702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4000" dirty="0" smtClean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3x    </a:t>
            </a:r>
            <a:endParaRPr lang="ru-RU" sz="4000" dirty="0">
              <a:effectLst/>
              <a:latin typeface="Cambria Math" panose="020405030504060302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38865" y="3128756"/>
            <a:ext cx="1106393" cy="7176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4000" dirty="0">
                <a:latin typeface="Cambria Math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0,5x</a:t>
            </a:r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581427" y="1745242"/>
            <a:ext cx="716863" cy="750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4000" dirty="0">
                <a:latin typeface="Cambria Math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2x</a:t>
            </a:r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Прямоугольник 8"/>
              <p:cNvSpPr/>
              <p:nvPr/>
            </p:nvSpPr>
            <p:spPr>
              <a:xfrm>
                <a:off x="2651685" y="4382920"/>
                <a:ext cx="649537" cy="102374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40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4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num>
                      <m:den>
                        <m:r>
                          <a:rPr lang="en-US" sz="4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sz="4000" dirty="0" smtClean="0">
                    <a:latin typeface="Cambria Math" panose="020405030504060302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x</a:t>
                </a:r>
                <a:endParaRPr lang="ru-RU" sz="4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Прямоугольник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51685" y="4382920"/>
                <a:ext cx="649537" cy="1023742"/>
              </a:xfrm>
              <a:prstGeom prst="rect">
                <a:avLst/>
              </a:prstGeom>
              <a:blipFill rotWithShape="0">
                <a:blip r:embed="rId4"/>
                <a:stretch>
                  <a:fillRect l="-935" r="-30841" b="-1071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Прямоугольник 9"/>
              <p:cNvSpPr/>
              <p:nvPr/>
            </p:nvSpPr>
            <p:spPr>
              <a:xfrm>
                <a:off x="7832763" y="4180749"/>
                <a:ext cx="716863" cy="142808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400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40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4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4</m:t>
                          </m:r>
                        </m:den>
                      </m:f>
                      <m:r>
                        <a:rPr lang="ru-RU" sz="4000" b="0" i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а</m:t>
                      </m:r>
                    </m:oMath>
                  </m:oMathPara>
                </a14:m>
                <a:endParaRPr lang="ru-RU" sz="400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" name="Прямоугольник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32763" y="4180749"/>
                <a:ext cx="716863" cy="1428083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Прямоугольник 11"/>
          <p:cNvSpPr/>
          <p:nvPr/>
        </p:nvSpPr>
        <p:spPr>
          <a:xfrm>
            <a:off x="7832763" y="3112116"/>
            <a:ext cx="716863" cy="750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4000" dirty="0" smtClean="0">
                <a:latin typeface="Cambria Math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3x</a:t>
            </a:r>
            <a:endParaRPr lang="ru-RU" sz="4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8987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9" grpId="0"/>
      <p:bldP spid="10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4428" y="138788"/>
            <a:ext cx="10803127" cy="657917"/>
          </a:xfrm>
        </p:spPr>
        <p:txBody>
          <a:bodyPr>
            <a:normAutofit/>
          </a:bodyPr>
          <a:lstStyle/>
          <a:p>
            <a:r>
              <a:rPr lang="ru-RU" dirty="0" smtClean="0"/>
              <a:t>Прочитайте выражение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Текст 2"/>
              <p:cNvSpPr>
                <a:spLocks noGrp="1"/>
              </p:cNvSpPr>
              <p:nvPr>
                <p:ph type="body" idx="1"/>
              </p:nvPr>
            </p:nvSpPr>
            <p:spPr>
              <a:xfrm>
                <a:off x="271605" y="986828"/>
                <a:ext cx="2498754" cy="1211773"/>
              </a:xfrm>
            </p:spPr>
            <p:txBody>
              <a:bodyPr>
                <a:normAutofit fontScale="62500" lnSpcReduction="20000"/>
              </a:bodyPr>
              <a:lstStyle/>
              <a:p>
                <a:r>
                  <a:rPr lang="ru-RU" sz="5800" b="0" dirty="0" err="1">
                    <a:latin typeface="Cambria Math" panose="02040503050406030204" pitchFamily="18" charset="0"/>
                  </a:rPr>
                  <a:t>а+в</a:t>
                </a:r>
                <a:endParaRPr lang="ru-RU" sz="5800" b="0" dirty="0">
                  <a:latin typeface="Cambria Math" panose="02040503050406030204" pitchFamily="18" charset="0"/>
                </a:endParaRPr>
              </a:p>
              <a:p>
                <a:r>
                  <a:rPr lang="ru-RU" sz="5800" b="0" dirty="0" smtClean="0">
                    <a:latin typeface="Cambria Math" panose="02040503050406030204" pitchFamily="18" charset="0"/>
                  </a:rPr>
                  <a:t>а</a:t>
                </a:r>
                <a14:m>
                  <m:oMath xmlns:m="http://schemas.openxmlformats.org/officeDocument/2006/math">
                    <m:r>
                      <a:rPr lang="ru-RU" sz="5800" i="1"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ru-RU" sz="5800" b="0" dirty="0" smtClean="0">
                    <a:latin typeface="Cambria Math" panose="02040503050406030204" pitchFamily="18" charset="0"/>
                  </a:rPr>
                  <a:t>в</a:t>
                </a:r>
                <a:endParaRPr lang="ru-RU" sz="5800" b="0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Текс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271605" y="986828"/>
                <a:ext cx="2498754" cy="1211773"/>
              </a:xfrm>
              <a:blipFill rotWithShape="0">
                <a:blip r:embed="rId2"/>
                <a:stretch>
                  <a:fillRect l="-7579" t="-7538" b="-1909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Объект 3"/>
              <p:cNvSpPr>
                <a:spLocks noGrp="1"/>
              </p:cNvSpPr>
              <p:nvPr>
                <p:ph sz="half" idx="2"/>
              </p:nvPr>
            </p:nvSpPr>
            <p:spPr>
              <a:xfrm>
                <a:off x="184292" y="2150662"/>
                <a:ext cx="3286407" cy="3645639"/>
              </a:xfrm>
            </p:spPr>
            <p:txBody>
              <a:bodyPr>
                <a:noAutofit/>
              </a:bodyPr>
              <a:lstStyle/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40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p>
                            <m:sSupPr>
                              <m:ctrlPr>
                                <a:rPr lang="ru-RU" sz="4000" b="1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ru-RU" sz="4000" b="1" i="1" smtClean="0">
                                  <a:latin typeface="Cambria Math" panose="02040503050406030204" pitchFamily="18" charset="0"/>
                                </a:rPr>
                                <m:t>а</m:t>
                              </m:r>
                            </m:e>
                            <m:sup>
                              <m:r>
                                <a:rPr lang="ru-RU" sz="40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ru-RU" sz="4000" b="1" i="1" smtClean="0">
                              <a:latin typeface="Cambria Math" panose="02040503050406030204" pitchFamily="18" charset="0"/>
                            </a:rPr>
                            <m:t>−в</m:t>
                          </m:r>
                        </m:e>
                        <m:sup>
                          <m:r>
                            <a:rPr lang="ru-RU" sz="40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ru-RU" sz="4000" b="1" i="1" dirty="0" smtClean="0">
                  <a:latin typeface="Cambria Math" panose="02040503050406030204" pitchFamily="18" charset="0"/>
                </a:endParaRP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40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4000" b="1" i="1" smtClean="0">
                              <a:latin typeface="Cambria Math" panose="02040503050406030204" pitchFamily="18" charset="0"/>
                            </a:rPr>
                            <m:t>а</m:t>
                          </m:r>
                        </m:e>
                        <m:sup>
                          <m:r>
                            <a:rPr lang="ru-RU" sz="40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ru-RU" sz="4000" b="1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ru-RU" sz="4000" b="1" i="1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ru-RU" sz="4000" b="1" i="1" smtClean="0">
                          <a:latin typeface="Cambria Math" panose="02040503050406030204" pitchFamily="18" charset="0"/>
                        </a:rPr>
                        <m:t>ав+</m:t>
                      </m:r>
                      <m:sSup>
                        <m:sSupPr>
                          <m:ctrlPr>
                            <a:rPr lang="ru-RU" sz="40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4000" b="1" i="1" smtClean="0">
                              <a:latin typeface="Cambria Math" panose="02040503050406030204" pitchFamily="18" charset="0"/>
                            </a:rPr>
                            <m:t>в</m:t>
                          </m:r>
                        </m:e>
                        <m:sup>
                          <m:r>
                            <a:rPr lang="ru-RU" sz="40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ru-RU" sz="4000" b="1" i="1" dirty="0" smtClean="0">
                  <a:latin typeface="Cambria Math" panose="02040503050406030204" pitchFamily="18" charset="0"/>
                </a:endParaRP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4000" b="1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4000" b="1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а</m:t>
                          </m:r>
                        </m:e>
                        <m:sup>
                          <m:r>
                            <a:rPr lang="ru-RU" sz="4000" b="1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ru-RU" sz="4000" b="1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+ав+</m:t>
                      </m:r>
                      <m:sSup>
                        <m:sSupPr>
                          <m:ctrlPr>
                            <a:rPr lang="ru-RU" sz="4000" b="1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4000" b="1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в</m:t>
                          </m:r>
                        </m:e>
                        <m:sup>
                          <m:r>
                            <a:rPr lang="ru-RU" sz="4000" b="1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ru-RU" sz="4000" b="1" i="1" dirty="0" smtClean="0">
                  <a:latin typeface="Cambria Math" panose="02040503050406030204" pitchFamily="18" charset="0"/>
                </a:endParaRP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40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4000" b="1" i="1" smtClean="0">
                              <a:latin typeface="Cambria Math" panose="02040503050406030204" pitchFamily="18" charset="0"/>
                            </a:rPr>
                            <m:t>а</m:t>
                          </m:r>
                        </m:e>
                        <m:sup>
                          <m:r>
                            <a:rPr lang="ru-RU" sz="40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ru-RU" sz="4000" b="1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ru-RU" sz="4000" b="1" i="1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ru-RU" sz="4000" b="1" i="1" smtClean="0">
                          <a:latin typeface="Cambria Math" panose="02040503050406030204" pitchFamily="18" charset="0"/>
                        </a:rPr>
                        <m:t>ав+</m:t>
                      </m:r>
                      <m:sSup>
                        <m:sSupPr>
                          <m:ctrlPr>
                            <a:rPr lang="ru-RU" sz="40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4000" b="1" i="1" smtClean="0">
                              <a:latin typeface="Cambria Math" panose="02040503050406030204" pitchFamily="18" charset="0"/>
                            </a:rPr>
                            <m:t>в</m:t>
                          </m:r>
                        </m:e>
                        <m:sup>
                          <m:r>
                            <a:rPr lang="ru-RU" sz="40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ru-RU" sz="4000" b="1" dirty="0" smtClean="0"/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40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4000" b="1" i="1" smtClean="0">
                              <a:latin typeface="Cambria Math" panose="02040503050406030204" pitchFamily="18" charset="0"/>
                            </a:rPr>
                            <m:t>а</m:t>
                          </m:r>
                        </m:e>
                        <m:sup>
                          <m:r>
                            <a:rPr lang="ru-RU" sz="40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ru-RU" sz="4000" b="1" i="1" smtClean="0">
                          <a:latin typeface="Cambria Math" panose="02040503050406030204" pitchFamily="18" charset="0"/>
                        </a:rPr>
                        <m:t>−ав+</m:t>
                      </m:r>
                      <m:sSup>
                        <m:sSupPr>
                          <m:ctrlPr>
                            <a:rPr lang="ru-RU" sz="40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4000" b="1" i="1" smtClean="0">
                              <a:latin typeface="Cambria Math" panose="02040503050406030204" pitchFamily="18" charset="0"/>
                            </a:rPr>
                            <m:t>в</m:t>
                          </m:r>
                        </m:e>
                        <m:sup>
                          <m:r>
                            <a:rPr lang="ru-RU" sz="40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ru-RU" sz="4000" b="1" dirty="0" smtClean="0"/>
              </a:p>
              <a:p>
                <a:pPr marL="0" indent="0">
                  <a:lnSpc>
                    <a:spcPct val="150000"/>
                  </a:lnSpc>
                  <a:buNone/>
                </a:pPr>
                <a:endParaRPr lang="ru-RU" sz="4000" b="1" dirty="0" smtClean="0"/>
              </a:p>
              <a:p>
                <a:pPr marL="0" indent="0">
                  <a:lnSpc>
                    <a:spcPct val="150000"/>
                  </a:lnSpc>
                  <a:buNone/>
                </a:pPr>
                <a:endParaRPr lang="ru-RU" sz="4000" b="1" dirty="0" smtClean="0"/>
              </a:p>
              <a:p>
                <a:pPr marL="0" indent="0">
                  <a:buNone/>
                </a:pPr>
                <a:endParaRPr lang="ru-RU" sz="4000" b="1" dirty="0" smtClean="0"/>
              </a:p>
              <a:p>
                <a:pPr marL="0" indent="0">
                  <a:buNone/>
                </a:pPr>
                <a:endParaRPr lang="ru-RU" sz="4000" b="1" dirty="0" smtClean="0"/>
              </a:p>
              <a:p>
                <a:pPr marL="0" indent="0">
                  <a:buNone/>
                </a:pPr>
                <a:endParaRPr lang="ru-RU" sz="4000" b="1" dirty="0" smtClean="0"/>
              </a:p>
            </p:txBody>
          </p:sp>
        </mc:Choice>
        <mc:Fallback xmlns="">
          <p:sp>
            <p:nvSpPr>
              <p:cNvPr id="4" name="Объект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184292" y="2150662"/>
                <a:ext cx="3286407" cy="3645639"/>
              </a:xfrm>
              <a:blipFill rotWithShape="0">
                <a:blip r:embed="rId3"/>
                <a:stretch>
                  <a:fillRect b="-2357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2978589" y="973712"/>
            <a:ext cx="7489114" cy="1176950"/>
          </a:xfrm>
        </p:spPr>
        <p:txBody>
          <a:bodyPr>
            <a:noAutofit/>
          </a:bodyPr>
          <a:lstStyle/>
          <a:p>
            <a:r>
              <a:rPr lang="ru-RU" sz="2800" b="0" dirty="0" smtClean="0"/>
              <a:t>Сумма чисел </a:t>
            </a:r>
            <a:r>
              <a:rPr lang="ru-RU" sz="2800" dirty="0" smtClean="0"/>
              <a:t>а </a:t>
            </a:r>
            <a:r>
              <a:rPr lang="ru-RU" sz="2800" b="0" dirty="0" smtClean="0"/>
              <a:t>и</a:t>
            </a:r>
            <a:r>
              <a:rPr lang="ru-RU" sz="2800" dirty="0" smtClean="0"/>
              <a:t> в (</a:t>
            </a:r>
            <a:r>
              <a:rPr lang="ru-RU" sz="2800" b="0" i="1" dirty="0"/>
              <a:t>с</a:t>
            </a:r>
            <a:r>
              <a:rPr lang="ru-RU" sz="2800" b="0" i="1" dirty="0" smtClean="0"/>
              <a:t>умма двух чисел </a:t>
            </a:r>
            <a:r>
              <a:rPr lang="ru-RU" sz="2800" dirty="0" smtClean="0"/>
              <a:t>)</a:t>
            </a:r>
          </a:p>
          <a:p>
            <a:r>
              <a:rPr lang="ru-RU" sz="2800" b="0" dirty="0" smtClean="0"/>
              <a:t>Разность чисел </a:t>
            </a:r>
            <a:r>
              <a:rPr lang="ru-RU" sz="2800" dirty="0" smtClean="0"/>
              <a:t>а </a:t>
            </a:r>
            <a:r>
              <a:rPr lang="ru-RU" sz="2800" b="0" dirty="0" smtClean="0"/>
              <a:t>и</a:t>
            </a:r>
            <a:r>
              <a:rPr lang="ru-RU" sz="2800" dirty="0" smtClean="0"/>
              <a:t> в (</a:t>
            </a:r>
            <a:r>
              <a:rPr lang="ru-RU" sz="2800" b="0" i="1" dirty="0" smtClean="0"/>
              <a:t>разность двух чисел </a:t>
            </a:r>
            <a:endParaRPr lang="ru-RU" sz="2800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843374" y="2266709"/>
            <a:ext cx="6486163" cy="4757595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3600" dirty="0" smtClean="0"/>
              <a:t>Разность квадратов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3600" dirty="0" smtClean="0"/>
              <a:t>Квадрат суммы чисел </a:t>
            </a:r>
            <a:r>
              <a:rPr lang="ru-RU" sz="3600" b="1" dirty="0" smtClean="0"/>
              <a:t>а</a:t>
            </a:r>
            <a:r>
              <a:rPr lang="ru-RU" sz="3600" dirty="0" smtClean="0"/>
              <a:t> и </a:t>
            </a:r>
            <a:r>
              <a:rPr lang="ru-RU" sz="3600" b="1" dirty="0" smtClean="0"/>
              <a:t>в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3600" dirty="0" smtClean="0"/>
              <a:t>Неполный квадрат суммы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3600" dirty="0" smtClean="0"/>
              <a:t>Квадрат разности чисел </a:t>
            </a:r>
            <a:r>
              <a:rPr lang="ru-RU" sz="3600" b="1" dirty="0" smtClean="0"/>
              <a:t>а</a:t>
            </a:r>
            <a:r>
              <a:rPr lang="ru-RU" sz="3600" dirty="0" smtClean="0"/>
              <a:t> и </a:t>
            </a:r>
            <a:r>
              <a:rPr lang="ru-RU" sz="3600" b="1" dirty="0" smtClean="0"/>
              <a:t>в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3600" dirty="0" smtClean="0"/>
              <a:t>Неполный квадрат разности</a:t>
            </a:r>
            <a:endParaRPr lang="ru-RU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3313568" y="3359299"/>
                <a:ext cx="2643612" cy="72180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4000" b="1" i="1" dirty="0" smtClean="0">
                    <a:latin typeface="Cambria Math" panose="02040503050406030204" pitchFamily="18" charset="0"/>
                  </a:rPr>
                  <a:t>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40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4000" b="1" i="1" smtClean="0">
                            <a:latin typeface="Cambria Math" panose="02040503050406030204" pitchFamily="18" charset="0"/>
                          </a:rPr>
                          <m:t> (а+в)</m:t>
                        </m:r>
                      </m:e>
                      <m:sup>
                        <m:r>
                          <a:rPr lang="ru-RU" sz="40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ru-RU" sz="4000" dirty="0"/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3568" y="3359299"/>
                <a:ext cx="2643612" cy="721801"/>
              </a:xfrm>
              <a:prstGeom prst="rect">
                <a:avLst/>
              </a:prstGeom>
              <a:blipFill rotWithShape="0">
                <a:blip r:embed="rId4"/>
                <a:stretch>
                  <a:fillRect l="-8314" t="-15254" b="-3389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Прямоугольник 7"/>
              <p:cNvSpPr/>
              <p:nvPr/>
            </p:nvSpPr>
            <p:spPr>
              <a:xfrm>
                <a:off x="3434614" y="5122249"/>
                <a:ext cx="2626681" cy="72180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4000" b="1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ru-RU" sz="40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4000" b="1" i="1" smtClean="0">
                              <a:latin typeface="Cambria Math" panose="02040503050406030204" pitchFamily="18" charset="0"/>
                            </a:rPr>
                            <m:t>(а−в)</m:t>
                          </m:r>
                        </m:e>
                        <m:sup>
                          <m:r>
                            <a:rPr lang="ru-RU" sz="40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ru-RU" sz="4000" dirty="0"/>
              </a:p>
            </p:txBody>
          </p:sp>
        </mc:Choice>
        <mc:Fallback xmlns="">
          <p:sp>
            <p:nvSpPr>
              <p:cNvPr id="8" name="Прямоугольник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4614" y="5122249"/>
                <a:ext cx="2626681" cy="721801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88138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82378" y="403718"/>
            <a:ext cx="8062446" cy="1307387"/>
          </a:xfrm>
        </p:spPr>
        <p:txBody>
          <a:bodyPr/>
          <a:lstStyle/>
          <a:p>
            <a:pPr algn="l"/>
            <a:r>
              <a:rPr lang="ru-RU" dirty="0" smtClean="0"/>
              <a:t>Сумма и разность кубов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Заголовок 1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977775" y="2797521"/>
                <a:ext cx="8093798" cy="2362955"/>
              </a:xfrm>
              <a:solidFill>
                <a:schemeClr val="accent3">
                  <a:lumMod val="40000"/>
                  <a:lumOff val="60000"/>
                </a:schemeClr>
              </a:solidFill>
            </p:spPr>
            <p:txBody>
              <a:bodyPr>
                <a:no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ru-RU" sz="4400" b="1" dirty="0" smtClean="0">
                    <a:solidFill>
                      <a:schemeClr val="tx2">
                        <a:lumMod val="50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(</a:t>
                </a:r>
                <a14:m>
                  <m:oMath xmlns:m="http://schemas.openxmlformats.org/officeDocument/2006/math">
                    <m:r>
                      <a:rPr lang="en-US" sz="4400" b="1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𝐚</m:t>
                    </m:r>
                    <m:r>
                      <a:rPr lang="en-US" sz="4400" b="1" smtClean="0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sz="4400" b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4400" b="1" dirty="0">
                    <a:solidFill>
                      <a:schemeClr val="tx2">
                        <a:lumMod val="50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b</a:t>
                </a:r>
                <a:r>
                  <a:rPr lang="ru-RU" sz="4400" b="1" dirty="0">
                    <a:solidFill>
                      <a:schemeClr val="tx2">
                        <a:lumMod val="50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)(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4400" b="1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4400" b="1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𝒂</m:t>
                        </m:r>
                      </m:e>
                      <m:sup>
                        <m:r>
                          <a:rPr lang="ru-RU" sz="4400" b="1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en-US" sz="4400" b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en-US" sz="4400" b="1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𝐚𝐛</m:t>
                    </m:r>
                    <m:r>
                      <a:rPr lang="ru-RU" sz="4400" b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sz="4400" b="1" dirty="0">
                    <a:solidFill>
                      <a:schemeClr val="tx2">
                        <a:lumMod val="50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+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4400" b="1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4400" b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sz="4400" b="1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𝒃</m:t>
                        </m:r>
                      </m:e>
                      <m:sup>
                        <m:r>
                          <a:rPr lang="ru-RU" sz="4400" b="1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ru-RU" sz="4400" b="1" dirty="0" smtClean="0">
                    <a:solidFill>
                      <a:schemeClr val="tx2">
                        <a:lumMod val="50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)=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4400" b="1" i="1" dirty="0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en-US" sz="4400" b="1" i="1" dirty="0" smtClean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4400" b="1" i="1" dirty="0" smtClean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en-US" sz="4400" b="1" i="1" dirty="0" smtClean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𝟑</m:t>
                            </m:r>
                          </m:sup>
                        </m:sSup>
                        <m:r>
                          <a:rPr lang="en-US" sz="4400" b="1" i="1" dirty="0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en-US" sz="4400" b="1" i="1" dirty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𝒃</m:t>
                        </m:r>
                      </m:e>
                      <m:sup>
                        <m:r>
                          <a:rPr lang="en-US" sz="4400" b="1" i="1" dirty="0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en-US" sz="4400" b="1" dirty="0" smtClean="0">
                    <a:solidFill>
                      <a:schemeClr val="tx2">
                        <a:lumMod val="50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/>
                </a:r>
                <a:br>
                  <a:rPr lang="en-US" sz="4400" b="1" dirty="0" smtClean="0">
                    <a:solidFill>
                      <a:schemeClr val="tx2">
                        <a:lumMod val="50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r>
                  <a:rPr lang="ru-RU" sz="4400" b="1" dirty="0" smtClean="0">
                    <a:solidFill>
                      <a:schemeClr val="tx2">
                        <a:lumMod val="50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(</a:t>
                </a:r>
                <a14:m>
                  <m:oMath xmlns:m="http://schemas.openxmlformats.org/officeDocument/2006/math">
                    <m:r>
                      <a:rPr lang="en-US" sz="4400" b="1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𝐚</m:t>
                    </m:r>
                    <m:r>
                      <a:rPr lang="en-US" sz="4400" b="1" i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en-US" sz="4400" b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4400" b="1" dirty="0">
                    <a:solidFill>
                      <a:schemeClr val="tx2">
                        <a:lumMod val="50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b</a:t>
                </a:r>
                <a:r>
                  <a:rPr lang="ru-RU" sz="4400" b="1" dirty="0">
                    <a:solidFill>
                      <a:schemeClr val="tx2">
                        <a:lumMod val="50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)(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4400" b="1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4400" b="1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𝒂</m:t>
                        </m:r>
                      </m:e>
                      <m:sup>
                        <m:r>
                          <a:rPr lang="ru-RU" sz="4400" b="1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en-US" sz="4400" b="1" i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sz="4400" b="1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𝐚𝐛</m:t>
                    </m:r>
                    <m:r>
                      <a:rPr lang="ru-RU" sz="4400" b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sz="4400" b="1" dirty="0">
                    <a:solidFill>
                      <a:schemeClr val="tx2">
                        <a:lumMod val="50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+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4400" b="1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4400" b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sz="4400" b="1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𝒃</m:t>
                        </m:r>
                      </m:e>
                      <m:sup>
                        <m:r>
                          <a:rPr lang="ru-RU" sz="4400" b="1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ru-RU" sz="4400" b="1" dirty="0" smtClean="0">
                    <a:solidFill>
                      <a:schemeClr val="tx2">
                        <a:lumMod val="50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)=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4400" b="1" i="1" dirty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en-US" sz="4400" b="1" i="1" dirty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4400" b="1" i="1" dirty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en-US" sz="4400" b="1" i="1" dirty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𝟑</m:t>
                            </m:r>
                          </m:sup>
                        </m:sSup>
                        <m:r>
                          <a:rPr lang="en-US" sz="4400" b="1" i="1" dirty="0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4400" b="1" i="1" dirty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𝒃</m:t>
                        </m:r>
                      </m:e>
                      <m:sup>
                        <m:r>
                          <a:rPr lang="en-US" sz="4400" b="1" i="1" dirty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𝟑</m:t>
                        </m:r>
                      </m:sup>
                    </m:sSup>
                  </m:oMath>
                </a14:m>
                <a:endParaRPr lang="ru-RU" sz="4400" b="1" dirty="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5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977775" y="2797521"/>
                <a:ext cx="8093798" cy="2362955"/>
              </a:xfrm>
              <a:blipFill rotWithShape="0">
                <a:blip r:embed="rId2"/>
                <a:stretch>
                  <a:fillRect l="-30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641286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Cambria Math" panose="02040503050406030204" pitchFamily="18" charset="0"/>
                <a:ea typeface="Cambria Math" panose="02040503050406030204" pitchFamily="18" charset="0"/>
              </a:rPr>
              <a:t>Выпишите выражения, которые можно упростить используя формулы суммы или разности кубов</a:t>
            </a: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/>
            </a:r>
            <a:b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74875"/>
            <a:ext cx="8596668" cy="3880773"/>
          </a:xfrm>
        </p:spPr>
        <p:txBody>
          <a:bodyPr/>
          <a:lstStyle/>
          <a:p>
            <a:r>
              <a:rPr lang="en-US" sz="28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1. </a:t>
            </a:r>
            <a:r>
              <a:rPr lang="ru-RU" sz="28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(х+2у)(х</a:t>
            </a:r>
            <a:r>
              <a:rPr lang="ru-RU" sz="2800" baseline="30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2 </a:t>
            </a:r>
            <a:r>
              <a:rPr lang="ru-RU" sz="28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-2ху + 4у</a:t>
            </a:r>
            <a:r>
              <a:rPr lang="ru-RU" sz="2800" baseline="30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r>
              <a:rPr lang="ru-RU" sz="28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)</a:t>
            </a:r>
          </a:p>
          <a:p>
            <a:endParaRPr lang="ru-RU" sz="2800" dirty="0" smtClean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r>
              <a:rPr lang="en-US" sz="28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r>
              <a:rPr lang="en-US" sz="28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. </a:t>
            </a:r>
            <a:r>
              <a:rPr lang="ru-RU" sz="28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(3a+</a:t>
            </a:r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b</a:t>
            </a:r>
            <a:r>
              <a:rPr lang="ru-RU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)(9a</a:t>
            </a:r>
            <a:r>
              <a:rPr lang="ru-RU" sz="2800" baseline="30000" dirty="0">
                <a:latin typeface="Cambria Math" panose="02040503050406030204" pitchFamily="18" charset="0"/>
                <a:ea typeface="Cambria Math" panose="02040503050406030204" pitchFamily="18" charset="0"/>
              </a:rPr>
              <a:t>2 </a:t>
            </a:r>
            <a:r>
              <a:rPr lang="ru-RU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 + 3ab + b</a:t>
            </a:r>
            <a:r>
              <a:rPr lang="ru-RU" sz="2800" baseline="30000" dirty="0"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r>
              <a:rPr lang="ru-RU" sz="28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)</a:t>
            </a:r>
          </a:p>
          <a:p>
            <a:endParaRPr lang="en-US" sz="2800" dirty="0" smtClean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r>
              <a:rPr lang="en-US" sz="2800" dirty="0" smtClean="0"/>
              <a:t>3.(</a:t>
            </a:r>
            <a:r>
              <a:rPr lang="en-US" sz="2800" dirty="0" err="1" smtClean="0"/>
              <a:t>bc</a:t>
            </a:r>
            <a:r>
              <a:rPr lang="en-US" sz="2800" dirty="0" smtClean="0"/>
              <a:t> </a:t>
            </a:r>
            <a:r>
              <a:rPr lang="en-US" sz="2800" dirty="0"/>
              <a:t>– a)(a</a:t>
            </a:r>
            <a:r>
              <a:rPr lang="en-US" sz="2800" baseline="30000" dirty="0"/>
              <a:t>2 </a:t>
            </a:r>
            <a:r>
              <a:rPr lang="en-US" sz="2800" dirty="0"/>
              <a:t>+ abc+b</a:t>
            </a:r>
            <a:r>
              <a:rPr lang="en-US" sz="2800" baseline="30000" dirty="0"/>
              <a:t>2</a:t>
            </a:r>
            <a:r>
              <a:rPr lang="en-US" sz="2800" dirty="0"/>
              <a:t>c</a:t>
            </a:r>
            <a:r>
              <a:rPr lang="en-US" sz="2800" baseline="30000" dirty="0"/>
              <a:t>2</a:t>
            </a:r>
            <a:r>
              <a:rPr lang="en-US" sz="2800" dirty="0" smtClean="0"/>
              <a:t>)</a:t>
            </a:r>
            <a:endParaRPr lang="ru-RU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4. </a:t>
            </a:r>
            <a:r>
              <a:rPr lang="en-US" sz="2800" dirty="0"/>
              <a:t>(1 – n + n</a:t>
            </a:r>
            <a:r>
              <a:rPr lang="en-US" sz="2800" baseline="30000" dirty="0"/>
              <a:t>2</a:t>
            </a:r>
            <a:r>
              <a:rPr lang="en-US" sz="2800" dirty="0"/>
              <a:t>)(n+1)</a:t>
            </a:r>
            <a:endParaRPr lang="ru-RU" sz="2800" dirty="0"/>
          </a:p>
          <a:p>
            <a:endParaRPr lang="ru-RU" sz="2800" dirty="0"/>
          </a:p>
          <a:p>
            <a:endParaRPr lang="ru-RU" sz="28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2101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П.8.3, повторить все формулы сокращенного умножения,</a:t>
            </a:r>
          </a:p>
          <a:p>
            <a:r>
              <a:rPr lang="ru-RU" dirty="0" smtClean="0"/>
              <a:t>№872, 877(</a:t>
            </a:r>
            <a:r>
              <a:rPr lang="ru-RU" dirty="0" err="1" smtClean="0"/>
              <a:t>а,б</a:t>
            </a:r>
            <a:r>
              <a:rPr lang="ru-RU" dirty="0" smtClean="0"/>
              <a:t>)</a:t>
            </a:r>
            <a:endParaRPr lang="ru-RU" dirty="0"/>
          </a:p>
        </p:txBody>
      </p:sp>
      <p:pic>
        <p:nvPicPr>
          <p:cNvPr id="5" name="Рисунок 3" descr="2787.gif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1741" y="2344848"/>
            <a:ext cx="3396290" cy="2461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77334" y="4100975"/>
            <a:ext cx="6096000" cy="144655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4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Спасибо за урок !</a:t>
            </a:r>
            <a:r>
              <a:rPr lang="ru-RU" sz="4400" dirty="0"/>
              <a:t/>
            </a:r>
            <a:br>
              <a:rPr lang="ru-RU" sz="4400" dirty="0"/>
            </a:b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999845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6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Спасибо </a:t>
            </a:r>
            <a:r>
              <a:rPr lang="ru-RU" sz="66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 урок !</a:t>
            </a:r>
            <a:r>
              <a:rPr lang="ru-RU" sz="6600" dirty="0"/>
              <a:t/>
            </a:r>
            <a:br>
              <a:rPr lang="ru-RU" sz="6600" dirty="0"/>
            </a:br>
            <a:endParaRPr lang="ru-RU" sz="6600" dirty="0"/>
          </a:p>
        </p:txBody>
      </p:sp>
      <p:pic>
        <p:nvPicPr>
          <p:cNvPr id="4" name="Объект 3" descr="2787.gif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6204" y="2616144"/>
            <a:ext cx="4264184" cy="33618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5764674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1122</TotalTime>
  <Words>201</Words>
  <Application>Microsoft Office PowerPoint</Application>
  <PresentationFormat>Широкоэкранный</PresentationFormat>
  <Paragraphs>65</Paragraphs>
  <Slides>8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Arial</vt:lpstr>
      <vt:lpstr>Calibri</vt:lpstr>
      <vt:lpstr>Cambria Math</vt:lpstr>
      <vt:lpstr>Times New Roman</vt:lpstr>
      <vt:lpstr>Trebuchet MS</vt:lpstr>
      <vt:lpstr>Wingdings 3</vt:lpstr>
      <vt:lpstr>Грань</vt:lpstr>
      <vt:lpstr>СУММА И РАЗНОСТЬ КУБОВ</vt:lpstr>
      <vt:lpstr>«У математиков существует свой язык – это формулы» </vt:lpstr>
      <vt:lpstr>Представьте в виде  квадрата</vt:lpstr>
      <vt:lpstr>Прочитайте выражение</vt:lpstr>
      <vt:lpstr>Сумма и разность кубов</vt:lpstr>
      <vt:lpstr>Выпишите выражения, которые можно упростить используя формулы суммы или разности кубов </vt:lpstr>
      <vt:lpstr>Домашнее задание</vt:lpstr>
      <vt:lpstr>  Спасибо за урок ! 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СУММА И РАЗНОСТЬ КУБОВ</dc:title>
  <dc:creator>fnk</dc:creator>
  <cp:lastModifiedBy>fnk</cp:lastModifiedBy>
  <cp:revision>42</cp:revision>
  <dcterms:created xsi:type="dcterms:W3CDTF">2019-04-11T09:19:07Z</dcterms:created>
  <dcterms:modified xsi:type="dcterms:W3CDTF">2019-04-13T19:28:19Z</dcterms:modified>
</cp:coreProperties>
</file>