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3" r:id="rId4"/>
    <p:sldId id="268" r:id="rId5"/>
    <p:sldId id="269" r:id="rId6"/>
    <p:sldId id="271" r:id="rId7"/>
    <p:sldId id="27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99FF66"/>
    <a:srgbClr val="99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CFA82-3A4F-4863-BF7C-258538DE4D84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492AC-48D7-4F7E-9053-FD5B5D33A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DA8D6-A20F-4DC8-A9D8-9ECF5602C370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3BA0D-CA0E-4EA2-84DE-6A96A100B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C64BA-AFAB-4C46-AEF4-11D1965E5593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AEF13-C1D2-4DAB-86B1-EF3F5BF67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99EF7-6149-4787-B88A-B9BE7B87D5A7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CBFC1-E480-4C35-ADC5-BC4EC9F28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92F6B-4546-4FCB-AD74-002BBBACE6F5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FD60-078E-4AB7-8C82-ADF9B32E0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81F88-AAA5-43D1-9744-A7AF4A975912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D0E52-C669-4827-9797-55CE12C05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C0E66-BF6B-4190-BC59-812483656C40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E620E-01FA-4DB8-9B80-7EF026D96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DD976-258B-48ED-8C64-A40FAB855418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04C09-D034-4032-B4CE-EC1E2B4E14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ADDAB-52FE-4426-AFE3-2AE398E51132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B76A8-D2B9-49EB-9175-DA4A40AF5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E1525-107A-4AA2-A4CA-548678E51098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03704-046F-40D6-9654-46A2792162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05D8B-AF0A-4BD6-BB8B-5862BCE987EE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5D41-D01A-44AD-A048-B2DDCB58B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>
            <a:alpha val="2745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405756-35AE-4A05-9183-97C43BAC47A9}" type="datetimeFigureOut">
              <a:rPr lang="ru-RU"/>
              <a:pPr>
                <a:defRPr/>
              </a:pPr>
              <a:t>09.04.2019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CDF49C-EA89-408A-AD85-9EF5CF98F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12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22136" y="2629981"/>
            <a:ext cx="4405345" cy="329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428604"/>
            <a:ext cx="7772400" cy="2071702"/>
          </a:xfrm>
          <a:noFill/>
          <a:ln/>
          <a:effectLst>
            <a:innerShdw blurRad="114300">
              <a:prstClr val="black"/>
            </a:inn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Georgia" pitchFamily="18" charset="0"/>
              </a:rPr>
              <a:t>Влияние выбросов автотранспорта на состояние хвойных древесных насаждений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15074" y="2857496"/>
            <a:ext cx="2571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Выполнила: учитель биологии МБОУ СОШ №1 с УИОП г.Воронежа,  </a:t>
            </a:r>
          </a:p>
          <a:p>
            <a:pPr algn="ctr"/>
            <a:r>
              <a:rPr lang="ru-RU" dirty="0" smtClean="0"/>
              <a:t>Лунева Н.В.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24"/>
            <a:ext cx="8143932" cy="571504"/>
          </a:xfrm>
          <a:noFill/>
          <a:ln/>
          <a:effectLst>
            <a:innerShdw blurRad="114300">
              <a:prstClr val="black"/>
            </a:inn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dirty="0" smtClean="0">
                <a:latin typeface="Georgia" pitchFamily="18" charset="0"/>
              </a:rPr>
              <a:t>Экологические проблемы Воронежской области</a:t>
            </a:r>
          </a:p>
        </p:txBody>
      </p:sp>
      <p:sp>
        <p:nvSpPr>
          <p:cNvPr id="3078" name="Содержимое 1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352956" cy="5286412"/>
          </a:xfrm>
        </p:spPr>
        <p:txBody>
          <a:bodyPr/>
          <a:lstStyle/>
          <a:p>
            <a:pPr marL="0" indent="0">
              <a:buNone/>
            </a:pPr>
            <a:r>
              <a:rPr lang="ru-RU" sz="2200" b="1" i="1" dirty="0" smtClean="0">
                <a:latin typeface="Georgia" pitchFamily="18" charset="0"/>
              </a:rPr>
              <a:t>Экологическое состояние атмосферы</a:t>
            </a:r>
          </a:p>
          <a:p>
            <a:pPr marL="0">
              <a:buNone/>
            </a:pPr>
            <a:r>
              <a:rPr lang="ru-RU" sz="2000" i="1" dirty="0" smtClean="0">
                <a:latin typeface="Georgia" pitchFamily="18" charset="0"/>
              </a:rPr>
              <a:t>Ежегодно в области выбрасывается в атмосферу около 400 тыс. т загрязняющих веществ. </a:t>
            </a:r>
          </a:p>
          <a:p>
            <a:pPr marL="0">
              <a:buNone/>
            </a:pPr>
            <a:r>
              <a:rPr lang="ru-RU" sz="2000" i="1" dirty="0" smtClean="0">
                <a:latin typeface="Georgia" pitchFamily="18" charset="0"/>
              </a:rPr>
              <a:t>Очистными сооружениями улавливается около 14% из них. Воздух загрязнён углекислым газом, соединениями серы, азота, органическими соединениями, пылью.</a:t>
            </a:r>
          </a:p>
          <a:p>
            <a:pPr marL="0">
              <a:buNone/>
            </a:pPr>
            <a:r>
              <a:rPr lang="ru-RU" sz="2000" i="1" dirty="0" smtClean="0">
                <a:latin typeface="Georgia" pitchFamily="18" charset="0"/>
              </a:rPr>
              <a:t>Главный загрязнитель атмосферы – автотранспорт (75% всех загрязняющих воздух веществ).</a:t>
            </a:r>
          </a:p>
          <a:p>
            <a:endParaRPr lang="ru-RU" dirty="0" smtClean="0"/>
          </a:p>
        </p:txBody>
      </p:sp>
      <p:pic>
        <p:nvPicPr>
          <p:cNvPr id="8" name="Содержимое 7" descr="12_35.t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1146" y="1696419"/>
            <a:ext cx="3581113" cy="2371424"/>
          </a:xfrm>
        </p:spPr>
      </p:pic>
      <p:sp>
        <p:nvSpPr>
          <p:cNvPr id="6" name="TextBox 5"/>
          <p:cNvSpPr txBox="1"/>
          <p:nvPr/>
        </p:nvSpPr>
        <p:spPr>
          <a:xfrm>
            <a:off x="285720" y="4643446"/>
            <a:ext cx="4392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Автотранспорт – главный загрязнитель</a:t>
            </a:r>
          </a:p>
          <a:p>
            <a:pPr algn="ctr"/>
            <a:r>
              <a:rPr lang="ru-RU" dirty="0" smtClean="0"/>
              <a:t>атмосферы в Воронеже</a:t>
            </a:r>
            <a:endParaRPr lang="ru-RU" dirty="0"/>
          </a:p>
        </p:txBody>
      </p:sp>
      <p:pic>
        <p:nvPicPr>
          <p:cNvPr id="7" name="Рисунок 6" descr="12_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5028" y="142852"/>
            <a:ext cx="811560" cy="6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6588" y="-24"/>
            <a:ext cx="8157444" cy="6237336"/>
          </a:xfrm>
          <a:noFill/>
          <a:ln/>
          <a:effectLst>
            <a:innerShdw blurRad="114300">
              <a:prstClr val="black"/>
            </a:innerShdw>
          </a:effectLst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200" b="1" dirty="0" smtClean="0">
              <a:latin typeface="Georgia" pitchFamily="18" charset="0"/>
            </a:endParaRPr>
          </a:p>
        </p:txBody>
      </p:sp>
      <p:sp>
        <p:nvSpPr>
          <p:cNvPr id="3078" name="Содержимое 13"/>
          <p:cNvSpPr>
            <a:spLocks noGrp="1"/>
          </p:cNvSpPr>
          <p:nvPr>
            <p:ph sz="half" idx="2"/>
          </p:nvPr>
        </p:nvSpPr>
        <p:spPr>
          <a:xfrm>
            <a:off x="175028" y="1000108"/>
            <a:ext cx="8826128" cy="5643602"/>
          </a:xfrm>
        </p:spPr>
        <p:txBody>
          <a:bodyPr/>
          <a:lstStyle/>
          <a:p>
            <a:pPr marL="0" indent="0">
              <a:buNone/>
            </a:pPr>
            <a:endParaRPr lang="ru-RU" sz="2000" i="1" dirty="0" smtClean="0">
              <a:latin typeface="Georgia" pitchFamily="18" charset="0"/>
            </a:endParaRPr>
          </a:p>
          <a:p>
            <a:pPr marL="0">
              <a:buNone/>
            </a:pPr>
            <a:endParaRPr lang="ru-RU" sz="2000" i="1" dirty="0" smtClean="0">
              <a:latin typeface="Georgia" pitchFamily="18" charset="0"/>
            </a:endParaRPr>
          </a:p>
          <a:p>
            <a:pPr marL="0">
              <a:buNone/>
            </a:pPr>
            <a:endParaRPr lang="ru-RU" sz="2000" i="1" dirty="0" smtClean="0">
              <a:latin typeface="Georgia" pitchFamily="18" charset="0"/>
            </a:endParaRPr>
          </a:p>
          <a:p>
            <a:endParaRPr lang="ru-RU" dirty="0" smtClean="0"/>
          </a:p>
        </p:txBody>
      </p:sp>
      <p:pic>
        <p:nvPicPr>
          <p:cNvPr id="7" name="Рисунок 6" descr="12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5028" y="142852"/>
            <a:ext cx="811560" cy="6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0" name="Рисунок 9" descr="Снимок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4630" y="142852"/>
            <a:ext cx="8066526" cy="60944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Снимок 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6132" y="908720"/>
            <a:ext cx="8746347" cy="5760640"/>
          </a:xfrm>
        </p:spPr>
      </p:pic>
      <p:pic>
        <p:nvPicPr>
          <p:cNvPr id="7" name="Рисунок 6" descr="12_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75028" y="142852"/>
            <a:ext cx="811560" cy="6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5028" y="142852"/>
            <a:ext cx="811560" cy="6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986588" y="142852"/>
            <a:ext cx="7700212" cy="5983311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 Распределение древостоев сосны обыкновенной по категориям состояния на разном расстоянии от автотрассы Воронеж-Ростов, %</a:t>
            </a:r>
          </a:p>
          <a:p>
            <a:pPr algn="ctr"/>
            <a:endParaRPr lang="ru-RU" sz="2400" dirty="0" smtClean="0"/>
          </a:p>
          <a:p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39556" y="1700808"/>
          <a:ext cx="8147244" cy="3976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57"/>
                <a:gridCol w="887627"/>
                <a:gridCol w="1163892"/>
                <a:gridCol w="1163892"/>
                <a:gridCol w="1163892"/>
                <a:gridCol w="1163892"/>
                <a:gridCol w="1163892"/>
              </a:tblGrid>
              <a:tr h="620222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Удаление от </a:t>
                      </a:r>
                      <a:r>
                        <a:rPr lang="ru-RU" dirty="0" err="1" smtClean="0"/>
                        <a:t>автотрассы,м</a:t>
                      </a:r>
                      <a:endParaRPr lang="ru-RU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Категории состояния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90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</a:t>
                      </a:r>
                      <a:endParaRPr lang="ru-RU" dirty="0"/>
                    </a:p>
                  </a:txBody>
                  <a:tcPr/>
                </a:tc>
              </a:tr>
              <a:tr h="244690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5-10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10-15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50-55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5028" y="142852"/>
            <a:ext cx="811560" cy="6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986588" y="142852"/>
            <a:ext cx="7700212" cy="5983311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Распределение древостоев дуба </a:t>
            </a:r>
            <a:r>
              <a:rPr lang="ru-RU" sz="2400" dirty="0" err="1" smtClean="0"/>
              <a:t>черешчатого</a:t>
            </a:r>
            <a:r>
              <a:rPr lang="ru-RU" sz="2400" dirty="0" smtClean="0"/>
              <a:t> по категориям состояния на разном расстоянии от автотрассы Воронеж-Москва, %</a:t>
            </a:r>
          </a:p>
          <a:p>
            <a:pPr algn="ctr"/>
            <a:endParaRPr lang="ru-RU" sz="2400" dirty="0" smtClean="0"/>
          </a:p>
          <a:p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39556" y="1700808"/>
          <a:ext cx="8147244" cy="39762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57"/>
                <a:gridCol w="887627"/>
                <a:gridCol w="1163892"/>
                <a:gridCol w="1163892"/>
                <a:gridCol w="1163892"/>
                <a:gridCol w="1163892"/>
                <a:gridCol w="1163892"/>
              </a:tblGrid>
              <a:tr h="620222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Удаление от </a:t>
                      </a:r>
                      <a:r>
                        <a:rPr lang="ru-RU" dirty="0" err="1" smtClean="0"/>
                        <a:t>автотрассы,м</a:t>
                      </a:r>
                      <a:endParaRPr lang="ru-RU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Категории состояния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90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</a:t>
                      </a:r>
                      <a:endParaRPr lang="ru-RU" dirty="0"/>
                    </a:p>
                  </a:txBody>
                  <a:tcPr/>
                </a:tc>
              </a:tr>
              <a:tr h="244690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0,5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5-10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10-15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50-55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5028" y="142852"/>
            <a:ext cx="811560" cy="60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986588" y="142852"/>
            <a:ext cx="7700212" cy="5983311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 Ширина зоны влияния автотранспорта с высокой интенсивностью движения на насаждения сосны обыкновенной и дуба </a:t>
            </a:r>
            <a:r>
              <a:rPr lang="ru-RU" sz="2400" dirty="0" err="1" smtClean="0"/>
              <a:t>черешчатого</a:t>
            </a:r>
            <a:endParaRPr lang="ru-RU" sz="2400" dirty="0" smtClean="0"/>
          </a:p>
          <a:p>
            <a:pPr algn="ctr">
              <a:buNone/>
            </a:pPr>
            <a:endParaRPr lang="ru-RU" sz="2400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11560" y="1397000"/>
          <a:ext cx="7848872" cy="4192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218"/>
                <a:gridCol w="1962218"/>
                <a:gridCol w="1962218"/>
                <a:gridCol w="1962218"/>
              </a:tblGrid>
              <a:tr h="938753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Лесной фитоценоз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Ширина зоны влияния автотранспорта, м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875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сильное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среднее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слабое</a:t>
                      </a:r>
                      <a:endParaRPr lang="ru-RU" dirty="0"/>
                    </a:p>
                  </a:txBody>
                  <a:tcPr/>
                </a:tc>
              </a:tr>
              <a:tr h="23147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Сосняки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Дубравы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до 40 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до 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40-75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20-40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75-100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40-100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215</Words>
  <Application>Microsoft Office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Влияние выбросов автотранспорта на состояние хвойных древесных насаждений</vt:lpstr>
      <vt:lpstr>Экологические проблемы Воронежской области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Вход</dc:creator>
  <cp:lastModifiedBy>User</cp:lastModifiedBy>
  <cp:revision>71</cp:revision>
  <dcterms:created xsi:type="dcterms:W3CDTF">2014-11-28T17:41:41Z</dcterms:created>
  <dcterms:modified xsi:type="dcterms:W3CDTF">2019-04-09T20:46:02Z</dcterms:modified>
</cp:coreProperties>
</file>