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8" r:id="rId3"/>
    <p:sldId id="294" r:id="rId4"/>
    <p:sldId id="291" r:id="rId5"/>
    <p:sldId id="292" r:id="rId6"/>
    <p:sldId id="293" r:id="rId7"/>
    <p:sldId id="303" r:id="rId8"/>
    <p:sldId id="295" r:id="rId9"/>
    <p:sldId id="299" r:id="rId10"/>
    <p:sldId id="304" r:id="rId11"/>
    <p:sldId id="305" r:id="rId12"/>
    <p:sldId id="301" r:id="rId13"/>
    <p:sldId id="302" r:id="rId14"/>
    <p:sldId id="307" r:id="rId15"/>
    <p:sldId id="306" r:id="rId16"/>
    <p:sldId id="308" r:id="rId17"/>
    <p:sldId id="309" r:id="rId18"/>
    <p:sldId id="310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B88C8-320F-4335-A66D-15A08EB2D823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2C08D-B50D-49A9-A2F4-4A709C46E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6456B-BF63-4CA8-BE39-E6F4DD5C6857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8E182-8F8E-4AFD-9501-2BF838418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3C30-B83C-489D-B28A-B2B966D52296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3409-C7EE-4F8E-B4A1-483043B08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F79E7-F23E-4D62-97F5-A6C12A3BDFF5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73FB3-0318-4DE5-BD11-37D8AF5C6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9A907-A628-4184-8A10-873A1C7E9672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A9028-404B-43EC-AD90-E8067FA4C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A2320-A587-4E42-8C63-42750500C497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4493-357B-42B4-9A4D-DE1233F4A8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7A8B5-5360-4F1E-A483-79ED78654CE2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EB35D-5F05-4C47-ADB1-20197F1D4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E010F-DFFB-4F4A-9010-63DA196925D8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56D1-C95D-4A2E-B4ED-E1B01F6B0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D1612-AEB9-4028-BADF-38131C48F195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A0F0D-0DDB-4433-B170-F30F26EA5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B9037-50ED-4F42-90AD-8B3C81A1FE0D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BBBE3-F5DE-4B9E-A6A0-2574B66CD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F789F-687E-4D42-8BEF-064ED440B423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9250-23F4-4098-BD7D-84BE21A4C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85DF81-F59F-4552-B491-093BB0A7007F}" type="datetimeFigureOut">
              <a:rPr lang="ru-RU"/>
              <a:pPr>
                <a:defRPr/>
              </a:pPr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EAB9E-B363-4136-838F-5536833D7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1 шаблоны для презентаций\s4371019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4"/>
          <p:cNvSpPr>
            <a:spLocks noChangeArrowheads="1"/>
          </p:cNvSpPr>
          <p:nvPr/>
        </p:nvSpPr>
        <p:spPr bwMode="auto">
          <a:xfrm>
            <a:off x="714375" y="285750"/>
            <a:ext cx="41735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Monotype Corsiva" pitchFamily="66" charset="0"/>
              </a:rPr>
              <a:t>ПРОЕКТ </a:t>
            </a:r>
          </a:p>
          <a:p>
            <a:pPr algn="ctr"/>
            <a:r>
              <a:rPr lang="ru-RU" sz="3200" b="1">
                <a:latin typeface="Monotype Corsiva" pitchFamily="66" charset="0"/>
              </a:rPr>
              <a:t>«Что за прелесть, эти сказки!» </a:t>
            </a:r>
          </a:p>
        </p:txBody>
      </p:sp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928688" y="4929188"/>
            <a:ext cx="63579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Авторы проекта:  воспитатели старшей </a:t>
            </a:r>
          </a:p>
          <a:p>
            <a:r>
              <a:rPr lang="ru-RU" sz="2400" b="1">
                <a:latin typeface="Monotype Corsiva" pitchFamily="66" charset="0"/>
              </a:rPr>
              <a:t>группы №2: Клюсова Е. Н., Лытаева М. С.  </a:t>
            </a:r>
          </a:p>
          <a:p>
            <a:r>
              <a:rPr lang="ru-RU" sz="2400" b="1">
                <a:latin typeface="Monotype Corsiva" pitchFamily="66" charset="0"/>
              </a:rPr>
              <a:t>МБДОУ  ВМР «ЦРР – Майский детский сад»</a:t>
            </a:r>
          </a:p>
          <a:p>
            <a:r>
              <a:rPr lang="ru-RU" sz="2400" b="1">
                <a:latin typeface="Monotype Corsiva" pitchFamily="66" charset="0"/>
              </a:rPr>
              <a:t>                                           2019 год</a:t>
            </a:r>
          </a:p>
        </p:txBody>
      </p:sp>
      <p:pic>
        <p:nvPicPr>
          <p:cNvPr id="2053" name="Рисунок 6" descr="C:\Users\detsad\Pictures\img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25" y="2071688"/>
            <a:ext cx="25003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Documents and Settings\учитель\Мои документы\Мои рисунки\6b167cc2c382_1265818665_acdghlrvy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59563" y="3998913"/>
            <a:ext cx="2484437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338" y="66675"/>
            <a:ext cx="9683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928688" y="857250"/>
            <a:ext cx="6929437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>
              <a:latin typeface="Monotype Corsiva" pitchFamily="66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827088" y="333375"/>
            <a:ext cx="7561262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r>
              <a:rPr lang="ru-RU" sz="2400" b="1">
                <a:latin typeface="Monotype Corsiva" pitchFamily="66" charset="0"/>
              </a:rPr>
              <a:t>План взаимодействия с родителями:</a:t>
            </a:r>
          </a:p>
          <a:p>
            <a:endParaRPr lang="ru-RU" sz="2000" b="1">
              <a:latin typeface="Monotype Corsiva" pitchFamily="66" charset="0"/>
            </a:endParaRPr>
          </a:p>
          <a:p>
            <a:r>
              <a:rPr lang="ru-RU" sz="2000" b="1">
                <a:latin typeface="Monotype Corsiva" pitchFamily="66" charset="0"/>
              </a:rPr>
              <a:t>- Консультация для родителей: « Роль сказки  в жизни детей», проводит работник Майской библиотеки  Филина А. А. (бабушка Филина Дани) , место проведения – родительское групповое собрание.</a:t>
            </a:r>
          </a:p>
          <a:p>
            <a:r>
              <a:rPr lang="ru-RU" sz="2000" b="1">
                <a:latin typeface="Monotype Corsiva" pitchFamily="66" charset="0"/>
              </a:rPr>
              <a:t>- Чтение детям дома различных сказок: народных, авторских, волшебных, о животных, бытовых.</a:t>
            </a:r>
          </a:p>
          <a:p>
            <a:r>
              <a:rPr lang="ru-RU" sz="2000" b="1">
                <a:latin typeface="Monotype Corsiva" pitchFamily="66" charset="0"/>
              </a:rPr>
              <a:t>- Семейные  просмотры  мультфильмов, художественных фильмов по сказкам, обсуждение их.</a:t>
            </a:r>
          </a:p>
          <a:p>
            <a:r>
              <a:rPr lang="ru-RU" sz="2000" b="1">
                <a:latin typeface="Monotype Corsiva" pitchFamily="66" charset="0"/>
              </a:rPr>
              <a:t>- Заучивание отрывков из сказок, стихов, работа над выразительностью речи.</a:t>
            </a:r>
          </a:p>
          <a:p>
            <a:r>
              <a:rPr lang="ru-RU" sz="2000" b="1">
                <a:latin typeface="Monotype Corsiva" pitchFamily="66" charset="0"/>
              </a:rPr>
              <a:t>- Совместное творчество родителей и детей по изготовлению  книжек  на тему: «Придумай сказку, нарисуй ее героев».</a:t>
            </a:r>
          </a:p>
          <a:p>
            <a:r>
              <a:rPr lang="ru-RU" sz="2000" b="1">
                <a:latin typeface="Monotype Corsiva" pitchFamily="66" charset="0"/>
              </a:rPr>
              <a:t>- Помощь родителей в подготовке к показу кукольного театра  - оригами по сказке  В. Сутеева «Кто сказал «мяу?».</a:t>
            </a:r>
          </a:p>
          <a:p>
            <a:r>
              <a:rPr lang="ru-RU" sz="2000" b="1">
                <a:latin typeface="Monotype Corsiva" pitchFamily="66" charset="0"/>
              </a:rPr>
              <a:t>- Помощь родителей в пополнении новыми книгами литературного центра в группе.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4" descr="C:\Users\detsad\Pictures\img4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325" y="1412875"/>
            <a:ext cx="2428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288" y="476250"/>
            <a:ext cx="7632700" cy="62484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263"/>
            <a:r>
              <a:rPr lang="ru-RU" sz="2400" b="1">
                <a:latin typeface="Monotype Corsiva" pitchFamily="66" charset="0"/>
                <a:cs typeface="Times New Roman" pitchFamily="18" charset="0"/>
              </a:rPr>
              <a:t>Вывод:  </a:t>
            </a:r>
            <a:r>
              <a:rPr lang="ru-RU" sz="2000" b="1">
                <a:latin typeface="Monotype Corsiva" pitchFamily="66" charset="0"/>
                <a:cs typeface="Times New Roman" pitchFamily="18" charset="0"/>
              </a:rPr>
              <a:t>Через проект «Что за прелесть эти сказки?» мы решили  активно приобщать  детей к сказкам, что способствует  их речевому развитию.</a:t>
            </a:r>
          </a:p>
          <a:p>
            <a:pPr indent="449263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Наш проект был коротким, но через восприятие сказок </a:t>
            </a:r>
          </a:p>
          <a:p>
            <a:pPr indent="449263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начата большая работа: по развитию  у детей </a:t>
            </a:r>
          </a:p>
          <a:p>
            <a:pPr indent="449263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выразительной, диалогической,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монологической  связной  речи;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 по развитию  логического мышления;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 по развитию  творческой активности.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Сказки это отличное средство сплочения детей и взрослых.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Взрослые  т.е родители очень ответственно отнеслись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к изготовлению собственных книг  со сказками.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Общими усилиями в группе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 оформили выставку самодельных книг «В гостях у сказки»,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пополнили литературный центр новыми книгами. Родители  стали 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уделять больше времени детям, читать дома книги.</a:t>
            </a:r>
          </a:p>
          <a:p>
            <a:pPr indent="449263" eaLnBrk="0" hangingPunct="0"/>
            <a:r>
              <a:rPr lang="ru-RU" sz="2000" b="1">
                <a:latin typeface="Monotype Corsiva" pitchFamily="66" charset="0"/>
                <a:cs typeface="Times New Roman" pitchFamily="18" charset="0"/>
              </a:rPr>
              <a:t>Хорошим  результатом  стал  показ инсценировки кукольного театра – оригами по мотивам произведения Владимира Сутеева «Кто сказал «мяу?» Будем и далее активно продолжать начатую тему.</a:t>
            </a:r>
          </a:p>
          <a:p>
            <a:pPr indent="449263"/>
            <a:r>
              <a:rPr lang="ru-RU" sz="1600" b="1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788" y="33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857250" y="612775"/>
            <a:ext cx="735806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Перспектива: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Запланировали провести в ближайшее время: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Познакомить детей, что такое докучные сказки.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Придумывание сказок  родителями с детьми: волшебных, бытовых, о животных (зарисовки их, пополнение групповой книги  «В гостях  у сказки»).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Показ  инсценировки  по украинской народной сказке «Круть и Верть» (для детей средних групп).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pic>
        <p:nvPicPr>
          <p:cNvPr id="13316" name="Рисунок 3" descr="C:\Users\detsad\Pictures\img4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113" y="3860800"/>
            <a:ext cx="2924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857250" y="333375"/>
            <a:ext cx="73580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</a:rPr>
              <a:t>Фотоотчет</a:t>
            </a:r>
          </a:p>
          <a:p>
            <a:pPr algn="ctr"/>
            <a:endParaRPr lang="ru-RU" sz="3600" b="1">
              <a:latin typeface="Monotype Corsiva" pitchFamily="66" charset="0"/>
            </a:endParaRPr>
          </a:p>
          <a:p>
            <a:pPr algn="ctr"/>
            <a:endParaRPr lang="ru-RU" sz="3600" b="1">
              <a:latin typeface="Monotype Corsiva" pitchFamily="66" charset="0"/>
            </a:endParaRPr>
          </a:p>
        </p:txBody>
      </p:sp>
      <p:pic>
        <p:nvPicPr>
          <p:cNvPr id="14340" name="Рисунок 6" descr="IMG_20190329_10340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1052513"/>
            <a:ext cx="34702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7" descr="IMG_20190329_10340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46638" y="1052513"/>
            <a:ext cx="347027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971550" y="5876925"/>
            <a:ext cx="73580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Анкетирование родителей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8"/>
          <p:cNvSpPr>
            <a:spLocks noChangeArrowheads="1"/>
          </p:cNvSpPr>
          <p:nvPr/>
        </p:nvSpPr>
        <p:spPr bwMode="auto">
          <a:xfrm>
            <a:off x="971550" y="5876925"/>
            <a:ext cx="73580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Наши любимые сказки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pic>
        <p:nvPicPr>
          <p:cNvPr id="15364" name="Рисунок 9" descr="IMG_20190329_10443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0113" y="476250"/>
            <a:ext cx="728186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9" descr="IMG_20190326_09202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404813"/>
            <a:ext cx="4370388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10" descr="IMG_20190326_09482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1638" y="3141663"/>
            <a:ext cx="437038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12"/>
          <p:cNvSpPr>
            <a:spLocks noChangeArrowheads="1"/>
          </p:cNvSpPr>
          <p:nvPr/>
        </p:nvSpPr>
        <p:spPr bwMode="auto">
          <a:xfrm>
            <a:off x="-1331913" y="4883150"/>
            <a:ext cx="73580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Лепим сказочных героев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sp>
        <p:nvSpPr>
          <p:cNvPr id="16390" name="Прямоугольник 13"/>
          <p:cNvSpPr>
            <a:spLocks noChangeArrowheads="1"/>
          </p:cNvSpPr>
          <p:nvPr/>
        </p:nvSpPr>
        <p:spPr bwMode="auto">
          <a:xfrm>
            <a:off x="3132138" y="1628775"/>
            <a:ext cx="73580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Рисуем любимую сказку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2"/>
          <p:cNvSpPr>
            <a:spLocks noChangeArrowheads="1"/>
          </p:cNvSpPr>
          <p:nvPr/>
        </p:nvSpPr>
        <p:spPr bwMode="auto">
          <a:xfrm>
            <a:off x="-1331913" y="4724400"/>
            <a:ext cx="735806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Инсценировка по сказке 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Василия Белова «Родничок»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sp>
        <p:nvSpPr>
          <p:cNvPr id="17412" name="Прямоугольник 13"/>
          <p:cNvSpPr>
            <a:spLocks noChangeArrowheads="1"/>
          </p:cNvSpPr>
          <p:nvPr/>
        </p:nvSpPr>
        <p:spPr bwMode="auto">
          <a:xfrm>
            <a:off x="3132138" y="1628775"/>
            <a:ext cx="7358062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Пальчиковый театр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pic>
        <p:nvPicPr>
          <p:cNvPr id="17413" name="Рисунок 8" descr="IMG_20190326_09461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4663" y="3213100"/>
            <a:ext cx="43688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7" descr="IMG_20190329_10480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333375"/>
            <a:ext cx="46132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3"/>
          <p:cNvSpPr>
            <a:spLocks noChangeArrowheads="1"/>
          </p:cNvSpPr>
          <p:nvPr/>
        </p:nvSpPr>
        <p:spPr bwMode="auto">
          <a:xfrm>
            <a:off x="2771775" y="1052513"/>
            <a:ext cx="735806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Совместное творчество  детей</a:t>
            </a:r>
          </a:p>
          <a:p>
            <a:pPr algn="ctr"/>
            <a:r>
              <a:rPr lang="ru-RU" sz="2400" b="1">
                <a:latin typeface="Monotype Corsiva" pitchFamily="66" charset="0"/>
              </a:rPr>
              <a:t>и родителей– придумывание сказок</a:t>
            </a:r>
          </a:p>
          <a:p>
            <a:pPr algn="ctr"/>
            <a:endParaRPr lang="ru-RU" sz="2400" b="1">
              <a:latin typeface="Monotype Corsiva" pitchFamily="66" charset="0"/>
            </a:endParaRP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pic>
        <p:nvPicPr>
          <p:cNvPr id="18436" name="Рисунок 6" descr="IMG_20190326_09551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765175"/>
            <a:ext cx="3735387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9" descr="IMG_20190326_09565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4663" y="2565400"/>
            <a:ext cx="436880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Прямоугольник 13"/>
          <p:cNvSpPr>
            <a:spLocks noChangeArrowheads="1"/>
          </p:cNvSpPr>
          <p:nvPr/>
        </p:nvSpPr>
        <p:spPr bwMode="auto">
          <a:xfrm>
            <a:off x="958850" y="5746750"/>
            <a:ext cx="73580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Monotype Corsiva" pitchFamily="66" charset="0"/>
              </a:rPr>
              <a:t>Юные артисты с персонажами – оригами. Показ кукольного театра по сказке  В.Сутеева  «Кто сказал мяу?»</a:t>
            </a:r>
          </a:p>
          <a:p>
            <a:pPr algn="ctr"/>
            <a:endParaRPr lang="ru-RU" sz="2000" b="1">
              <a:latin typeface="Monotype Corsiva" pitchFamily="66" charset="0"/>
            </a:endParaRPr>
          </a:p>
        </p:txBody>
      </p:sp>
      <p:pic>
        <p:nvPicPr>
          <p:cNvPr id="19460" name="Рисунок 5" descr="IMG_20190329_10393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550" y="404813"/>
            <a:ext cx="728345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2419350" y="2425700"/>
            <a:ext cx="45291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latin typeface="Monotype Corsiva" pitchFamily="66" charset="0"/>
              </a:rPr>
              <a:t>Спасибо за внимание</a:t>
            </a:r>
            <a:r>
              <a:rPr lang="ru-RU" sz="5400" b="1">
                <a:latin typeface="Monotype Corsiva" pitchFamily="66" charset="0"/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"/>
          <p:cNvSpPr>
            <a:spLocks noChangeArrowheads="1"/>
          </p:cNvSpPr>
          <p:nvPr/>
        </p:nvSpPr>
        <p:spPr bwMode="auto">
          <a:xfrm>
            <a:off x="1042988" y="765175"/>
            <a:ext cx="7072312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Monotype Corsiva" pitchFamily="66" charset="0"/>
                <a:cs typeface="Times New Roman" pitchFamily="18" charset="0"/>
              </a:rPr>
              <a:t>Тип проекта:   познавательно - речевой, творческо-игровой</a:t>
            </a:r>
          </a:p>
          <a:p>
            <a:endParaRPr lang="ru-RU" sz="2400" b="1"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b="1">
                <a:latin typeface="Monotype Corsiva" pitchFamily="66" charset="0"/>
                <a:cs typeface="Times New Roman" pitchFamily="18" charset="0"/>
              </a:rPr>
              <a:t>Вид  проекта:  групповой, краткосрочный</a:t>
            </a:r>
            <a:endParaRPr lang="ru-RU" sz="2400" b="1">
              <a:latin typeface="Monotype Corsiva" pitchFamily="66" charset="0"/>
            </a:endParaRPr>
          </a:p>
          <a:p>
            <a:pPr eaLnBrk="0" hangingPunct="0"/>
            <a:r>
              <a:rPr lang="ru-RU" sz="2400">
                <a:solidFill>
                  <a:srgbClr val="303F50"/>
                </a:solidFill>
                <a:latin typeface="Monotype Corsiva" pitchFamily="66" charset="0"/>
                <a:cs typeface="Times New Roman" pitchFamily="18" charset="0"/>
              </a:rPr>
              <a:t> </a:t>
            </a:r>
            <a:endParaRPr lang="ru-RU" sz="2400">
              <a:latin typeface="Monotype Corsiva" pitchFamily="66" charset="0"/>
            </a:endParaRPr>
          </a:p>
          <a:p>
            <a:pPr eaLnBrk="0" hangingPunct="0"/>
            <a:r>
              <a:rPr lang="ru-RU" sz="2400" b="1">
                <a:latin typeface="Monotype Corsiva" pitchFamily="66" charset="0"/>
                <a:cs typeface="Times New Roman" pitchFamily="18" charset="0"/>
              </a:rPr>
              <a:t>Участники проекта:   дети, воспитатели, музыкальный руководитель, физинструктор, родители .</a:t>
            </a:r>
            <a:endParaRPr lang="ru-RU" sz="2400" b="1">
              <a:latin typeface="Monotype Corsiva" pitchFamily="66" charset="0"/>
            </a:endParaRPr>
          </a:p>
          <a:p>
            <a:pPr eaLnBrk="0" hangingPunct="0"/>
            <a:r>
              <a:rPr lang="ru-RU" sz="2400">
                <a:solidFill>
                  <a:srgbClr val="303F50"/>
                </a:solidFill>
                <a:latin typeface="Monotype Corsiva" pitchFamily="66" charset="0"/>
                <a:cs typeface="Times New Roman" pitchFamily="18" charset="0"/>
              </a:rPr>
              <a:t> </a:t>
            </a:r>
            <a:endParaRPr lang="ru-RU" sz="2400">
              <a:latin typeface="Monotype Corsiva" pitchFamily="66" charset="0"/>
            </a:endParaRP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1214438" y="3105150"/>
            <a:ext cx="685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Срок реализации проекта: 11, 12 марта2019 года</a:t>
            </a:r>
          </a:p>
        </p:txBody>
      </p:sp>
      <p:pic>
        <p:nvPicPr>
          <p:cNvPr id="3077" name="Рисунок 4" descr="C:\Users\detsad\Pictures\img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0" y="3786188"/>
            <a:ext cx="1785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:\Users\detsad\Pictures\img4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57375" y="3786188"/>
            <a:ext cx="1785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611188" y="620713"/>
            <a:ext cx="7747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Monotype Corsiva" pitchFamily="66" charset="0"/>
              </a:rPr>
              <a:t>Проблема: </a:t>
            </a:r>
          </a:p>
          <a:p>
            <a:r>
              <a:rPr lang="ru-RU" sz="2400" b="1">
                <a:latin typeface="Monotype Corsiva" pitchFamily="66" charset="0"/>
              </a:rPr>
              <a:t>Анкетирование родителей и опрос детей нашей группы показали, что дома чтению  или рассказыванию  сказок  уделяется очень мало времени.  А ведь на самом деле сказка представляет собой одно из самых древних средств нравственного, эстетического, речевого развития детей.</a:t>
            </a:r>
          </a:p>
          <a:p>
            <a:endParaRPr lang="ru-RU" sz="2400" b="1" u="sng">
              <a:latin typeface="Monotype Corsiva" pitchFamily="66" charset="0"/>
            </a:endParaRPr>
          </a:p>
          <a:p>
            <a:r>
              <a:rPr lang="ru-RU" sz="2400" b="1" u="sng">
                <a:latin typeface="Monotype Corsiva" pitchFamily="66" charset="0"/>
              </a:rPr>
              <a:t>Актуальность: </a:t>
            </a:r>
          </a:p>
          <a:p>
            <a:r>
              <a:rPr lang="ru-RU" sz="2400" b="1">
                <a:latin typeface="Monotype Corsiva" pitchFamily="66" charset="0"/>
              </a:rPr>
              <a:t>Сказка - необходимый элемент духовной жизни ребёнка. Встреча детей с героями сказок не оставит их равнодушными. Желание помочь попавшему в беду герою, разобраться в сказочной ситуации – всё это стимулирует умственную деятельность ребёнка, развивает интерес к предмету. Из сказок дети черпают множество познаний: первые представления о времени и пространстве, о связи человека с природой, предметным миром.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928688" y="928688"/>
            <a:ext cx="42148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Monotype Corsiva" pitchFamily="66" charset="0"/>
              </a:rPr>
              <a:t>Гипотеза проекта: </a:t>
            </a:r>
          </a:p>
          <a:p>
            <a:endParaRPr lang="ru-RU" sz="2400" b="1">
              <a:latin typeface="Monotype Corsiva" pitchFamily="66" charset="0"/>
            </a:endParaRPr>
          </a:p>
          <a:p>
            <a:r>
              <a:rPr lang="ru-RU" sz="2400" b="1">
                <a:latin typeface="Monotype Corsiva" pitchFamily="66" charset="0"/>
              </a:rPr>
              <a:t>Мы предположили, что приобщение детей к сказке совершенствует  их  ум, помогает овладеть речью, познавать окружающий мир, развивает устойчивый интерес к сказке. Образные, яркие выражения, сравнения, «сказочные» языковые средства способствуют развитию выразительности речи детей.</a:t>
            </a:r>
          </a:p>
        </p:txBody>
      </p:sp>
      <p:pic>
        <p:nvPicPr>
          <p:cNvPr id="5124" name="Рисунок 3" descr="C:\Users\detsad\Pictures\img4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3" y="1143000"/>
            <a:ext cx="27146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71550" y="476250"/>
            <a:ext cx="7572375" cy="76025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u="sng">
                <a:latin typeface="Monotype Corsiva" pitchFamily="66" charset="0"/>
              </a:rPr>
              <a:t>Цель</a:t>
            </a:r>
            <a:r>
              <a:rPr lang="ru-RU" sz="2400" b="1">
                <a:latin typeface="Monotype Corsiva" pitchFamily="66" charset="0"/>
              </a:rPr>
              <a:t>: </a:t>
            </a:r>
          </a:p>
          <a:p>
            <a:r>
              <a:rPr lang="ru-RU" sz="2400" b="1">
                <a:latin typeface="Monotype Corsiva" pitchFamily="66" charset="0"/>
              </a:rPr>
              <a:t> Создание условий  для  духовно – нравственного  и речевого развития  ребенка путем приобщения к сказке.</a:t>
            </a:r>
          </a:p>
          <a:p>
            <a:r>
              <a:rPr lang="ru-RU" sz="2400" b="1">
                <a:latin typeface="Monotype Corsiva" pitchFamily="66" charset="0"/>
              </a:rPr>
              <a:t>Задачи: </a:t>
            </a:r>
            <a:endParaRPr lang="ru-RU" sz="2400" b="1"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400" b="1">
                <a:latin typeface="Monotype Corsiva" pitchFamily="66" charset="0"/>
                <a:cs typeface="Times New Roman" pitchFamily="18" charset="0"/>
              </a:rPr>
              <a:t>Образовательные: </a:t>
            </a:r>
            <a:r>
              <a:rPr lang="ru-RU" sz="2000" b="1">
                <a:latin typeface="Monotype Corsiva" pitchFamily="66" charset="0"/>
                <a:cs typeface="Times New Roman" pitchFamily="18" charset="0"/>
              </a:rPr>
              <a:t>Формировать у детей устойчивый интерес к сказке, как произведению  искусства </a:t>
            </a:r>
          </a:p>
          <a:p>
            <a:r>
              <a:rPr lang="ru-RU" sz="2400" b="1">
                <a:latin typeface="Monotype Corsiva" pitchFamily="66" charset="0"/>
                <a:cs typeface="Times New Roman" pitchFamily="18" charset="0"/>
              </a:rPr>
              <a:t>Развивающие:</a:t>
            </a:r>
          </a:p>
          <a:p>
            <a:r>
              <a:rPr lang="ru-RU" sz="2000" b="1">
                <a:latin typeface="Monotype Corsiva" pitchFamily="66" charset="0"/>
                <a:cs typeface="Times New Roman" pitchFamily="18" charset="0"/>
              </a:rPr>
              <a:t> Совершенствовать через  различные формы образовательной деятельности  связную монологическую  и диалогическую речь  дошкольников , их звуковую культуру речи,  грамматический строй речи, активизировать  словарный запас;</a:t>
            </a:r>
          </a:p>
          <a:p>
            <a:r>
              <a:rPr lang="ru-RU" sz="2000" b="1">
                <a:latin typeface="Monotype Corsiva" pitchFamily="66" charset="0"/>
              </a:rPr>
              <a:t> Способствовать развитию традиции семейного </a:t>
            </a:r>
          </a:p>
          <a:p>
            <a:r>
              <a:rPr lang="ru-RU" sz="2000" b="1">
                <a:latin typeface="Monotype Corsiva" pitchFamily="66" charset="0"/>
              </a:rPr>
              <a:t>чтения, совместного творчества детей и </a:t>
            </a:r>
          </a:p>
          <a:p>
            <a:r>
              <a:rPr lang="ru-RU" sz="2000" b="1">
                <a:latin typeface="Monotype Corsiva" pitchFamily="66" charset="0"/>
              </a:rPr>
              <a:t>родителей. </a:t>
            </a:r>
          </a:p>
          <a:p>
            <a:r>
              <a:rPr lang="ru-RU" sz="2400" b="1">
                <a:latin typeface="Monotype Corsiva" pitchFamily="66" charset="0"/>
                <a:cs typeface="Times New Roman" pitchFamily="18" charset="0"/>
              </a:rPr>
              <a:t>Воспитательные: </a:t>
            </a:r>
          </a:p>
          <a:p>
            <a:r>
              <a:rPr lang="ru-RU" sz="2000" b="1">
                <a:latin typeface="Monotype Corsiva" pitchFamily="66" charset="0"/>
                <a:cs typeface="Times New Roman" pitchFamily="18" charset="0"/>
              </a:rPr>
              <a:t>Воспитывать интеллектуально развитую  </a:t>
            </a:r>
          </a:p>
          <a:p>
            <a:r>
              <a:rPr lang="ru-RU" sz="2000" b="1">
                <a:latin typeface="Monotype Corsiva" pitchFamily="66" charset="0"/>
                <a:cs typeface="Times New Roman" pitchFamily="18" charset="0"/>
              </a:rPr>
              <a:t>личность ребенка, владеющую нормами </a:t>
            </a:r>
          </a:p>
          <a:p>
            <a:r>
              <a:rPr lang="ru-RU" sz="2000" b="1">
                <a:latin typeface="Monotype Corsiva" pitchFamily="66" charset="0"/>
                <a:cs typeface="Times New Roman" pitchFamily="18" charset="0"/>
              </a:rPr>
              <a:t>культуры речевого общения.</a:t>
            </a:r>
            <a:r>
              <a:rPr lang="ru-RU" sz="2000" b="1">
                <a:latin typeface="Monotype Corsiva" pitchFamily="66" charset="0"/>
              </a:rPr>
              <a:t> </a:t>
            </a:r>
          </a:p>
          <a:p>
            <a:r>
              <a:rPr lang="ru-RU" sz="2000">
                <a:latin typeface="Monotype Corsiva" pitchFamily="66" charset="0"/>
              </a:rPr>
              <a:t> </a:t>
            </a:r>
          </a:p>
          <a:p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endParaRPr lang="ru-RU" sz="2000">
              <a:latin typeface="Calibri" pitchFamily="34" charset="0"/>
            </a:endParaRPr>
          </a:p>
          <a:p>
            <a:endParaRPr lang="ru-RU" sz="2000" b="1" u="sng">
              <a:latin typeface="Monotype Corsiva" pitchFamily="66" charset="0"/>
            </a:endParaRPr>
          </a:p>
          <a:p>
            <a:endParaRPr lang="ru-RU" sz="200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813" y="714375"/>
            <a:ext cx="7500937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latin typeface="Monotype Corsiva" pitchFamily="66" charset="0"/>
                <a:cs typeface="+mn-cs"/>
              </a:rPr>
              <a:t>Принципы: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Принцип организации личностно-ориентированного взаимодействия с учетом индивидуальных возможностей – принятие и поддержка индивидуальности ребенка, интересов и потребностей, развитие творческих способностей, забота об эмоциональном благополучии.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Принцип координации - деятельность педагога согласована с деятельностью специалистов ДОУ.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 Принцип возрастной </a:t>
            </a:r>
            <a:r>
              <a:rPr lang="ru-RU" sz="2400" b="1" dirty="0" err="1">
                <a:latin typeface="Monotype Corsiva" pitchFamily="66" charset="0"/>
                <a:cs typeface="+mn-cs"/>
              </a:rPr>
              <a:t>адресованности</a:t>
            </a:r>
            <a:r>
              <a:rPr lang="ru-RU" sz="2400" b="1" dirty="0">
                <a:latin typeface="Monotype Corsiva" pitchFamily="66" charset="0"/>
                <a:cs typeface="+mn-cs"/>
              </a:rPr>
              <a:t> – содержание деятельности выстраивается в соответствии  возраста детей.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Принцип преемственности взаимодействия с ребенком в условиях детского сада и семьи – родители поддерживают формы работы с детьми и продолжают их в семье.</a:t>
            </a:r>
            <a:endParaRPr lang="ru-RU" sz="2400" b="1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3000" y="928688"/>
            <a:ext cx="7072313" cy="59086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latin typeface="Monotype Corsiva" pitchFamily="66" charset="0"/>
                <a:cs typeface="+mn-cs"/>
              </a:rPr>
              <a:t>О</a:t>
            </a:r>
            <a:r>
              <a:rPr lang="ru-RU" sz="2400" b="1" u="sng" dirty="0">
                <a:latin typeface="Monotype Corsiva" pitchFamily="66" charset="0"/>
                <a:cs typeface="+mn-cs"/>
              </a:rPr>
              <a:t>жидаемый результат по проекту: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     1) Проект краткосрочный, но  уже у детей  начинает развиваться интерес к сказкам. Они познают  разнообразие сказок: народные , авторские , бытовые, волшебные , сказки о животных.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2) Активно  начинает развиваться :связная  диалогическая и монологическая речь детей, совершенствуется  звуковая культура и грамматический строй речи, активизируется  словарный запас.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 3) Расширяется  кругозор детей и родителей.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4) Воспитываются  доброжелательные отношения к сверстникам и взрослым на примере поступков сказочных героев.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5) Возобновляются  традиции  совместного семейного чтения.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71563" y="612775"/>
            <a:ext cx="7072312" cy="55705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latin typeface="Monotype Corsiva" pitchFamily="66" charset="0"/>
                <a:cs typeface="+mn-cs"/>
              </a:rPr>
              <a:t>ЭТАПЫ РЕАЛИЗАЦИИ ПРОЕКТА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I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этап – подготовительный: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Анкетирование родителей, определение проблемы;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постановка цели, задач; 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составление  перспективного плана работы;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сбор информации, литературы, дополнительного материала;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создание условий для организации работы  над проектом.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 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II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этап – основной: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Проведение запланированных мероприятий для реализации проекта                  «Что за прелесть эти сказки?»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 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этап – заключительный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 Обобщение результатов  образовательной деятельности в ходе проекта, анализ ожидаемого результата, выставка детского творчества для родителей, оформление альбома с совместными творческими работами детей и родителей,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презентация проекта для воспитателей ДОУ на </a:t>
            </a:r>
            <a:r>
              <a:rPr lang="ru-RU" sz="2000" b="1" dirty="0" err="1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педчасе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.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2286000" y="-357188"/>
            <a:ext cx="4572000" cy="757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> </a:t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Работа\Моя работа 1\шаблоны для презентаций\1392640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75" y="428625"/>
            <a:ext cx="7929563" cy="6770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Monotype Corsiva" pitchFamily="66" charset="0"/>
                <a:cs typeface="+mn-cs"/>
              </a:rPr>
              <a:t>2 этап (основной)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Формы реализации проекта </a:t>
            </a:r>
            <a:r>
              <a:rPr lang="ru-RU" sz="20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– беседы,  дидактические игры, непосредственно – образовательная деятельность с детьми, игровые развивающие ситуации, совместное творчество с дошкольниками.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latin typeface="Monotype Corsiva" pitchFamily="66" charset="0"/>
                <a:cs typeface="Times New Roman" pitchFamily="18" charset="0"/>
              </a:rPr>
              <a:t>План  взаимодействия с детьми: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4">
                  <a:lumMod val="1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Беседа с детьми на тему: «Что такое сказка? Какие бывают сказки?»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 - Прослушивание аудиозаписи сказок  К. И. Чуковского «Телефон», «Айболит»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Чтение и </a:t>
            </a:r>
            <a:r>
              <a:rPr lang="ru-RU" sz="2000" b="1" dirty="0" err="1">
                <a:latin typeface="Monotype Corsiva" pitchFamily="66" charset="0"/>
                <a:cs typeface="+mn-cs"/>
              </a:rPr>
              <a:t>перессказ</a:t>
            </a:r>
            <a:r>
              <a:rPr lang="ru-RU" sz="2000" b="1" dirty="0">
                <a:latin typeface="Monotype Corsiva" pitchFamily="66" charset="0"/>
                <a:cs typeface="+mn-cs"/>
              </a:rPr>
              <a:t> русской  народ. сказки «Лисичка – сестричка и серый волк»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 Чтение и </a:t>
            </a:r>
            <a:r>
              <a:rPr lang="ru-RU" sz="2000" b="1" dirty="0" err="1">
                <a:latin typeface="Monotype Corsiva" pitchFamily="66" charset="0"/>
                <a:cs typeface="+mn-cs"/>
              </a:rPr>
              <a:t>перессказ</a:t>
            </a:r>
            <a:r>
              <a:rPr lang="ru-RU" sz="2000" b="1" dirty="0">
                <a:latin typeface="Monotype Corsiva" pitchFamily="66" charset="0"/>
                <a:cs typeface="+mn-cs"/>
              </a:rPr>
              <a:t> украинской народной сказки «Колосок»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 Использование ИКТ, просмотр сказки В. Катаева «Цветик – </a:t>
            </a:r>
            <a:r>
              <a:rPr lang="ru-RU" sz="2000" b="1" dirty="0" err="1">
                <a:latin typeface="Monotype Corsiva" pitchFamily="66" charset="0"/>
                <a:cs typeface="+mn-cs"/>
              </a:rPr>
              <a:t>семицветик</a:t>
            </a:r>
            <a:r>
              <a:rPr lang="ru-RU" sz="2000" b="1" dirty="0">
                <a:latin typeface="Monotype Corsiva" pitchFamily="66" charset="0"/>
                <a:cs typeface="+mn-cs"/>
              </a:rPr>
              <a:t>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 Дидактическая  словесная игра  «Угадай и расскажи из какой сказки герой?»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Рисование на тему: «Моя любимая сказка»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Лепка  на тему: «Мой любимый сказочный герой»»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Игры-фантазии-рассуждения: «Если бы я был волшебником»,«Если бы я поймал золотую рыбку»,     «Если бы я был колобком».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 Пальчиковая игра «Стоит в поле теремок»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Monotype Corsiva" pitchFamily="66" charset="0"/>
                <a:cs typeface="+mn-cs"/>
              </a:rPr>
              <a:t>- Подвижные игры  со сказочными персонажами:  «Два Мороза»,«Солнечный зайчик», « Хитрая лиса», «Бездомный заяц».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Monotype Corsiva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992</Words>
  <Application>Microsoft Office PowerPoint</Application>
  <PresentationFormat>Экран (4:3)</PresentationFormat>
  <Paragraphs>120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Calibri</vt:lpstr>
      <vt:lpstr>Arial</vt:lpstr>
      <vt:lpstr>Monotype Corsiva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</dc:creator>
  <cp:lastModifiedBy>User</cp:lastModifiedBy>
  <cp:revision>125</cp:revision>
  <dcterms:modified xsi:type="dcterms:W3CDTF">2019-04-22T18:33:34Z</dcterms:modified>
</cp:coreProperties>
</file>