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301208"/>
            <a:ext cx="7704855" cy="63345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Санкт-Петербург,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175351" cy="4248472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Дидактические игры как средство развития словарного запаса детей старшего дошкольного возраста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600928" cy="72008"/>
          </a:xfrm>
        </p:spPr>
        <p:txBody>
          <a:bodyPr/>
          <a:lstStyle/>
          <a:p>
            <a:pPr marL="95250" marR="95250" indent="190500" algn="l">
              <a:lnSpc>
                <a:spcPct val="115000"/>
              </a:lnSpc>
              <a:spcAft>
                <a:spcPts val="1000"/>
              </a:spcAft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620688"/>
            <a:ext cx="7704856" cy="5472608"/>
          </a:xfrm>
        </p:spPr>
        <p:txBody>
          <a:bodyPr>
            <a:normAutofit/>
          </a:bodyPr>
          <a:lstStyle/>
          <a:p>
            <a:pPr indent="190500">
              <a:lnSpc>
                <a:spcPct val="115000"/>
              </a:lnSpc>
              <a:spcBef>
                <a:spcPts val="84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Русский язык насчитывает около 500 тысяч слов. Наиболее 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употребительными,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согласно «Частотному словарю русского языка» под редакцией Л. Н. </a:t>
            </a:r>
            <a:r>
              <a:rPr lang="ru-RU" sz="1400" dirty="0" err="1" smtClean="0">
                <a:solidFill>
                  <a:srgbClr val="000000"/>
                </a:solidFill>
                <a:latin typeface="Times New Roman"/>
                <a:ea typeface="Times New Roman"/>
              </a:rPr>
              <a:t>Засориной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являются </a:t>
            </a: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около 30 тысяч слов, а наибольшую частоту имеют чуть более 6 тысяч слов, покрывающих более 90 % обработанных при составлении словаря текстов. По современным оценкам словарный запас учащегося первого класса средней школы составляет 2000 слов. Человек с высшим образованием знает порядка 10000 слов, эрудиты до 50 тыс. слов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indent="190500">
              <a:lnSpc>
                <a:spcPct val="115000"/>
              </a:lnSpc>
              <a:spcBef>
                <a:spcPts val="840"/>
              </a:spcBef>
              <a:spcAft>
                <a:spcPts val="0"/>
              </a:spcAft>
            </a:pPr>
            <a:endParaRPr lang="ru-RU" sz="1400" dirty="0">
              <a:latin typeface="Times New Roman"/>
              <a:ea typeface="Times New Roman"/>
            </a:endParaRPr>
          </a:p>
          <a:p>
            <a:pPr indent="190500">
              <a:spcBef>
                <a:spcPts val="84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По данным А. Штерна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, в активном словаре развитого ребенка:</a:t>
            </a:r>
            <a:endParaRPr lang="ru-RU" sz="1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к 1,5 годам насчитывается около 100 слов,</a:t>
            </a:r>
            <a:endParaRPr lang="ru-RU" sz="1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к 2 годам – 200 - 400 слов,</a:t>
            </a:r>
            <a:endParaRPr lang="ru-RU" sz="1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к 3 годам – 1000 -1100 слов,</a:t>
            </a:r>
            <a:endParaRPr lang="ru-RU" sz="1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к 4 годам – 1600 слов,</a:t>
            </a:r>
            <a:endParaRPr lang="ru-RU" sz="14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к 5 годам – 2200 слов</a:t>
            </a:r>
            <a:r>
              <a:rPr lang="ru-RU" sz="1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indent="0">
              <a:spcAft>
                <a:spcPts val="0"/>
              </a:spcAft>
              <a:buNone/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190500">
              <a:lnSpc>
                <a:spcPct val="115000"/>
              </a:lnSpc>
              <a:spcBef>
                <a:spcPts val="840"/>
              </a:spcBef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/>
                <a:ea typeface="Times New Roman"/>
              </a:rPr>
              <a:t>По данным А.П. Гвоздева в словаре 4 - х летнего ребёнка наблюдается 50,2% существительных, 27,4% глаголов, 11,8% прилагательных, 5,8% наречий, 1,9% числительных, 1,2% союзов, 0,9% предлогов и 0,9% междометий и частиц.</a:t>
            </a:r>
            <a:endParaRPr lang="ru-RU" sz="1400" dirty="0">
              <a:latin typeface="Times New Roman"/>
              <a:ea typeface="Times New Roman"/>
            </a:endParaRPr>
          </a:p>
          <a:p>
            <a:pPr marL="400050" indent="-171450">
              <a:spcAft>
                <a:spcPts val="0"/>
              </a:spcAft>
            </a:pPr>
            <a:endParaRPr lang="ru-RU" sz="12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12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endParaRPr lang="ru-RU" sz="1200" dirty="0">
              <a:latin typeface="Times New Roman"/>
              <a:ea typeface="Times New Roman"/>
            </a:endParaRP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7627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92888" cy="1143000"/>
          </a:xfrm>
        </p:spPr>
        <p:txBody>
          <a:bodyPr/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3200" dirty="0" smtClean="0"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М.А. Поваляевой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5040560" cy="2283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149080"/>
            <a:ext cx="4618559" cy="2063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278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704856" cy="1143000"/>
          </a:xfrm>
        </p:spPr>
        <p:txBody>
          <a:bodyPr/>
          <a:lstStyle/>
          <a:p>
            <a:pPr algn="l"/>
            <a:r>
              <a:rPr lang="ru-RU" sz="3200" dirty="0" smtClean="0"/>
              <a:t>Расширение словаря детей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124744"/>
            <a:ext cx="7704856" cy="4986888"/>
          </a:xfrm>
        </p:spPr>
        <p:txBody>
          <a:bodyPr/>
          <a:lstStyle/>
          <a:p>
            <a:pPr indent="0">
              <a:spcAft>
                <a:spcPts val="0"/>
              </a:spcAft>
              <a:buNone/>
            </a:pPr>
            <a:r>
              <a:rPr lang="ru-RU" sz="1600" b="1" dirty="0" smtClean="0">
                <a:solidFill>
                  <a:srgbClr val="2A2723"/>
                </a:solidFill>
                <a:latin typeface="Times New Roman"/>
                <a:ea typeface="Times New Roman"/>
              </a:rPr>
              <a:t>Занятие «Трудные загадки»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1200" dirty="0" smtClean="0">
                <a:solidFill>
                  <a:srgbClr val="2A2723"/>
                </a:solidFill>
                <a:latin typeface="Times New Roman"/>
                <a:ea typeface="Times New Roman"/>
              </a:rPr>
              <a:t>Три </a:t>
            </a: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братца</a:t>
            </a:r>
            <a:endParaRPr lang="ru-RU" sz="12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Пошли купаться.</a:t>
            </a:r>
            <a:endParaRPr lang="ru-RU" sz="12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Два купаются, третий на берегу валяется.</a:t>
            </a:r>
            <a:endParaRPr lang="ru-RU" sz="12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200" dirty="0" err="1">
                <a:solidFill>
                  <a:srgbClr val="2A2723"/>
                </a:solidFill>
                <a:latin typeface="Times New Roman"/>
                <a:ea typeface="Times New Roman"/>
              </a:rPr>
              <a:t>Искупалися</a:t>
            </a: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, </a:t>
            </a:r>
            <a:endParaRPr lang="ru-RU" sz="12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Вышли, </a:t>
            </a:r>
            <a:endParaRPr lang="ru-RU" sz="12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1200" dirty="0">
                <a:solidFill>
                  <a:srgbClr val="2A2723"/>
                </a:solidFill>
                <a:latin typeface="Times New Roman"/>
                <a:ea typeface="Times New Roman"/>
              </a:rPr>
              <a:t>На третьем повисли. (Коромысло, ведра)</a:t>
            </a:r>
            <a:endParaRPr lang="ru-RU" sz="1200" dirty="0">
              <a:latin typeface="Times New Roman"/>
              <a:ea typeface="Times New Roman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2A2723"/>
                </a:solidFill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Сотрудник ОУ\Desktop\емеля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568" y="1218248"/>
            <a:ext cx="2908895" cy="515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отрудник ОУ\Desktop\емеля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26" y="3130224"/>
            <a:ext cx="243000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отрудник ОУ\Desktop\коромысло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130223"/>
            <a:ext cx="2234482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37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12511" cy="1143000"/>
          </a:xfrm>
        </p:spPr>
        <p:txBody>
          <a:bodyPr/>
          <a:lstStyle/>
          <a:p>
            <a:pPr algn="l"/>
            <a:r>
              <a:rPr lang="ru-RU" sz="3200" dirty="0" smtClean="0"/>
              <a:t>Интегрированное занятие «Морской конек»</a:t>
            </a:r>
            <a:endParaRPr lang="ru-RU" sz="3200" dirty="0"/>
          </a:p>
        </p:txBody>
      </p:sp>
      <p:pic>
        <p:nvPicPr>
          <p:cNvPr id="4098" name="Picture 2" descr="C:\Users\Сотрудник ОУ\Desktop\конь 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508" y="4478179"/>
            <a:ext cx="2519636" cy="1161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отрудник ОУ\Desktop\конь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84" y="3799480"/>
            <a:ext cx="2514600" cy="251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Сотрудник ОУ\Desktop\морской конек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55326"/>
            <a:ext cx="285750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Сотрудник ОУ\Desktop\морской конек 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064" y="1844824"/>
            <a:ext cx="289457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Сотрудник ОУ\Desktop\лошадь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484" y="1844824"/>
            <a:ext cx="25146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362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512511" cy="114300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Примеры дидактических игр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отрудник ОУ\Desktop\ВКР Катя\тест 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5064"/>
            <a:ext cx="321785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отрудник ОУ\Desktop\ВКР Катя\тест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3168352" cy="466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49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332656"/>
            <a:ext cx="6512511" cy="1143000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484784"/>
            <a:ext cx="7920880" cy="4968552"/>
          </a:xfrm>
        </p:spPr>
        <p:txBody>
          <a:bodyPr>
            <a:normAutofit fontScale="475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В результате запланированной работы улучшение качества речи составило 6,52</a:t>
            </a:r>
            <a:r>
              <a:rPr lang="ru-RU" sz="2900" dirty="0" smtClean="0">
                <a:latin typeface="Times New Roman"/>
                <a:ea typeface="Times New Roman"/>
              </a:rPr>
              <a:t>%.</a:t>
            </a:r>
            <a:endParaRPr lang="ru-RU" sz="29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У всех детей повысился интерес к речевым занятиям</a:t>
            </a:r>
            <a:r>
              <a:rPr lang="ru-RU" sz="2900" dirty="0" smtClean="0">
                <a:latin typeface="Times New Roman"/>
                <a:ea typeface="Times New Roman"/>
              </a:rPr>
              <a:t>.</a:t>
            </a:r>
            <a:endParaRPr lang="ru-RU" sz="29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Расширился словарь детей. Они стали употреблять в играх названия животных, профессий</a:t>
            </a:r>
            <a:r>
              <a:rPr lang="ru-RU" sz="2900" dirty="0" smtClean="0">
                <a:latin typeface="Times New Roman"/>
                <a:ea typeface="Times New Roman"/>
              </a:rPr>
              <a:t>, замечать </a:t>
            </a:r>
            <a:r>
              <a:rPr lang="ru-RU" sz="2900" dirty="0">
                <a:latin typeface="Times New Roman"/>
                <a:ea typeface="Times New Roman"/>
              </a:rPr>
              <a:t>в окружающем мире птиц, явления </a:t>
            </a:r>
            <a:r>
              <a:rPr lang="ru-RU" sz="2900" dirty="0" smtClean="0">
                <a:latin typeface="Times New Roman"/>
                <a:ea typeface="Times New Roman"/>
              </a:rPr>
              <a:t>природы, называть их.</a:t>
            </a:r>
            <a:endParaRPr lang="ru-RU" sz="2900" dirty="0">
              <a:latin typeface="Times New Roman"/>
              <a:ea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В монологических высказываниях детей увеличилось количество слов, обозначающих качества характера, выражение лица, настроение.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В конфликтных ситуациях дети стали стараться объяснить свое поведение и поведение оппонента, подыскивая более точные слова.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Дети стали пробовать пользоваться метафорами в бытовой речи, лучше понимать их.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Гипотеза подтвердилась: дидактические игры могут способствовать развитию словарного запаса детей старшего дошкольного возраста. планомерная и целенаправленная словарная работа со старшими дошкольниками, с использованием произведений художественной литературы, речевых игр и интегрированных с изобразительной и музыкальной деятельностью занятий, позволила расширить активный словарь детей, положительно сказалась на их познавательном развитии и формировании нравственного поведения.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Конспекты занятий, проведенных в ходе формирующего эксперимента, можно предложить для использования педагогическими работниками в детском саду.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900" dirty="0">
                <a:latin typeface="Times New Roman"/>
                <a:ea typeface="Times New Roman"/>
              </a:rPr>
              <a:t>Работа по развитию словарного запаса детей в старшей группе </a:t>
            </a:r>
            <a:r>
              <a:rPr lang="ru-RU" sz="2900" dirty="0" smtClean="0">
                <a:latin typeface="Times New Roman"/>
                <a:ea typeface="Times New Roman"/>
              </a:rPr>
              <a:t>оказалась </a:t>
            </a:r>
            <a:r>
              <a:rPr lang="ru-RU" sz="2900" dirty="0">
                <a:latin typeface="Times New Roman"/>
                <a:ea typeface="Times New Roman"/>
              </a:rPr>
              <a:t>эффективной.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900" dirty="0">
                <a:latin typeface="Times New Roman"/>
                <a:ea typeface="Times New Roman"/>
              </a:rPr>
              <a:t> </a:t>
            </a: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2400" dirty="0">
              <a:latin typeface="Times New Roman"/>
              <a:ea typeface="Times New Roman"/>
            </a:endParaRPr>
          </a:p>
          <a:p>
            <a:pPr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</a:rPr>
              <a:t/>
            </a:r>
            <a:br>
              <a:rPr lang="ru-RU" sz="2400" b="1" dirty="0">
                <a:latin typeface="Times New Roman"/>
                <a:ea typeface="Times New Roman"/>
              </a:rPr>
            </a:br>
            <a:r>
              <a:rPr lang="ru-RU" sz="2400" b="1" dirty="0">
                <a:latin typeface="Times New Roman"/>
                <a:ea typeface="Times New Roman"/>
              </a:rPr>
              <a:t> </a:t>
            </a:r>
            <a:endParaRPr lang="ru-RU" sz="24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25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254</TotalTime>
  <Words>428</Words>
  <Application>Microsoft Office PowerPoint</Application>
  <PresentationFormat>Экран (4:3)</PresentationFormat>
  <Paragraphs>39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Дидактические игры как средство развития словарного запаса детей старшего дошкольного возраста</vt:lpstr>
      <vt:lpstr>Презентация PowerPoint</vt:lpstr>
      <vt:lpstr>Методика М.А. Поваляевой</vt:lpstr>
      <vt:lpstr>Расширение словаря детей</vt:lpstr>
      <vt:lpstr>Интегрированное занятие «Морской конек»</vt:lpstr>
      <vt:lpstr>Примеры дидактических игр</vt:lpstr>
      <vt:lpstr>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Дидактические игры как средство развития словарного запаса детей старшего дошкольного возраста</dc:title>
  <dc:creator>Сотрудник ОУ</dc:creator>
  <cp:lastModifiedBy>Сотрудник ОУ</cp:lastModifiedBy>
  <cp:revision>23</cp:revision>
  <dcterms:created xsi:type="dcterms:W3CDTF">2017-09-22T09:15:39Z</dcterms:created>
  <dcterms:modified xsi:type="dcterms:W3CDTF">2019-04-22T14:04:54Z</dcterms:modified>
</cp:coreProperties>
</file>