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8FF6EC-8500-4DFB-9B8B-7889B1A5F840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E9F610A8-0BC2-4147-8B30-1B9C24BF3455}">
      <dgm:prSet phldrT="[Текст]"/>
      <dgm:spPr/>
      <dgm:t>
        <a:bodyPr/>
        <a:lstStyle/>
        <a:p>
          <a:r>
            <a:rPr lang="ru-RU" dirty="0" smtClean="0"/>
            <a:t>полезные ископаемые и металлургия</a:t>
          </a:r>
          <a:endParaRPr lang="ru-RU" dirty="0"/>
        </a:p>
      </dgm:t>
    </dgm:pt>
    <dgm:pt modelId="{235D451D-268B-4CF8-AA6C-3D9661E31967}" type="parTrans" cxnId="{0F53BAC1-03E0-49EA-AB6A-5E48382041CD}">
      <dgm:prSet/>
      <dgm:spPr/>
      <dgm:t>
        <a:bodyPr/>
        <a:lstStyle/>
        <a:p>
          <a:endParaRPr lang="ru-RU"/>
        </a:p>
      </dgm:t>
    </dgm:pt>
    <dgm:pt modelId="{28B4D7A9-D0BB-4E71-B7AE-044AB6E73C35}" type="sibTrans" cxnId="{0F53BAC1-03E0-49EA-AB6A-5E48382041CD}">
      <dgm:prSet/>
      <dgm:spPr/>
      <dgm:t>
        <a:bodyPr/>
        <a:lstStyle/>
        <a:p>
          <a:endParaRPr lang="ru-RU"/>
        </a:p>
      </dgm:t>
    </dgm:pt>
    <dgm:pt modelId="{B9D277E1-F538-41F4-966E-C7377C5AC07A}">
      <dgm:prSet phldrT="[Текст]"/>
      <dgm:spPr/>
      <dgm:t>
        <a:bodyPr/>
        <a:lstStyle/>
        <a:p>
          <a:r>
            <a:rPr lang="ru-RU" dirty="0" smtClean="0"/>
            <a:t>сельское хозяйство и продовольствие </a:t>
          </a:r>
          <a:endParaRPr lang="ru-RU" dirty="0"/>
        </a:p>
      </dgm:t>
    </dgm:pt>
    <dgm:pt modelId="{C89516DC-B6A1-4025-B5A9-1B1749EDF9F0}" type="parTrans" cxnId="{8C3427EB-AF5F-4AED-90E4-229CDCE117FB}">
      <dgm:prSet/>
      <dgm:spPr/>
      <dgm:t>
        <a:bodyPr/>
        <a:lstStyle/>
        <a:p>
          <a:endParaRPr lang="ru-RU"/>
        </a:p>
      </dgm:t>
    </dgm:pt>
    <dgm:pt modelId="{DFD817DC-623A-4256-A286-818344ABF430}" type="sibTrans" cxnId="{8C3427EB-AF5F-4AED-90E4-229CDCE117FB}">
      <dgm:prSet/>
      <dgm:spPr/>
      <dgm:t>
        <a:bodyPr/>
        <a:lstStyle/>
        <a:p>
          <a:endParaRPr lang="ru-RU"/>
        </a:p>
      </dgm:t>
    </dgm:pt>
    <dgm:pt modelId="{863AA43B-82F2-4CFC-BE44-90FB5BED617A}">
      <dgm:prSet phldrT="[Текст]"/>
      <dgm:spPr/>
      <dgm:t>
        <a:bodyPr/>
        <a:lstStyle/>
        <a:p>
          <a:r>
            <a:rPr lang="ru-RU" dirty="0" smtClean="0"/>
            <a:t>строительство и городское пространство</a:t>
          </a:r>
          <a:endParaRPr lang="ru-RU" dirty="0"/>
        </a:p>
      </dgm:t>
    </dgm:pt>
    <dgm:pt modelId="{A7611EEC-4723-4B84-BFC1-E0DCC8F63F8A}" type="parTrans" cxnId="{E35EC08D-5973-463F-8606-70965B6B8E59}">
      <dgm:prSet/>
      <dgm:spPr/>
      <dgm:t>
        <a:bodyPr/>
        <a:lstStyle/>
        <a:p>
          <a:endParaRPr lang="ru-RU"/>
        </a:p>
      </dgm:t>
    </dgm:pt>
    <dgm:pt modelId="{D0ADABD9-87F5-4FA3-B8DB-2DDDAFAB28C5}" type="sibTrans" cxnId="{E35EC08D-5973-463F-8606-70965B6B8E59}">
      <dgm:prSet/>
      <dgm:spPr/>
      <dgm:t>
        <a:bodyPr/>
        <a:lstStyle/>
        <a:p>
          <a:endParaRPr lang="ru-RU"/>
        </a:p>
      </dgm:t>
    </dgm:pt>
    <dgm:pt modelId="{860C3B0F-5437-438E-BCD7-9B3E4B30A8E2}" type="pres">
      <dgm:prSet presAssocID="{7A8FF6EC-8500-4DFB-9B8B-7889B1A5F84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8935B03-86C5-4B81-A572-319B4D6B68DA}" type="pres">
      <dgm:prSet presAssocID="{E9F610A8-0BC2-4147-8B30-1B9C24BF3455}" presName="gear1" presStyleLbl="node1" presStyleIdx="0" presStyleCnt="3" custScaleX="1233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A44E4-1A9F-4211-8FB2-7BBBA98AB1FC}" type="pres">
      <dgm:prSet presAssocID="{E9F610A8-0BC2-4147-8B30-1B9C24BF3455}" presName="gear1srcNode" presStyleLbl="node1" presStyleIdx="0" presStyleCnt="3"/>
      <dgm:spPr/>
    </dgm:pt>
    <dgm:pt modelId="{FFE43FF0-0884-44C2-8684-52A86050D8A2}" type="pres">
      <dgm:prSet presAssocID="{E9F610A8-0BC2-4147-8B30-1B9C24BF3455}" presName="gear1dstNode" presStyleLbl="node1" presStyleIdx="0" presStyleCnt="3"/>
      <dgm:spPr/>
    </dgm:pt>
    <dgm:pt modelId="{DEE1F18A-A1FC-43A0-859D-00226583A83E}" type="pres">
      <dgm:prSet presAssocID="{B9D277E1-F538-41F4-966E-C7377C5AC07A}" presName="gear2" presStyleLbl="node1" presStyleIdx="1" presStyleCnt="3" custScaleX="177623" custScaleY="1294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D24B06-D4F4-4FAF-B048-39DE0F4AD9DD}" type="pres">
      <dgm:prSet presAssocID="{B9D277E1-F538-41F4-966E-C7377C5AC07A}" presName="gear2srcNode" presStyleLbl="node1" presStyleIdx="1" presStyleCnt="3"/>
      <dgm:spPr/>
    </dgm:pt>
    <dgm:pt modelId="{783FD05A-7644-4EDD-9580-070386B93A84}" type="pres">
      <dgm:prSet presAssocID="{B9D277E1-F538-41F4-966E-C7377C5AC07A}" presName="gear2dstNode" presStyleLbl="node1" presStyleIdx="1" presStyleCnt="3"/>
      <dgm:spPr/>
    </dgm:pt>
    <dgm:pt modelId="{7BBE7FCC-A93A-4926-9D02-C54DAAA5AD12}" type="pres">
      <dgm:prSet presAssocID="{863AA43B-82F2-4CFC-BE44-90FB5BED617A}" presName="gear3" presStyleLbl="node1" presStyleIdx="2" presStyleCnt="3" custScaleX="144507"/>
      <dgm:spPr/>
      <dgm:t>
        <a:bodyPr/>
        <a:lstStyle/>
        <a:p>
          <a:endParaRPr lang="ru-RU"/>
        </a:p>
      </dgm:t>
    </dgm:pt>
    <dgm:pt modelId="{C1E7F559-2DD5-40B1-B3E3-3A234FA67076}" type="pres">
      <dgm:prSet presAssocID="{863AA43B-82F2-4CFC-BE44-90FB5BED617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BB92D6-C242-45E5-8E21-023A6EE35218}" type="pres">
      <dgm:prSet presAssocID="{863AA43B-82F2-4CFC-BE44-90FB5BED617A}" presName="gear3srcNode" presStyleLbl="node1" presStyleIdx="2" presStyleCnt="3"/>
      <dgm:spPr/>
    </dgm:pt>
    <dgm:pt modelId="{665601FD-EC66-47F8-8209-ACD5A1784CE8}" type="pres">
      <dgm:prSet presAssocID="{863AA43B-82F2-4CFC-BE44-90FB5BED617A}" presName="gear3dstNode" presStyleLbl="node1" presStyleIdx="2" presStyleCnt="3"/>
      <dgm:spPr/>
    </dgm:pt>
    <dgm:pt modelId="{F4AC1DD9-15F2-4452-A9E4-34E0BE9EFCF7}" type="pres">
      <dgm:prSet presAssocID="{28B4D7A9-D0BB-4E71-B7AE-044AB6E73C35}" presName="connector1" presStyleLbl="sibTrans2D1" presStyleIdx="0" presStyleCnt="3"/>
      <dgm:spPr/>
    </dgm:pt>
    <dgm:pt modelId="{CA70DAC9-6BCA-452E-AC82-24E808CCD633}" type="pres">
      <dgm:prSet presAssocID="{DFD817DC-623A-4256-A286-818344ABF430}" presName="connector2" presStyleLbl="sibTrans2D1" presStyleIdx="1" presStyleCnt="3"/>
      <dgm:spPr/>
    </dgm:pt>
    <dgm:pt modelId="{8C57937C-B129-473C-8CF1-29F334DEB4F6}" type="pres">
      <dgm:prSet presAssocID="{D0ADABD9-87F5-4FA3-B8DB-2DDDAFAB28C5}" presName="connector3" presStyleLbl="sibTrans2D1" presStyleIdx="2" presStyleCnt="3"/>
      <dgm:spPr/>
    </dgm:pt>
  </dgm:ptLst>
  <dgm:cxnLst>
    <dgm:cxn modelId="{78E663F9-F0ED-4FE0-9F04-8CB14B50807A}" type="presOf" srcId="{E9F610A8-0BC2-4147-8B30-1B9C24BF3455}" destId="{B8935B03-86C5-4B81-A572-319B4D6B68DA}" srcOrd="0" destOrd="0" presId="urn:microsoft.com/office/officeart/2005/8/layout/gear1"/>
    <dgm:cxn modelId="{C5C4693E-83FE-431E-A81A-122FFBC07F16}" type="presOf" srcId="{B9D277E1-F538-41F4-966E-C7377C5AC07A}" destId="{C6D24B06-D4F4-4FAF-B048-39DE0F4AD9DD}" srcOrd="1" destOrd="0" presId="urn:microsoft.com/office/officeart/2005/8/layout/gear1"/>
    <dgm:cxn modelId="{E35EC08D-5973-463F-8606-70965B6B8E59}" srcId="{7A8FF6EC-8500-4DFB-9B8B-7889B1A5F840}" destId="{863AA43B-82F2-4CFC-BE44-90FB5BED617A}" srcOrd="2" destOrd="0" parTransId="{A7611EEC-4723-4B84-BFC1-E0DCC8F63F8A}" sibTransId="{D0ADABD9-87F5-4FA3-B8DB-2DDDAFAB28C5}"/>
    <dgm:cxn modelId="{A0E4CEDE-7036-4FC1-9827-98D9B7AEDF9F}" type="presOf" srcId="{863AA43B-82F2-4CFC-BE44-90FB5BED617A}" destId="{7BBE7FCC-A93A-4926-9D02-C54DAAA5AD12}" srcOrd="0" destOrd="0" presId="urn:microsoft.com/office/officeart/2005/8/layout/gear1"/>
    <dgm:cxn modelId="{4E5908EC-2BC8-4D5A-BEB8-1B36A9334CD4}" type="presOf" srcId="{28B4D7A9-D0BB-4E71-B7AE-044AB6E73C35}" destId="{F4AC1DD9-15F2-4452-A9E4-34E0BE9EFCF7}" srcOrd="0" destOrd="0" presId="urn:microsoft.com/office/officeart/2005/8/layout/gear1"/>
    <dgm:cxn modelId="{1976F61D-54A7-4470-971B-721C92234CBB}" type="presOf" srcId="{B9D277E1-F538-41F4-966E-C7377C5AC07A}" destId="{DEE1F18A-A1FC-43A0-859D-00226583A83E}" srcOrd="0" destOrd="0" presId="urn:microsoft.com/office/officeart/2005/8/layout/gear1"/>
    <dgm:cxn modelId="{EC9ECFDB-28FB-434D-BA60-5A59FCFBF1B6}" type="presOf" srcId="{D0ADABD9-87F5-4FA3-B8DB-2DDDAFAB28C5}" destId="{8C57937C-B129-473C-8CF1-29F334DEB4F6}" srcOrd="0" destOrd="0" presId="urn:microsoft.com/office/officeart/2005/8/layout/gear1"/>
    <dgm:cxn modelId="{C8C08567-FC98-41A8-A185-7BF56DC8F6A4}" type="presOf" srcId="{7A8FF6EC-8500-4DFB-9B8B-7889B1A5F840}" destId="{860C3B0F-5437-438E-BCD7-9B3E4B30A8E2}" srcOrd="0" destOrd="0" presId="urn:microsoft.com/office/officeart/2005/8/layout/gear1"/>
    <dgm:cxn modelId="{0F53BAC1-03E0-49EA-AB6A-5E48382041CD}" srcId="{7A8FF6EC-8500-4DFB-9B8B-7889B1A5F840}" destId="{E9F610A8-0BC2-4147-8B30-1B9C24BF3455}" srcOrd="0" destOrd="0" parTransId="{235D451D-268B-4CF8-AA6C-3D9661E31967}" sibTransId="{28B4D7A9-D0BB-4E71-B7AE-044AB6E73C35}"/>
    <dgm:cxn modelId="{3216775A-3B19-4CDD-8FFB-2B95B17F6559}" type="presOf" srcId="{E9F610A8-0BC2-4147-8B30-1B9C24BF3455}" destId="{7BFA44E4-1A9F-4211-8FB2-7BBBA98AB1FC}" srcOrd="1" destOrd="0" presId="urn:microsoft.com/office/officeart/2005/8/layout/gear1"/>
    <dgm:cxn modelId="{677AC661-D9F7-42B7-BDB8-0DA7BB84768C}" type="presOf" srcId="{863AA43B-82F2-4CFC-BE44-90FB5BED617A}" destId="{665601FD-EC66-47F8-8209-ACD5A1784CE8}" srcOrd="3" destOrd="0" presId="urn:microsoft.com/office/officeart/2005/8/layout/gear1"/>
    <dgm:cxn modelId="{75D5A086-F947-4E18-A1E6-B39438A6CFB7}" type="presOf" srcId="{863AA43B-82F2-4CFC-BE44-90FB5BED617A}" destId="{1CBB92D6-C242-45E5-8E21-023A6EE35218}" srcOrd="2" destOrd="0" presId="urn:microsoft.com/office/officeart/2005/8/layout/gear1"/>
    <dgm:cxn modelId="{27168EA5-0341-4BAA-9E9F-FA3512B98229}" type="presOf" srcId="{B9D277E1-F538-41F4-966E-C7377C5AC07A}" destId="{783FD05A-7644-4EDD-9580-070386B93A84}" srcOrd="2" destOrd="0" presId="urn:microsoft.com/office/officeart/2005/8/layout/gear1"/>
    <dgm:cxn modelId="{C7EBB331-F85D-48C8-BD52-C47EB84CFE71}" type="presOf" srcId="{863AA43B-82F2-4CFC-BE44-90FB5BED617A}" destId="{C1E7F559-2DD5-40B1-B3E3-3A234FA67076}" srcOrd="1" destOrd="0" presId="urn:microsoft.com/office/officeart/2005/8/layout/gear1"/>
    <dgm:cxn modelId="{8C3427EB-AF5F-4AED-90E4-229CDCE117FB}" srcId="{7A8FF6EC-8500-4DFB-9B8B-7889B1A5F840}" destId="{B9D277E1-F538-41F4-966E-C7377C5AC07A}" srcOrd="1" destOrd="0" parTransId="{C89516DC-B6A1-4025-B5A9-1B1749EDF9F0}" sibTransId="{DFD817DC-623A-4256-A286-818344ABF430}"/>
    <dgm:cxn modelId="{54E5614A-E206-4C28-BDCE-A7C049C61FF2}" type="presOf" srcId="{DFD817DC-623A-4256-A286-818344ABF430}" destId="{CA70DAC9-6BCA-452E-AC82-24E808CCD633}" srcOrd="0" destOrd="0" presId="urn:microsoft.com/office/officeart/2005/8/layout/gear1"/>
    <dgm:cxn modelId="{7EEAEC63-3CCA-4064-AA46-FC8C52DC2673}" type="presOf" srcId="{E9F610A8-0BC2-4147-8B30-1B9C24BF3455}" destId="{FFE43FF0-0884-44C2-8684-52A86050D8A2}" srcOrd="2" destOrd="0" presId="urn:microsoft.com/office/officeart/2005/8/layout/gear1"/>
    <dgm:cxn modelId="{BBA6F126-BAF3-4A45-B072-0A5934F3DA62}" type="presParOf" srcId="{860C3B0F-5437-438E-BCD7-9B3E4B30A8E2}" destId="{B8935B03-86C5-4B81-A572-319B4D6B68DA}" srcOrd="0" destOrd="0" presId="urn:microsoft.com/office/officeart/2005/8/layout/gear1"/>
    <dgm:cxn modelId="{EF9E8275-D8D5-427D-9D45-26D4C87F4008}" type="presParOf" srcId="{860C3B0F-5437-438E-BCD7-9B3E4B30A8E2}" destId="{7BFA44E4-1A9F-4211-8FB2-7BBBA98AB1FC}" srcOrd="1" destOrd="0" presId="urn:microsoft.com/office/officeart/2005/8/layout/gear1"/>
    <dgm:cxn modelId="{AB5ADE5F-345D-427C-B5A6-5D4645F30F70}" type="presParOf" srcId="{860C3B0F-5437-438E-BCD7-9B3E4B30A8E2}" destId="{FFE43FF0-0884-44C2-8684-52A86050D8A2}" srcOrd="2" destOrd="0" presId="urn:microsoft.com/office/officeart/2005/8/layout/gear1"/>
    <dgm:cxn modelId="{18C5686E-4B59-4DD9-BED3-2AB770360B4F}" type="presParOf" srcId="{860C3B0F-5437-438E-BCD7-9B3E4B30A8E2}" destId="{DEE1F18A-A1FC-43A0-859D-00226583A83E}" srcOrd="3" destOrd="0" presId="urn:microsoft.com/office/officeart/2005/8/layout/gear1"/>
    <dgm:cxn modelId="{CAB529E2-765C-4724-8A2A-DA1BBBE4D590}" type="presParOf" srcId="{860C3B0F-5437-438E-BCD7-9B3E4B30A8E2}" destId="{C6D24B06-D4F4-4FAF-B048-39DE0F4AD9DD}" srcOrd="4" destOrd="0" presId="urn:microsoft.com/office/officeart/2005/8/layout/gear1"/>
    <dgm:cxn modelId="{F8E666CE-AAA0-4CF2-82A9-2CB7FA701A03}" type="presParOf" srcId="{860C3B0F-5437-438E-BCD7-9B3E4B30A8E2}" destId="{783FD05A-7644-4EDD-9580-070386B93A84}" srcOrd="5" destOrd="0" presId="urn:microsoft.com/office/officeart/2005/8/layout/gear1"/>
    <dgm:cxn modelId="{1D7CF76A-D15A-4FAD-B995-9EF2A9A4A87D}" type="presParOf" srcId="{860C3B0F-5437-438E-BCD7-9B3E4B30A8E2}" destId="{7BBE7FCC-A93A-4926-9D02-C54DAAA5AD12}" srcOrd="6" destOrd="0" presId="urn:microsoft.com/office/officeart/2005/8/layout/gear1"/>
    <dgm:cxn modelId="{D80892BB-3805-4A0C-884F-DC1034A2F210}" type="presParOf" srcId="{860C3B0F-5437-438E-BCD7-9B3E4B30A8E2}" destId="{C1E7F559-2DD5-40B1-B3E3-3A234FA67076}" srcOrd="7" destOrd="0" presId="urn:microsoft.com/office/officeart/2005/8/layout/gear1"/>
    <dgm:cxn modelId="{C1027B7E-0CCE-4AE0-A51F-C7CD139871A2}" type="presParOf" srcId="{860C3B0F-5437-438E-BCD7-9B3E4B30A8E2}" destId="{1CBB92D6-C242-45E5-8E21-023A6EE35218}" srcOrd="8" destOrd="0" presId="urn:microsoft.com/office/officeart/2005/8/layout/gear1"/>
    <dgm:cxn modelId="{89A76746-F779-4F08-9221-9AFB6496D31D}" type="presParOf" srcId="{860C3B0F-5437-438E-BCD7-9B3E4B30A8E2}" destId="{665601FD-EC66-47F8-8209-ACD5A1784CE8}" srcOrd="9" destOrd="0" presId="urn:microsoft.com/office/officeart/2005/8/layout/gear1"/>
    <dgm:cxn modelId="{CE1EC9B4-C35B-463A-8E62-35A88595F91B}" type="presParOf" srcId="{860C3B0F-5437-438E-BCD7-9B3E4B30A8E2}" destId="{F4AC1DD9-15F2-4452-A9E4-34E0BE9EFCF7}" srcOrd="10" destOrd="0" presId="urn:microsoft.com/office/officeart/2005/8/layout/gear1"/>
    <dgm:cxn modelId="{C7F7385D-DFEF-43B2-BDD5-ACE195B56FAF}" type="presParOf" srcId="{860C3B0F-5437-438E-BCD7-9B3E4B30A8E2}" destId="{CA70DAC9-6BCA-452E-AC82-24E808CCD633}" srcOrd="11" destOrd="0" presId="urn:microsoft.com/office/officeart/2005/8/layout/gear1"/>
    <dgm:cxn modelId="{B3B3E94C-5922-4F8F-BCF8-0445B3ABEB5E}" type="presParOf" srcId="{860C3B0F-5437-438E-BCD7-9B3E4B30A8E2}" destId="{8C57937C-B129-473C-8CF1-29F334DEB4F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4DBD5A-A68D-49A8-BDD7-7AE4BF251BC5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22E9F98B-2F9D-412F-9142-50C3D5B41228}">
      <dgm:prSet phldrT="[Текст]"/>
      <dgm:spPr/>
      <dgm:t>
        <a:bodyPr/>
        <a:lstStyle/>
        <a:p>
          <a:r>
            <a:rPr lang="ru-RU" dirty="0" smtClean="0"/>
            <a:t>растительный и животный мир</a:t>
          </a:r>
          <a:endParaRPr lang="ru-RU" dirty="0"/>
        </a:p>
      </dgm:t>
    </dgm:pt>
    <dgm:pt modelId="{0AAD2857-8308-4A43-8C0D-972FE2CCD6E3}" type="parTrans" cxnId="{3329B2AB-CB3C-44BC-AAEE-59B8C48439B1}">
      <dgm:prSet/>
      <dgm:spPr/>
      <dgm:t>
        <a:bodyPr/>
        <a:lstStyle/>
        <a:p>
          <a:endParaRPr lang="ru-RU"/>
        </a:p>
      </dgm:t>
    </dgm:pt>
    <dgm:pt modelId="{6750C508-7950-49F4-838F-2B8DE967A908}" type="sibTrans" cxnId="{3329B2AB-CB3C-44BC-AAEE-59B8C48439B1}">
      <dgm:prSet/>
      <dgm:spPr/>
      <dgm:t>
        <a:bodyPr/>
        <a:lstStyle/>
        <a:p>
          <a:endParaRPr lang="ru-RU"/>
        </a:p>
      </dgm:t>
    </dgm:pt>
    <dgm:pt modelId="{6761B8E6-67C7-4A3E-9B53-978438B7A27A}">
      <dgm:prSet phldrT="[Текст]"/>
      <dgm:spPr/>
      <dgm:t>
        <a:bodyPr/>
        <a:lstStyle/>
        <a:p>
          <a:r>
            <a:rPr lang="ru-RU" dirty="0" smtClean="0"/>
            <a:t>климат и энергетика</a:t>
          </a:r>
          <a:endParaRPr lang="ru-RU" dirty="0"/>
        </a:p>
      </dgm:t>
    </dgm:pt>
    <dgm:pt modelId="{2260B267-D835-42F1-BD86-DD6D48E17E2A}" type="parTrans" cxnId="{36B45A56-EC4A-4248-B501-FA8C9553B28E}">
      <dgm:prSet/>
      <dgm:spPr/>
      <dgm:t>
        <a:bodyPr/>
        <a:lstStyle/>
        <a:p>
          <a:endParaRPr lang="ru-RU"/>
        </a:p>
      </dgm:t>
    </dgm:pt>
    <dgm:pt modelId="{0A5F0CD9-8205-408C-8673-0C1576C7CCF6}" type="sibTrans" cxnId="{36B45A56-EC4A-4248-B501-FA8C9553B28E}">
      <dgm:prSet/>
      <dgm:spPr/>
      <dgm:t>
        <a:bodyPr/>
        <a:lstStyle/>
        <a:p>
          <a:endParaRPr lang="ru-RU"/>
        </a:p>
      </dgm:t>
    </dgm:pt>
    <dgm:pt modelId="{A96DEA31-D85A-42AF-9000-4254CBD73DFB}">
      <dgm:prSet phldrT="[Текст]"/>
      <dgm:spPr/>
      <dgm:t>
        <a:bodyPr/>
        <a:lstStyle/>
        <a:p>
          <a:r>
            <a:rPr lang="ru-RU" dirty="0" smtClean="0"/>
            <a:t>финансовый сектор и менеджмент</a:t>
          </a:r>
          <a:endParaRPr lang="ru-RU" dirty="0"/>
        </a:p>
      </dgm:t>
    </dgm:pt>
    <dgm:pt modelId="{96A89C59-BC29-4734-9B54-3F2D0D48244C}" type="parTrans" cxnId="{C20682A6-981E-44A1-98FB-0BF1C8A7CE2F}">
      <dgm:prSet/>
      <dgm:spPr/>
      <dgm:t>
        <a:bodyPr/>
        <a:lstStyle/>
        <a:p>
          <a:endParaRPr lang="ru-RU"/>
        </a:p>
      </dgm:t>
    </dgm:pt>
    <dgm:pt modelId="{D0302D05-B24C-4D22-B957-9DF28E95777C}" type="sibTrans" cxnId="{C20682A6-981E-44A1-98FB-0BF1C8A7CE2F}">
      <dgm:prSet/>
      <dgm:spPr/>
      <dgm:t>
        <a:bodyPr/>
        <a:lstStyle/>
        <a:p>
          <a:endParaRPr lang="ru-RU"/>
        </a:p>
      </dgm:t>
    </dgm:pt>
    <dgm:pt modelId="{79A9F2B8-7576-4C19-BE58-398887BF476C}" type="pres">
      <dgm:prSet presAssocID="{724DBD5A-A68D-49A8-BDD7-7AE4BF251BC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F42A784-9C8B-46DB-A165-EB77664A9FB1}" type="pres">
      <dgm:prSet presAssocID="{22E9F98B-2F9D-412F-9142-50C3D5B41228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863241-2283-4ABE-936A-05E66C6E900F}" type="pres">
      <dgm:prSet presAssocID="{22E9F98B-2F9D-412F-9142-50C3D5B41228}" presName="gear1srcNode" presStyleLbl="node1" presStyleIdx="0" presStyleCnt="3"/>
      <dgm:spPr/>
    </dgm:pt>
    <dgm:pt modelId="{7FA7FF7E-F07E-41AB-903B-AA5B11DA7FFF}" type="pres">
      <dgm:prSet presAssocID="{22E9F98B-2F9D-412F-9142-50C3D5B41228}" presName="gear1dstNode" presStyleLbl="node1" presStyleIdx="0" presStyleCnt="3"/>
      <dgm:spPr/>
    </dgm:pt>
    <dgm:pt modelId="{A5F2ED7B-7BA3-49F8-B031-DEE70B3D8EEF}" type="pres">
      <dgm:prSet presAssocID="{6761B8E6-67C7-4A3E-9B53-978438B7A27A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04C02-7F6E-480B-8950-065598E1A874}" type="pres">
      <dgm:prSet presAssocID="{6761B8E6-67C7-4A3E-9B53-978438B7A27A}" presName="gear2srcNode" presStyleLbl="node1" presStyleIdx="1" presStyleCnt="3"/>
      <dgm:spPr/>
    </dgm:pt>
    <dgm:pt modelId="{C7E19E9C-5711-4BC9-B7E0-F8CC83CB880E}" type="pres">
      <dgm:prSet presAssocID="{6761B8E6-67C7-4A3E-9B53-978438B7A27A}" presName="gear2dstNode" presStyleLbl="node1" presStyleIdx="1" presStyleCnt="3"/>
      <dgm:spPr/>
    </dgm:pt>
    <dgm:pt modelId="{1A1CD22B-B2A8-46F4-8C4C-10DC3AEDE4CC}" type="pres">
      <dgm:prSet presAssocID="{A96DEA31-D85A-42AF-9000-4254CBD73DFB}" presName="gear3" presStyleLbl="node1" presStyleIdx="2" presStyleCnt="3"/>
      <dgm:spPr/>
      <dgm:t>
        <a:bodyPr/>
        <a:lstStyle/>
        <a:p>
          <a:endParaRPr lang="ru-RU"/>
        </a:p>
      </dgm:t>
    </dgm:pt>
    <dgm:pt modelId="{419E8949-B5BA-49C2-BE96-AFC751E3D8D1}" type="pres">
      <dgm:prSet presAssocID="{A96DEA31-D85A-42AF-9000-4254CBD73DFB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AB582E-9B77-4351-B647-66BBA6FBFF6F}" type="pres">
      <dgm:prSet presAssocID="{A96DEA31-D85A-42AF-9000-4254CBD73DFB}" presName="gear3srcNode" presStyleLbl="node1" presStyleIdx="2" presStyleCnt="3"/>
      <dgm:spPr/>
    </dgm:pt>
    <dgm:pt modelId="{94C4FF1B-D4B7-4AC6-9869-0C3B1E21BDA7}" type="pres">
      <dgm:prSet presAssocID="{A96DEA31-D85A-42AF-9000-4254CBD73DFB}" presName="gear3dstNode" presStyleLbl="node1" presStyleIdx="2" presStyleCnt="3"/>
      <dgm:spPr/>
    </dgm:pt>
    <dgm:pt modelId="{832639DC-8924-4D9E-94E7-BB11DFFC24D8}" type="pres">
      <dgm:prSet presAssocID="{6750C508-7950-49F4-838F-2B8DE967A908}" presName="connector1" presStyleLbl="sibTrans2D1" presStyleIdx="0" presStyleCnt="3"/>
      <dgm:spPr/>
    </dgm:pt>
    <dgm:pt modelId="{448CB2F9-70F4-4295-B22D-71B89BD847F3}" type="pres">
      <dgm:prSet presAssocID="{0A5F0CD9-8205-408C-8673-0C1576C7CCF6}" presName="connector2" presStyleLbl="sibTrans2D1" presStyleIdx="1" presStyleCnt="3"/>
      <dgm:spPr/>
    </dgm:pt>
    <dgm:pt modelId="{4CE1CDFE-6D47-4335-8220-DF3B7C245555}" type="pres">
      <dgm:prSet presAssocID="{D0302D05-B24C-4D22-B957-9DF28E95777C}" presName="connector3" presStyleLbl="sibTrans2D1" presStyleIdx="2" presStyleCnt="3"/>
      <dgm:spPr/>
    </dgm:pt>
  </dgm:ptLst>
  <dgm:cxnLst>
    <dgm:cxn modelId="{094FAF59-D506-41C2-A058-B0B613B646E8}" type="presOf" srcId="{22E9F98B-2F9D-412F-9142-50C3D5B41228}" destId="{7FA7FF7E-F07E-41AB-903B-AA5B11DA7FFF}" srcOrd="2" destOrd="0" presId="urn:microsoft.com/office/officeart/2005/8/layout/gear1"/>
    <dgm:cxn modelId="{C20682A6-981E-44A1-98FB-0BF1C8A7CE2F}" srcId="{724DBD5A-A68D-49A8-BDD7-7AE4BF251BC5}" destId="{A96DEA31-D85A-42AF-9000-4254CBD73DFB}" srcOrd="2" destOrd="0" parTransId="{96A89C59-BC29-4734-9B54-3F2D0D48244C}" sibTransId="{D0302D05-B24C-4D22-B957-9DF28E95777C}"/>
    <dgm:cxn modelId="{36B45A56-EC4A-4248-B501-FA8C9553B28E}" srcId="{724DBD5A-A68D-49A8-BDD7-7AE4BF251BC5}" destId="{6761B8E6-67C7-4A3E-9B53-978438B7A27A}" srcOrd="1" destOrd="0" parTransId="{2260B267-D835-42F1-BD86-DD6D48E17E2A}" sibTransId="{0A5F0CD9-8205-408C-8673-0C1576C7CCF6}"/>
    <dgm:cxn modelId="{3F33F98D-EDB8-4E2B-9FA5-DFBAF9DF58A6}" type="presOf" srcId="{22E9F98B-2F9D-412F-9142-50C3D5B41228}" destId="{25863241-2283-4ABE-936A-05E66C6E900F}" srcOrd="1" destOrd="0" presId="urn:microsoft.com/office/officeart/2005/8/layout/gear1"/>
    <dgm:cxn modelId="{1199FB5A-BC5F-4F04-BC2A-B7EF1D669F85}" type="presOf" srcId="{A96DEA31-D85A-42AF-9000-4254CBD73DFB}" destId="{94C4FF1B-D4B7-4AC6-9869-0C3B1E21BDA7}" srcOrd="3" destOrd="0" presId="urn:microsoft.com/office/officeart/2005/8/layout/gear1"/>
    <dgm:cxn modelId="{79F19FB9-DC21-4C7B-98B9-20974F3AB969}" type="presOf" srcId="{A96DEA31-D85A-42AF-9000-4254CBD73DFB}" destId="{419E8949-B5BA-49C2-BE96-AFC751E3D8D1}" srcOrd="1" destOrd="0" presId="urn:microsoft.com/office/officeart/2005/8/layout/gear1"/>
    <dgm:cxn modelId="{8DA59A8A-7696-4E5D-9ABB-05BC97716336}" type="presOf" srcId="{D0302D05-B24C-4D22-B957-9DF28E95777C}" destId="{4CE1CDFE-6D47-4335-8220-DF3B7C245555}" srcOrd="0" destOrd="0" presId="urn:microsoft.com/office/officeart/2005/8/layout/gear1"/>
    <dgm:cxn modelId="{1EDF7D88-EEBF-475A-9C74-08F28294003C}" type="presOf" srcId="{6761B8E6-67C7-4A3E-9B53-978438B7A27A}" destId="{A5F2ED7B-7BA3-49F8-B031-DEE70B3D8EEF}" srcOrd="0" destOrd="0" presId="urn:microsoft.com/office/officeart/2005/8/layout/gear1"/>
    <dgm:cxn modelId="{31AA04C0-E679-4884-9481-68C3ECD39561}" type="presOf" srcId="{724DBD5A-A68D-49A8-BDD7-7AE4BF251BC5}" destId="{79A9F2B8-7576-4C19-BE58-398887BF476C}" srcOrd="0" destOrd="0" presId="urn:microsoft.com/office/officeart/2005/8/layout/gear1"/>
    <dgm:cxn modelId="{3329B2AB-CB3C-44BC-AAEE-59B8C48439B1}" srcId="{724DBD5A-A68D-49A8-BDD7-7AE4BF251BC5}" destId="{22E9F98B-2F9D-412F-9142-50C3D5B41228}" srcOrd="0" destOrd="0" parTransId="{0AAD2857-8308-4A43-8C0D-972FE2CCD6E3}" sibTransId="{6750C508-7950-49F4-838F-2B8DE967A908}"/>
    <dgm:cxn modelId="{41F3B139-8B48-4508-BC44-95BF583E7DEB}" type="presOf" srcId="{6761B8E6-67C7-4A3E-9B53-978438B7A27A}" destId="{7B804C02-7F6E-480B-8950-065598E1A874}" srcOrd="1" destOrd="0" presId="urn:microsoft.com/office/officeart/2005/8/layout/gear1"/>
    <dgm:cxn modelId="{C768AA77-4577-4D3A-80BE-E309A1E2E6F2}" type="presOf" srcId="{22E9F98B-2F9D-412F-9142-50C3D5B41228}" destId="{2F42A784-9C8B-46DB-A165-EB77664A9FB1}" srcOrd="0" destOrd="0" presId="urn:microsoft.com/office/officeart/2005/8/layout/gear1"/>
    <dgm:cxn modelId="{F3448306-29A1-438A-AEFA-D6A049DF1C49}" type="presOf" srcId="{6761B8E6-67C7-4A3E-9B53-978438B7A27A}" destId="{C7E19E9C-5711-4BC9-B7E0-F8CC83CB880E}" srcOrd="2" destOrd="0" presId="urn:microsoft.com/office/officeart/2005/8/layout/gear1"/>
    <dgm:cxn modelId="{C86A1625-FEF8-48D4-A623-32076C2CA5E0}" type="presOf" srcId="{A96DEA31-D85A-42AF-9000-4254CBD73DFB}" destId="{1A1CD22B-B2A8-46F4-8C4C-10DC3AEDE4CC}" srcOrd="0" destOrd="0" presId="urn:microsoft.com/office/officeart/2005/8/layout/gear1"/>
    <dgm:cxn modelId="{79E1B16E-1FE2-4FAA-B2AF-E7593DB476F6}" type="presOf" srcId="{6750C508-7950-49F4-838F-2B8DE967A908}" destId="{832639DC-8924-4D9E-94E7-BB11DFFC24D8}" srcOrd="0" destOrd="0" presId="urn:microsoft.com/office/officeart/2005/8/layout/gear1"/>
    <dgm:cxn modelId="{8069B0F5-72E3-4D03-B887-C17892376F06}" type="presOf" srcId="{A96DEA31-D85A-42AF-9000-4254CBD73DFB}" destId="{09AB582E-9B77-4351-B647-66BBA6FBFF6F}" srcOrd="2" destOrd="0" presId="urn:microsoft.com/office/officeart/2005/8/layout/gear1"/>
    <dgm:cxn modelId="{C5FB8F29-93D0-4F44-B5F1-E0F42AA8764B}" type="presOf" srcId="{0A5F0CD9-8205-408C-8673-0C1576C7CCF6}" destId="{448CB2F9-70F4-4295-B22D-71B89BD847F3}" srcOrd="0" destOrd="0" presId="urn:microsoft.com/office/officeart/2005/8/layout/gear1"/>
    <dgm:cxn modelId="{E3EC09B0-C8DF-4980-8B5D-FF8BBC588EB6}" type="presParOf" srcId="{79A9F2B8-7576-4C19-BE58-398887BF476C}" destId="{2F42A784-9C8B-46DB-A165-EB77664A9FB1}" srcOrd="0" destOrd="0" presId="urn:microsoft.com/office/officeart/2005/8/layout/gear1"/>
    <dgm:cxn modelId="{75D23CA2-0CA6-48C3-821E-723A578CA421}" type="presParOf" srcId="{79A9F2B8-7576-4C19-BE58-398887BF476C}" destId="{25863241-2283-4ABE-936A-05E66C6E900F}" srcOrd="1" destOrd="0" presId="urn:microsoft.com/office/officeart/2005/8/layout/gear1"/>
    <dgm:cxn modelId="{7236958E-4E86-4CFB-A805-774A8EA627C8}" type="presParOf" srcId="{79A9F2B8-7576-4C19-BE58-398887BF476C}" destId="{7FA7FF7E-F07E-41AB-903B-AA5B11DA7FFF}" srcOrd="2" destOrd="0" presId="urn:microsoft.com/office/officeart/2005/8/layout/gear1"/>
    <dgm:cxn modelId="{48290A9A-C829-407E-B1B7-6B6FCCF01732}" type="presParOf" srcId="{79A9F2B8-7576-4C19-BE58-398887BF476C}" destId="{A5F2ED7B-7BA3-49F8-B031-DEE70B3D8EEF}" srcOrd="3" destOrd="0" presId="urn:microsoft.com/office/officeart/2005/8/layout/gear1"/>
    <dgm:cxn modelId="{97CDA61F-89C5-4AB4-88A1-861EC1EB30DA}" type="presParOf" srcId="{79A9F2B8-7576-4C19-BE58-398887BF476C}" destId="{7B804C02-7F6E-480B-8950-065598E1A874}" srcOrd="4" destOrd="0" presId="urn:microsoft.com/office/officeart/2005/8/layout/gear1"/>
    <dgm:cxn modelId="{ACF912CB-2B7D-4824-AF69-6DA0F5A40128}" type="presParOf" srcId="{79A9F2B8-7576-4C19-BE58-398887BF476C}" destId="{C7E19E9C-5711-4BC9-B7E0-F8CC83CB880E}" srcOrd="5" destOrd="0" presId="urn:microsoft.com/office/officeart/2005/8/layout/gear1"/>
    <dgm:cxn modelId="{0937B42E-C1BF-42F0-A67D-1B0B79F1DE6F}" type="presParOf" srcId="{79A9F2B8-7576-4C19-BE58-398887BF476C}" destId="{1A1CD22B-B2A8-46F4-8C4C-10DC3AEDE4CC}" srcOrd="6" destOrd="0" presId="urn:microsoft.com/office/officeart/2005/8/layout/gear1"/>
    <dgm:cxn modelId="{1C95F76E-A926-4C2A-B031-E5868C7DEC6E}" type="presParOf" srcId="{79A9F2B8-7576-4C19-BE58-398887BF476C}" destId="{419E8949-B5BA-49C2-BE96-AFC751E3D8D1}" srcOrd="7" destOrd="0" presId="urn:microsoft.com/office/officeart/2005/8/layout/gear1"/>
    <dgm:cxn modelId="{CD6BB0F7-7F0B-4422-B103-F28A125F5007}" type="presParOf" srcId="{79A9F2B8-7576-4C19-BE58-398887BF476C}" destId="{09AB582E-9B77-4351-B647-66BBA6FBFF6F}" srcOrd="8" destOrd="0" presId="urn:microsoft.com/office/officeart/2005/8/layout/gear1"/>
    <dgm:cxn modelId="{31CA75C6-50A6-4EC3-9355-67E4133BEC49}" type="presParOf" srcId="{79A9F2B8-7576-4C19-BE58-398887BF476C}" destId="{94C4FF1B-D4B7-4AC6-9869-0C3B1E21BDA7}" srcOrd="9" destOrd="0" presId="urn:microsoft.com/office/officeart/2005/8/layout/gear1"/>
    <dgm:cxn modelId="{6CE5A147-8027-4B1A-9A09-E1EC119C35B8}" type="presParOf" srcId="{79A9F2B8-7576-4C19-BE58-398887BF476C}" destId="{832639DC-8924-4D9E-94E7-BB11DFFC24D8}" srcOrd="10" destOrd="0" presId="urn:microsoft.com/office/officeart/2005/8/layout/gear1"/>
    <dgm:cxn modelId="{A55837ED-4E7D-47F0-A79E-8F2651E7B678}" type="presParOf" srcId="{79A9F2B8-7576-4C19-BE58-398887BF476C}" destId="{448CB2F9-70F4-4295-B22D-71B89BD847F3}" srcOrd="11" destOrd="0" presId="urn:microsoft.com/office/officeart/2005/8/layout/gear1"/>
    <dgm:cxn modelId="{B760D870-4FDF-437D-B8D1-99E9E5E8C866}" type="presParOf" srcId="{79A9F2B8-7576-4C19-BE58-398887BF476C}" destId="{4CE1CDFE-6D47-4335-8220-DF3B7C24555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935B03-86C5-4B81-A572-319B4D6B68DA}">
      <dsp:nvSpPr>
        <dsp:cNvPr id="0" name=""/>
        <dsp:cNvSpPr/>
      </dsp:nvSpPr>
      <dsp:spPr>
        <a:xfrm>
          <a:off x="3583246" y="1789074"/>
          <a:ext cx="2697249" cy="2186646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полезные ископаемые и металлургия</a:t>
          </a:r>
          <a:endParaRPr lang="ru-RU" sz="1400" kern="1200" dirty="0"/>
        </a:p>
      </dsp:txBody>
      <dsp:txXfrm>
        <a:off x="3583246" y="1789074"/>
        <a:ext cx="2697249" cy="2186646"/>
      </dsp:txXfrm>
    </dsp:sp>
    <dsp:sp modelId="{DEE1F18A-A1FC-43A0-859D-00226583A83E}">
      <dsp:nvSpPr>
        <dsp:cNvPr id="0" name=""/>
        <dsp:cNvSpPr/>
      </dsp:nvSpPr>
      <dsp:spPr>
        <a:xfrm>
          <a:off x="1949103" y="1038402"/>
          <a:ext cx="2824717" cy="2057943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сельское хозяйство и продовольствие </a:t>
          </a:r>
          <a:endParaRPr lang="ru-RU" sz="1400" kern="1200" dirty="0"/>
        </a:p>
      </dsp:txBody>
      <dsp:txXfrm>
        <a:off x="1949103" y="1038402"/>
        <a:ext cx="2824717" cy="2057943"/>
      </dsp:txXfrm>
    </dsp:sp>
    <dsp:sp modelId="{7BBE7FCC-A93A-4926-9D02-C54DAAA5AD12}">
      <dsp:nvSpPr>
        <dsp:cNvPr id="0" name=""/>
        <dsp:cNvSpPr/>
      </dsp:nvSpPr>
      <dsp:spPr>
        <a:xfrm rot="20700000">
          <a:off x="2983379" y="302011"/>
          <a:ext cx="2505481" cy="130432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строительство и городское пространство</a:t>
          </a:r>
          <a:endParaRPr lang="ru-RU" sz="1300" kern="1200" dirty="0"/>
        </a:p>
      </dsp:txBody>
      <dsp:txXfrm>
        <a:off x="3604149" y="516843"/>
        <a:ext cx="1263942" cy="874658"/>
      </dsp:txXfrm>
    </dsp:sp>
    <dsp:sp modelId="{F4AC1DD9-15F2-4452-A9E4-34E0BE9EFCF7}">
      <dsp:nvSpPr>
        <dsp:cNvPr id="0" name=""/>
        <dsp:cNvSpPr/>
      </dsp:nvSpPr>
      <dsp:spPr>
        <a:xfrm>
          <a:off x="3668028" y="1460465"/>
          <a:ext cx="2798906" cy="2798906"/>
        </a:xfrm>
        <a:prstGeom prst="circularArrow">
          <a:avLst>
            <a:gd name="adj1" fmla="val 4688"/>
            <a:gd name="adj2" fmla="val 299029"/>
            <a:gd name="adj3" fmla="val 2510839"/>
            <a:gd name="adj4" fmla="val 15872800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70DAC9-6BCA-452E-AC82-24E808CCD633}">
      <dsp:nvSpPr>
        <dsp:cNvPr id="0" name=""/>
        <dsp:cNvSpPr/>
      </dsp:nvSpPr>
      <dsp:spPr>
        <a:xfrm>
          <a:off x="2284681" y="921297"/>
          <a:ext cx="2033580" cy="203358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57937C-B129-473C-8CF1-29F334DEB4F6}">
      <dsp:nvSpPr>
        <dsp:cNvPr id="0" name=""/>
        <dsp:cNvSpPr/>
      </dsp:nvSpPr>
      <dsp:spPr>
        <a:xfrm>
          <a:off x="3096623" y="-165263"/>
          <a:ext cx="2192609" cy="219260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42A784-9C8B-46DB-A165-EB77664A9FB1}">
      <dsp:nvSpPr>
        <dsp:cNvPr id="0" name=""/>
        <dsp:cNvSpPr/>
      </dsp:nvSpPr>
      <dsp:spPr>
        <a:xfrm>
          <a:off x="3186595" y="2210544"/>
          <a:ext cx="2701776" cy="2701776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растительный и животный мир</a:t>
          </a:r>
          <a:endParaRPr lang="ru-RU" sz="1400" kern="1200" dirty="0"/>
        </a:p>
      </dsp:txBody>
      <dsp:txXfrm>
        <a:off x="3186595" y="2210544"/>
        <a:ext cx="2701776" cy="2701776"/>
      </dsp:txXfrm>
    </dsp:sp>
    <dsp:sp modelId="{A5F2ED7B-7BA3-49F8-B031-DEE70B3D8EEF}">
      <dsp:nvSpPr>
        <dsp:cNvPr id="0" name=""/>
        <dsp:cNvSpPr/>
      </dsp:nvSpPr>
      <dsp:spPr>
        <a:xfrm>
          <a:off x="1614653" y="1571942"/>
          <a:ext cx="1964928" cy="1964928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климат и энергетика</a:t>
          </a:r>
          <a:endParaRPr lang="ru-RU" sz="1400" kern="1200" dirty="0"/>
        </a:p>
      </dsp:txBody>
      <dsp:txXfrm>
        <a:off x="1614653" y="1571942"/>
        <a:ext cx="1964928" cy="1964928"/>
      </dsp:txXfrm>
    </dsp:sp>
    <dsp:sp modelId="{1A1CD22B-B2A8-46F4-8C4C-10DC3AEDE4CC}">
      <dsp:nvSpPr>
        <dsp:cNvPr id="0" name=""/>
        <dsp:cNvSpPr/>
      </dsp:nvSpPr>
      <dsp:spPr>
        <a:xfrm rot="20700000">
          <a:off x="2715213" y="216342"/>
          <a:ext cx="1925228" cy="1925228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финансовый сектор и менеджмент</a:t>
          </a:r>
          <a:endParaRPr lang="ru-RU" sz="1400" kern="1200" dirty="0"/>
        </a:p>
      </dsp:txBody>
      <dsp:txXfrm>
        <a:off x="3137472" y="638601"/>
        <a:ext cx="1080710" cy="1080710"/>
      </dsp:txXfrm>
    </dsp:sp>
    <dsp:sp modelId="{832639DC-8924-4D9E-94E7-BB11DFFC24D8}">
      <dsp:nvSpPr>
        <dsp:cNvPr id="0" name=""/>
        <dsp:cNvSpPr/>
      </dsp:nvSpPr>
      <dsp:spPr>
        <a:xfrm>
          <a:off x="2986809" y="1798307"/>
          <a:ext cx="3458273" cy="3458273"/>
        </a:xfrm>
        <a:prstGeom prst="circularArrow">
          <a:avLst>
            <a:gd name="adj1" fmla="val 4687"/>
            <a:gd name="adj2" fmla="val 299029"/>
            <a:gd name="adj3" fmla="val 2531000"/>
            <a:gd name="adj4" fmla="val 15829683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8CB2F9-70F4-4295-B22D-71B89BD847F3}">
      <dsp:nvSpPr>
        <dsp:cNvPr id="0" name=""/>
        <dsp:cNvSpPr/>
      </dsp:nvSpPr>
      <dsp:spPr>
        <a:xfrm>
          <a:off x="1266668" y="1134096"/>
          <a:ext cx="2512651" cy="251265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E1CDFE-6D47-4335-8220-DF3B7C245555}">
      <dsp:nvSpPr>
        <dsp:cNvPr id="0" name=""/>
        <dsp:cNvSpPr/>
      </dsp:nvSpPr>
      <dsp:spPr>
        <a:xfrm>
          <a:off x="2269888" y="-208436"/>
          <a:ext cx="2709144" cy="270914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B011-CF6A-4A1C-8F29-383447D8A8CD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F54E-F782-4347-9C0D-30E78D7B9F1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B011-CF6A-4A1C-8F29-383447D8A8CD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F54E-F782-4347-9C0D-30E78D7B9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B011-CF6A-4A1C-8F29-383447D8A8CD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F54E-F782-4347-9C0D-30E78D7B9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B011-CF6A-4A1C-8F29-383447D8A8CD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F54E-F782-4347-9C0D-30E78D7B9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B011-CF6A-4A1C-8F29-383447D8A8CD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F54E-F782-4347-9C0D-30E78D7B9F1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B011-CF6A-4A1C-8F29-383447D8A8CD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F54E-F782-4347-9C0D-30E78D7B9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B011-CF6A-4A1C-8F29-383447D8A8CD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F54E-F782-4347-9C0D-30E78D7B9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B011-CF6A-4A1C-8F29-383447D8A8CD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F54E-F782-4347-9C0D-30E78D7B9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B011-CF6A-4A1C-8F29-383447D8A8CD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F54E-F782-4347-9C0D-30E78D7B9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B011-CF6A-4A1C-8F29-383447D8A8CD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F54E-F782-4347-9C0D-30E78D7B9F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B011-CF6A-4A1C-8F29-383447D8A8CD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ABFF54E-F782-4347-9C0D-30E78D7B9F1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E4B011-CF6A-4A1C-8F29-383447D8A8CD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BFF54E-F782-4347-9C0D-30E78D7B9F1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Экологические профессии будущего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Подготовили: учащиеся 4 класса Виктория М., Наталья П. и учитель  английского языка Александрова А.А.</a:t>
            </a:r>
            <a:endParaRPr lang="ru-RU" dirty="0"/>
          </a:p>
        </p:txBody>
      </p:sp>
      <p:pic>
        <p:nvPicPr>
          <p:cNvPr id="23554" name="Picture 2" descr="http://realcolonel.ru/wp-content/uploads/2013/05/13075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149080"/>
            <a:ext cx="336037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Сельскохозяйственный эколог</a:t>
            </a: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Специалист по утилизации отходов, а именно по разработке принципов утилизации последствий ведения сельского хозяйства, а также занимается восстановлением почв.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9698" name="Picture 2" descr="http://quiver.com.mx/wp-content/uploads/2017/04/quiver-l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861048"/>
            <a:ext cx="3636404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ru-RU" b="1" i="1" dirty="0" smtClean="0"/>
              <a:t>Сити-фермер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Специалист </a:t>
            </a:r>
            <a:r>
              <a:rPr lang="ru-RU" dirty="0" smtClean="0"/>
              <a:t>по </a:t>
            </a:r>
            <a:r>
              <a:rPr lang="ru-RU" dirty="0" err="1" smtClean="0"/>
              <a:t>обустраиванию</a:t>
            </a:r>
            <a:r>
              <a:rPr lang="ru-RU" dirty="0" smtClean="0"/>
              <a:t> и обслуживанию агропромышленных хозяйств на крышах и в зданиях небоскребов крупных городов. Вертикальные фермы – автономные и </a:t>
            </a:r>
            <a:r>
              <a:rPr lang="ru-RU" dirty="0" err="1" smtClean="0"/>
              <a:t>экологичные</a:t>
            </a:r>
            <a:r>
              <a:rPr lang="ru-RU" dirty="0" smtClean="0"/>
              <a:t> конструкции, позволяющие выращивать растения и разводить животных в черте города – повестка ближайшего будущего.</a:t>
            </a:r>
            <a:endParaRPr lang="ru-RU" dirty="0"/>
          </a:p>
        </p:txBody>
      </p:sp>
      <p:pic>
        <p:nvPicPr>
          <p:cNvPr id="35842" name="Picture 2" descr="http://ecoasturias.es/wp-content/uploads/2014/07/HI_20_Page_33_Image_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149080"/>
            <a:ext cx="3714471" cy="2404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2652904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Персональный консультант по этичному потреблению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Специалист, который поможет разобраться, какие товары и услуги покупать этично, а от каких лучше отказаться.</a:t>
            </a:r>
            <a:endParaRPr lang="ru-RU" dirty="0"/>
          </a:p>
        </p:txBody>
      </p:sp>
      <p:pic>
        <p:nvPicPr>
          <p:cNvPr id="38914" name="Picture 2" descr="http://get-service.ru/wp-content/uploads/2015/12/1-m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927445"/>
            <a:ext cx="3663194" cy="2930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 smtClean="0"/>
              <a:t>Эко-диетолог</a:t>
            </a:r>
            <a:r>
              <a:rPr lang="ru-RU" b="1" i="1" dirty="0" smtClean="0"/>
              <a:t>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Специалист, который разрабатывает сбалансированное, вкусное, полезное и безопасное для человека и природы меню. </a:t>
            </a:r>
            <a:endParaRPr lang="ru-RU" dirty="0"/>
          </a:p>
        </p:txBody>
      </p:sp>
      <p:pic>
        <p:nvPicPr>
          <p:cNvPr id="37890" name="Picture 2" descr="http://elitmed-mc.ru/wp-content/uploads/2018/02/dietolog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356992"/>
            <a:ext cx="6537176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 smtClean="0"/>
              <a:t>Эко-логист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Специалист, который отвечает за снижение экологического следа транспортировки товаров, разрабатывает </a:t>
            </a:r>
            <a:r>
              <a:rPr lang="ru-RU" dirty="0" err="1" smtClean="0"/>
              <a:t>логистические</a:t>
            </a:r>
            <a:r>
              <a:rPr lang="ru-RU" dirty="0" smtClean="0"/>
              <a:t> решения, оптимизирует маршруты и цепочки поставок с целью снижения выбросов CO2.</a:t>
            </a:r>
            <a:endParaRPr lang="ru-RU" dirty="0"/>
          </a:p>
        </p:txBody>
      </p:sp>
      <p:pic>
        <p:nvPicPr>
          <p:cNvPr id="36866" name="Picture 2" descr="http://cs01.files.mya5.ru/DQABAIQAzQEEAVr_w_sP/zrSgj1zFjg5Ews_gjzk2uQ/sv/image/39/70/45/222120/75/3_White_logo_on_color1_5000.jpg?14480214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581128"/>
            <a:ext cx="5400600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Социальная сфера, просвещение и туризм</a:t>
            </a:r>
            <a:endParaRPr lang="ru-RU" dirty="0"/>
          </a:p>
        </p:txBody>
      </p:sp>
      <p:pic>
        <p:nvPicPr>
          <p:cNvPr id="6" name="Рисунок 5" descr="Безымянны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429000"/>
            <a:ext cx="8659434" cy="2633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 smtClean="0"/>
              <a:t>Эковожатый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Специалист, который поддерживает инициативные общественные группы, работающие на улучшение экологии, обеспечивает обмен информацией между ними, помогает им организовать общественный контроль производств и мониторинг поведения людей на местах</a:t>
            </a:r>
            <a:endParaRPr lang="ru-RU" dirty="0"/>
          </a:p>
        </p:txBody>
      </p:sp>
      <p:pic>
        <p:nvPicPr>
          <p:cNvPr id="44034" name="Picture 2" descr="http://zelaomos.news/upload/iblock/f71/f714691647e34d7e3470fea3f31320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509120"/>
            <a:ext cx="4968552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ctr"/>
            <a:r>
              <a:rPr lang="ru-RU" b="1" i="1" dirty="0" err="1" smtClean="0"/>
              <a:t>Экопроповедник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Специалист, который разрабатывает и проводит образовательные и просветительские программы для детей и взрослых по образу жизни, связанному со снижением нагрузки на окружающую </a:t>
            </a:r>
            <a:r>
              <a:rPr lang="ru-RU" dirty="0" smtClean="0"/>
              <a:t>среду, </a:t>
            </a:r>
            <a:r>
              <a:rPr lang="ru-RU" dirty="0" smtClean="0"/>
              <a:t>а также программы для производственных предприятий по более </a:t>
            </a:r>
            <a:r>
              <a:rPr lang="ru-RU" dirty="0" err="1" smtClean="0"/>
              <a:t>экологичным</a:t>
            </a:r>
            <a:r>
              <a:rPr lang="ru-RU" dirty="0" smtClean="0"/>
              <a:t> практикам производства.</a:t>
            </a:r>
            <a:endParaRPr lang="ru-RU" dirty="0"/>
          </a:p>
        </p:txBody>
      </p:sp>
      <p:pic>
        <p:nvPicPr>
          <p:cNvPr id="43010" name="Picture 2" descr="https://day.org.ru:8943/file/index/52cd2900de5f3df30b98ded2fc00edf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93096"/>
            <a:ext cx="3419872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 smtClean="0"/>
              <a:t>Экопродюсер</a:t>
            </a:r>
            <a:r>
              <a:rPr lang="ru-RU" b="1" i="1" dirty="0" smtClean="0"/>
              <a:t>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Специалист, который придумывает и реализует образовательные и просветительские проекты в области охраны окружающей </a:t>
            </a:r>
            <a:r>
              <a:rPr lang="ru-RU" dirty="0" smtClean="0"/>
              <a:t>среды.</a:t>
            </a:r>
            <a:endParaRPr lang="ru-RU" dirty="0"/>
          </a:p>
        </p:txBody>
      </p:sp>
      <p:pic>
        <p:nvPicPr>
          <p:cNvPr id="41986" name="Picture 2" descr="https://vezha.vn.ua/wp-content/uploads/2017/09/Eco-Bu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356992"/>
            <a:ext cx="5894508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Инженер-разработчик «зеленых» технологий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Специалист, который занимается разработкой и обслуживанием технических и технологических решений, информационных систем и баз данных, а также внедрением инноваций, необходимых для решения природоохранных задач.</a:t>
            </a:r>
            <a:endParaRPr lang="ru-RU" dirty="0"/>
          </a:p>
        </p:txBody>
      </p:sp>
      <p:pic>
        <p:nvPicPr>
          <p:cNvPr id="40962" name="Picture 2" descr="http://csrjournal.com/wp-content/uploads/2015/11/%D0%96%D0%B8%D0%B2%D0%B0%D1%8F-%D0%9F%D0%BB%D0%B0%D0%BD%D0%B5%D1%82%D0%B0-%D0%A1%D0%B4%D0%B5%D0%BB%D0%B0%D0%B5%D0%BC-%D0%B2%D0%BC%D0%B5%D1%81%D1%82%D0%B5-1024x4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221088"/>
            <a:ext cx="7740352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1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Экологическую науку </a:t>
            </a:r>
            <a:r>
              <a:rPr lang="ru-RU" sz="3200" b="1" dirty="0" smtClean="0"/>
              <a:t>нельзя</a:t>
            </a:r>
            <a:r>
              <a:rPr lang="ru-RU" sz="3200" dirty="0" smtClean="0"/>
              <a:t> рассматривать </a:t>
            </a:r>
            <a:r>
              <a:rPr lang="ru-RU" sz="3200" b="1" dirty="0" smtClean="0"/>
              <a:t>изолированно</a:t>
            </a:r>
            <a:r>
              <a:rPr lang="ru-RU" sz="3200" dirty="0" smtClean="0"/>
              <a:t> от других сфер жизни.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348880"/>
          <a:ext cx="8229600" cy="3975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Специалист в сфере экологического туризма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Идеолог экологического туризма, который разрабатывает туристические продукты, направленные на образование и повышение экологической ответственности. Цель </a:t>
            </a:r>
            <a:r>
              <a:rPr lang="ru-RU" dirty="0" err="1" smtClean="0"/>
              <a:t>экотуризма</a:t>
            </a:r>
            <a:r>
              <a:rPr lang="ru-RU" dirty="0" smtClean="0"/>
              <a:t> – наблюдение нетронутой природы и воспитание понимания необходимости ее защиты.</a:t>
            </a:r>
            <a:endParaRPr lang="ru-RU" dirty="0"/>
          </a:p>
        </p:txBody>
      </p:sp>
      <p:pic>
        <p:nvPicPr>
          <p:cNvPr id="39938" name="Picture 2" descr="http://danaeavia.ru/wp-content/uploads/2014/09/turis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365104"/>
            <a:ext cx="8189640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836712"/>
            <a:ext cx="8074096" cy="1842480"/>
          </a:xfrm>
        </p:spPr>
        <p:txBody>
          <a:bodyPr/>
          <a:lstStyle/>
          <a:p>
            <a:pPr algn="ctr"/>
            <a:r>
              <a:rPr lang="ru-RU" dirty="0" smtClean="0"/>
              <a:t>За </a:t>
            </a:r>
            <a:r>
              <a:rPr lang="ru-RU" i="1" u="sng" dirty="0" smtClean="0"/>
              <a:t>экологией </a:t>
            </a:r>
            <a:r>
              <a:rPr lang="ru-RU" dirty="0" smtClean="0"/>
              <a:t>наше будущее!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244616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/>
              <a:t>Чтобы заботиться об окружающей среде, не обязательно учиться просто на эколога. Сегодня можно быть дизайнером </a:t>
            </a:r>
            <a:r>
              <a:rPr lang="ru-RU" i="1" dirty="0" err="1" smtClean="0"/>
              <a:t>экологичной</a:t>
            </a:r>
            <a:r>
              <a:rPr lang="ru-RU" i="1" dirty="0" smtClean="0"/>
              <a:t> одежды</a:t>
            </a:r>
            <a:r>
              <a:rPr lang="ru-RU" i="1" dirty="0" smtClean="0"/>
              <a:t>, </a:t>
            </a:r>
            <a:r>
              <a:rPr lang="ru-RU" i="1" dirty="0" smtClean="0"/>
              <a:t>пиарщиком экологических программ или, например, урбанистом-экологом</a:t>
            </a:r>
            <a:r>
              <a:rPr lang="ru-RU" i="1" dirty="0" smtClean="0"/>
              <a:t>. Главное желание – помогать нашей природе!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279576" y="260648"/>
          <a:ext cx="6864424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6626" name="Picture 2" descr="https://reidsofhenley.co.uk/wp-content/uploads/2018/02/shutterstock_347506850-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3677667"/>
            <a:ext cx="4388515" cy="3180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611560" y="1196752"/>
            <a:ext cx="3960440" cy="201622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Социальная сфера, просвещение и туризм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4788024" y="1196752"/>
            <a:ext cx="3960440" cy="201622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Производство и потребление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3861048"/>
            <a:ext cx="8305800" cy="2580896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 smtClean="0"/>
              <a:t>Итого: 8</a:t>
            </a:r>
            <a:r>
              <a:rPr lang="ru-RU" dirty="0" smtClean="0"/>
              <a:t> отраслей, в </a:t>
            </a:r>
            <a:r>
              <a:rPr lang="ru-RU" dirty="0" smtClean="0"/>
              <a:t>которых нужны будут люди с </a:t>
            </a:r>
            <a:r>
              <a:rPr lang="ru-RU" i="1" u="sng" dirty="0" smtClean="0"/>
              <a:t>экологическим образованием</a:t>
            </a:r>
            <a:endParaRPr lang="ru-RU" i="1" u="sn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0291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Опрос</a:t>
            </a:r>
            <a:r>
              <a:rPr lang="ru-RU" dirty="0" smtClean="0"/>
              <a:t> среди четвероклассников: </a:t>
            </a:r>
            <a:r>
              <a:rPr lang="ru-RU" sz="4400" i="1" dirty="0" smtClean="0"/>
              <a:t>«Какие отрасли, где будут востребованы люди с экологическим образованием, вам наиболее интересны (не менее двух)?» </a:t>
            </a:r>
            <a:r>
              <a:rPr lang="ru-RU" sz="4400" i="1" dirty="0" smtClean="0"/>
              <a:t/>
            </a:r>
            <a:br>
              <a:rPr lang="ru-RU" sz="4400" i="1" dirty="0" smtClean="0"/>
            </a:br>
            <a:endParaRPr lang="ru-RU" sz="44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772400" cy="1362456"/>
          </a:xfrm>
        </p:spPr>
        <p:txBody>
          <a:bodyPr/>
          <a:lstStyle/>
          <a:p>
            <a:pPr algn="ctr"/>
            <a:r>
              <a:rPr lang="ru-RU" dirty="0" smtClean="0"/>
              <a:t>Результаты опроса: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916832"/>
            <a:ext cx="7772400" cy="410445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b="1" dirty="0" smtClean="0"/>
              <a:t>Среди опрошенных было </a:t>
            </a:r>
            <a:r>
              <a:rPr lang="ru-RU" sz="3200" b="1" dirty="0" smtClean="0"/>
              <a:t>73 </a:t>
            </a:r>
            <a:r>
              <a:rPr lang="ru-RU" sz="3200" b="1" dirty="0" smtClean="0"/>
              <a:t>четвероклассника:</a:t>
            </a:r>
          </a:p>
          <a:p>
            <a:pPr algn="ctr"/>
            <a:r>
              <a:rPr lang="ru-RU" sz="3200" b="1" u="sng" dirty="0" smtClean="0"/>
              <a:t>69 </a:t>
            </a:r>
            <a:r>
              <a:rPr lang="ru-RU" sz="3200" b="1" u="sng" dirty="0" smtClean="0"/>
              <a:t>человек </a:t>
            </a:r>
            <a:r>
              <a:rPr lang="ru-RU" sz="3200" dirty="0" smtClean="0"/>
              <a:t>заинтересовала отрасль </a:t>
            </a:r>
            <a:r>
              <a:rPr lang="ru-RU" sz="3200" b="1" dirty="0" smtClean="0"/>
              <a:t>«Социальная сфера, просвещение и туризм</a:t>
            </a:r>
            <a:r>
              <a:rPr lang="ru-RU" sz="3200" b="1" dirty="0" smtClean="0"/>
              <a:t>»;</a:t>
            </a:r>
          </a:p>
          <a:p>
            <a:pPr algn="ctr"/>
            <a:r>
              <a:rPr lang="ru-RU" sz="3200" b="1" dirty="0" smtClean="0"/>
              <a:t>57 </a:t>
            </a:r>
            <a:r>
              <a:rPr lang="ru-RU" sz="3200" b="1" u="sng" dirty="0" smtClean="0"/>
              <a:t>человек</a:t>
            </a:r>
            <a:r>
              <a:rPr lang="ru-RU" sz="3200" b="1" dirty="0" smtClean="0"/>
              <a:t> </a:t>
            </a:r>
            <a:r>
              <a:rPr lang="ru-RU" sz="3200" dirty="0" smtClean="0"/>
              <a:t>выделило для себя такую отрасль как</a:t>
            </a:r>
            <a:r>
              <a:rPr lang="ru-RU" sz="3200" b="1" dirty="0" smtClean="0"/>
              <a:t> « Сельское хозяйство и продовольствие» .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772400" cy="1362456"/>
          </a:xfrm>
        </p:spPr>
        <p:txBody>
          <a:bodyPr/>
          <a:lstStyle/>
          <a:p>
            <a:pPr algn="ctr"/>
            <a:r>
              <a:rPr lang="ru-RU" sz="3600" u="sng" dirty="0" smtClean="0"/>
              <a:t>Меньше</a:t>
            </a:r>
            <a:r>
              <a:rPr lang="ru-RU" sz="3600" dirty="0" smtClean="0"/>
              <a:t> всего учащимся стали интересны такие отрасли: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348880"/>
            <a:ext cx="7772400" cy="367240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«Полезные ископаемые и металлургия» - 4 человека посчитали ее интересной; </a:t>
            </a:r>
            <a:endParaRPr lang="ru-RU" b="1" dirty="0" smtClean="0"/>
          </a:p>
          <a:p>
            <a:r>
              <a:rPr lang="ru-RU" b="1" dirty="0" smtClean="0"/>
              <a:t>«</a:t>
            </a:r>
            <a:r>
              <a:rPr lang="ru-RU" b="1" dirty="0" smtClean="0"/>
              <a:t>Строительство и городское пространство» - 3 человека; </a:t>
            </a:r>
            <a:endParaRPr lang="ru-RU" b="1" dirty="0" smtClean="0"/>
          </a:p>
          <a:p>
            <a:r>
              <a:rPr lang="ru-RU" b="1" dirty="0" smtClean="0"/>
              <a:t>«</a:t>
            </a:r>
            <a:r>
              <a:rPr lang="ru-RU" b="1" dirty="0" smtClean="0"/>
              <a:t>Финансовый сектор и менеджмент – 0 человек; «Климат и энергетика» - 0 человек; </a:t>
            </a:r>
            <a:endParaRPr lang="ru-RU" b="1" dirty="0" smtClean="0"/>
          </a:p>
          <a:p>
            <a:r>
              <a:rPr lang="ru-RU" b="1" dirty="0" smtClean="0"/>
              <a:t>«</a:t>
            </a:r>
            <a:r>
              <a:rPr lang="ru-RU" b="1" dirty="0" smtClean="0"/>
              <a:t>Производство и потребление» - 9 человек; «Растительный и животный мир» - 17 человек. 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*</a:t>
            </a:r>
            <a:r>
              <a:rPr lang="ru-RU" b="1" dirty="0" smtClean="0"/>
              <a:t> Данные показатели могут быть обоснованы тем, что младшие школьники в силу своих возрастных особенностей просто не имеют еще полного понимания данных отраслей.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733024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/>
              <a:t>Рассмотрим наиболее интересные отрасли среди четвероклассников…</a:t>
            </a:r>
            <a:endParaRPr lang="ru-RU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7772400" cy="2058504"/>
          </a:xfrm>
        </p:spPr>
        <p:txBody>
          <a:bodyPr/>
          <a:lstStyle/>
          <a:p>
            <a:pPr algn="ctr"/>
            <a:r>
              <a:rPr lang="ru-RU" dirty="0" smtClean="0"/>
              <a:t>СЕЛЬСКОЕ ХОЗЯЙСТВО И ПРОДОВОЛЬСТВИЕ</a:t>
            </a:r>
            <a:endParaRPr lang="ru-RU" dirty="0"/>
          </a:p>
        </p:txBody>
      </p:sp>
      <p:pic>
        <p:nvPicPr>
          <p:cNvPr id="5" name="Рисунок 4" descr="Безымянны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56992"/>
            <a:ext cx="914400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91</TotalTime>
  <Words>505</Words>
  <Application>Microsoft Office PowerPoint</Application>
  <PresentationFormat>Экран (4:3)</PresentationFormat>
  <Paragraphs>49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Экологические профессии будущего</vt:lpstr>
      <vt:lpstr>Экологическую науку нельзя рассматривать изолированно от других сфер жизни. </vt:lpstr>
      <vt:lpstr>Слайд 3</vt:lpstr>
      <vt:lpstr>Итого: 8 отраслей, в которых нужны будут люди с экологическим образованием</vt:lpstr>
      <vt:lpstr>Опрос среди четвероклассников: «Какие отрасли, где будут востребованы люди с экологическим образованием, вам наиболее интересны (не менее двух)?»  </vt:lpstr>
      <vt:lpstr>Результаты опроса:</vt:lpstr>
      <vt:lpstr>Меньше всего учащимся стали интересны такие отрасли:</vt:lpstr>
      <vt:lpstr>Рассмотрим наиболее интересные отрасли среди четвероклассников…</vt:lpstr>
      <vt:lpstr>СЕЛЬСКОЕ ХОЗЯЙСТВО И ПРОДОВОЛЬСТВИЕ</vt:lpstr>
      <vt:lpstr>Сельскохозяйственный эколог</vt:lpstr>
      <vt:lpstr>Сити-фермер</vt:lpstr>
      <vt:lpstr>Персональный консультант по этичному потреблению </vt:lpstr>
      <vt:lpstr>Эко-диетолог </vt:lpstr>
      <vt:lpstr>Эко-логист</vt:lpstr>
      <vt:lpstr>Социальная сфера, просвещение и туризм</vt:lpstr>
      <vt:lpstr>Эковожатый</vt:lpstr>
      <vt:lpstr>Экопроповедник</vt:lpstr>
      <vt:lpstr>Экопродюсер </vt:lpstr>
      <vt:lpstr>Инженер-разработчик «зеленых» технологий</vt:lpstr>
      <vt:lpstr>Специалист в сфере экологического туризма </vt:lpstr>
      <vt:lpstr>За экологией наше будущее!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Экологические профессии будущего</dc:title>
  <dc:creator>1</dc:creator>
  <cp:lastModifiedBy>1</cp:lastModifiedBy>
  <cp:revision>5</cp:revision>
  <dcterms:created xsi:type="dcterms:W3CDTF">2019-03-30T05:47:17Z</dcterms:created>
  <dcterms:modified xsi:type="dcterms:W3CDTF">2019-03-30T07:18:44Z</dcterms:modified>
</cp:coreProperties>
</file>