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4" r:id="rId3"/>
    <p:sldId id="271" r:id="rId4"/>
    <p:sldId id="272" r:id="rId5"/>
    <p:sldId id="273" r:id="rId6"/>
    <p:sldId id="275" r:id="rId7"/>
    <p:sldId id="257" r:id="rId8"/>
    <p:sldId id="258" r:id="rId9"/>
    <p:sldId id="260" r:id="rId10"/>
    <p:sldId id="263" r:id="rId11"/>
    <p:sldId id="264" r:id="rId12"/>
    <p:sldId id="277" r:id="rId13"/>
    <p:sldId id="279" r:id="rId14"/>
    <p:sldId id="281" r:id="rId15"/>
    <p:sldId id="283" r:id="rId16"/>
    <p:sldId id="297" r:id="rId17"/>
    <p:sldId id="284" r:id="rId18"/>
    <p:sldId id="29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ser\Desktop\your_file_(tools.diktorov.net).wav" TargetMode="Externa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60bc308a1d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96752"/>
            <a:ext cx="7776864" cy="4968552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ln w="5715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onotype Corsiva" pitchFamily="66" charset="0"/>
              </a:rPr>
              <a:t>«Семья - это важно! </a:t>
            </a:r>
            <a:br>
              <a:rPr lang="ru-RU" sz="7200" b="1" dirty="0" smtClean="0">
                <a:ln w="5715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7200" b="1" dirty="0" smtClean="0">
                <a:ln w="5715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onotype Corsiva" pitchFamily="66" charset="0"/>
              </a:rPr>
              <a:t>Семья - это сложно! </a:t>
            </a:r>
            <a:br>
              <a:rPr lang="ru-RU" sz="7200" b="1" dirty="0" smtClean="0">
                <a:ln w="5715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7200" b="1" dirty="0" smtClean="0">
                <a:ln w="5715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onotype Corsiva" pitchFamily="66" charset="0"/>
              </a:rPr>
              <a:t>Но счастливо жить одному невозможно!»</a:t>
            </a:r>
            <a:endParaRPr lang="ru-RU" sz="7200" b="1" dirty="0">
              <a:ln w="5715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113" y="53975"/>
            <a:ext cx="5970587" cy="1143000"/>
          </a:xfrm>
          <a:solidFill>
            <a:srgbClr val="FFC000"/>
          </a:solidFill>
        </p:spPr>
        <p:txBody>
          <a:bodyPr/>
          <a:lstStyle/>
          <a:p>
            <a:pPr>
              <a:defRPr/>
            </a:pP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Загадки о родстве</a:t>
            </a:r>
            <a:endParaRPr lang="ru-RU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1412875"/>
            <a:ext cx="5111750" cy="5111750"/>
          </a:xfrm>
          <a:solidFill>
            <a:srgbClr val="92D050"/>
          </a:solidFill>
          <a:ln>
            <a:solidFill>
              <a:srgbClr val="92D050"/>
            </a:solidFill>
          </a:ln>
        </p:spPr>
        <p:txBody>
          <a:bodyPr>
            <a:normAutofit lnSpcReduction="10000"/>
          </a:bodyPr>
          <a:lstStyle/>
          <a:p>
            <a:pPr algn="ctr">
              <a:defRPr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Брат жены – 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шурин</a:t>
            </a:r>
          </a:p>
          <a:p>
            <a:pPr algn="ctr">
              <a:defRPr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Сестра мужа –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золовка</a:t>
            </a:r>
          </a:p>
          <a:p>
            <a:pPr algn="ctr">
              <a:defRPr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 Мать жены –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тёща</a:t>
            </a:r>
          </a:p>
          <a:p>
            <a:pPr algn="ctr">
              <a:defRPr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Сын моей матери – 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брат</a:t>
            </a:r>
          </a:p>
          <a:p>
            <a:pPr algn="ctr">
              <a:defRPr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 Мать мужа -  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свекровь</a:t>
            </a:r>
          </a:p>
          <a:p>
            <a:pPr algn="ctr">
              <a:defRPr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 Дочь сестры – 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племянница</a:t>
            </a:r>
          </a:p>
          <a:p>
            <a:pPr algn="ctr">
              <a:defRPr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 Брат отца – 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дядя</a:t>
            </a:r>
          </a:p>
          <a:p>
            <a:pPr marL="0" indent="0">
              <a:buFont typeface="Arial" charset="0"/>
              <a:buNone/>
              <a:defRPr/>
            </a:pPr>
            <a:endParaRPr lang="ru-RU" sz="18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0244" name="Picture 2" descr="F:\Мои документы\Нравствен. ценности\Виноград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850" y="1196975"/>
            <a:ext cx="159543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323850" y="180975"/>
            <a:ext cx="1152525" cy="6624638"/>
          </a:xfrm>
          <a:solidFill>
            <a:srgbClr val="FFC000"/>
          </a:solidFill>
        </p:spPr>
        <p:txBody>
          <a:bodyPr/>
          <a:lstStyle/>
          <a:p>
            <a:r>
              <a:rPr lang="ru-RU" sz="2400" b="1" dirty="0" smtClean="0">
                <a:solidFill>
                  <a:srgbClr val="215968"/>
                </a:solidFill>
              </a:rPr>
              <a:t>З</a:t>
            </a:r>
            <a:br>
              <a:rPr lang="ru-RU" sz="2400" b="1" dirty="0" smtClean="0">
                <a:solidFill>
                  <a:srgbClr val="215968"/>
                </a:solidFill>
              </a:rPr>
            </a:br>
            <a:r>
              <a:rPr lang="ru-RU" sz="2400" b="1" dirty="0" smtClean="0">
                <a:solidFill>
                  <a:srgbClr val="215968"/>
                </a:solidFill>
              </a:rPr>
              <a:t>а</a:t>
            </a:r>
            <a:br>
              <a:rPr lang="ru-RU" sz="2400" b="1" dirty="0" smtClean="0">
                <a:solidFill>
                  <a:srgbClr val="215968"/>
                </a:solidFill>
              </a:rPr>
            </a:br>
            <a:r>
              <a:rPr lang="ru-RU" sz="2400" b="1" dirty="0" smtClean="0">
                <a:solidFill>
                  <a:srgbClr val="215968"/>
                </a:solidFill>
              </a:rPr>
              <a:t>г</a:t>
            </a:r>
            <a:br>
              <a:rPr lang="ru-RU" sz="2400" b="1" dirty="0" smtClean="0">
                <a:solidFill>
                  <a:srgbClr val="215968"/>
                </a:solidFill>
              </a:rPr>
            </a:br>
            <a:r>
              <a:rPr lang="ru-RU" sz="2400" b="1" dirty="0" smtClean="0">
                <a:solidFill>
                  <a:srgbClr val="215968"/>
                </a:solidFill>
              </a:rPr>
              <a:t>а</a:t>
            </a:r>
            <a:br>
              <a:rPr lang="ru-RU" sz="2400" b="1" dirty="0" smtClean="0">
                <a:solidFill>
                  <a:srgbClr val="215968"/>
                </a:solidFill>
              </a:rPr>
            </a:br>
            <a:r>
              <a:rPr lang="ru-RU" sz="2400" b="1" dirty="0" err="1" smtClean="0">
                <a:solidFill>
                  <a:srgbClr val="215968"/>
                </a:solidFill>
              </a:rPr>
              <a:t>д</a:t>
            </a:r>
            <a:r>
              <a:rPr lang="ru-RU" sz="2400" b="1" dirty="0" smtClean="0">
                <a:solidFill>
                  <a:srgbClr val="215968"/>
                </a:solidFill>
              </a:rPr>
              <a:t/>
            </a:r>
            <a:br>
              <a:rPr lang="ru-RU" sz="2400" b="1" dirty="0" smtClean="0">
                <a:solidFill>
                  <a:srgbClr val="215968"/>
                </a:solidFill>
              </a:rPr>
            </a:br>
            <a:r>
              <a:rPr lang="ru-RU" sz="2400" b="1" dirty="0" smtClean="0">
                <a:solidFill>
                  <a:srgbClr val="215968"/>
                </a:solidFill>
              </a:rPr>
              <a:t>к</a:t>
            </a:r>
            <a:br>
              <a:rPr lang="ru-RU" sz="2400" b="1" dirty="0" smtClean="0">
                <a:solidFill>
                  <a:srgbClr val="215968"/>
                </a:solidFill>
              </a:rPr>
            </a:br>
            <a:r>
              <a:rPr lang="ru-RU" sz="2400" b="1" dirty="0" smtClean="0">
                <a:solidFill>
                  <a:srgbClr val="215968"/>
                </a:solidFill>
              </a:rPr>
              <a:t>и</a:t>
            </a:r>
            <a:br>
              <a:rPr lang="ru-RU" sz="2400" b="1" dirty="0" smtClean="0">
                <a:solidFill>
                  <a:srgbClr val="215968"/>
                </a:solidFill>
              </a:rPr>
            </a:br>
            <a:r>
              <a:rPr lang="ru-RU" sz="2400" b="1" dirty="0" smtClean="0">
                <a:solidFill>
                  <a:srgbClr val="215968"/>
                </a:solidFill>
              </a:rPr>
              <a:t/>
            </a:r>
            <a:br>
              <a:rPr lang="ru-RU" sz="2400" b="1" dirty="0" smtClean="0">
                <a:solidFill>
                  <a:srgbClr val="215968"/>
                </a:solidFill>
              </a:rPr>
            </a:br>
            <a:r>
              <a:rPr lang="ru-RU" sz="2400" b="1" dirty="0" smtClean="0">
                <a:solidFill>
                  <a:srgbClr val="215968"/>
                </a:solidFill>
              </a:rPr>
              <a:t> </a:t>
            </a:r>
            <a:r>
              <a:rPr lang="ru-RU" sz="2400" b="1" dirty="0" smtClean="0">
                <a:solidFill>
                  <a:srgbClr val="0070C0"/>
                </a:solidFill>
              </a:rPr>
              <a:t>о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215968"/>
                </a:solidFill>
              </a:rPr>
              <a:t/>
            </a:r>
            <a:br>
              <a:rPr lang="ru-RU" sz="2400" b="1" dirty="0" smtClean="0">
                <a:solidFill>
                  <a:srgbClr val="215968"/>
                </a:solidFill>
              </a:rPr>
            </a:br>
            <a:r>
              <a:rPr lang="ru-RU" sz="2400" b="1" dirty="0" err="1" smtClean="0">
                <a:solidFill>
                  <a:srgbClr val="215968"/>
                </a:solidFill>
              </a:rPr>
              <a:t>р</a:t>
            </a:r>
            <a:r>
              <a:rPr lang="ru-RU" sz="2400" b="1" dirty="0" smtClean="0">
                <a:solidFill>
                  <a:srgbClr val="215968"/>
                </a:solidFill>
              </a:rPr>
              <a:t/>
            </a:r>
            <a:br>
              <a:rPr lang="ru-RU" sz="2400" b="1" dirty="0" smtClean="0">
                <a:solidFill>
                  <a:srgbClr val="215968"/>
                </a:solidFill>
              </a:rPr>
            </a:br>
            <a:r>
              <a:rPr lang="ru-RU" sz="2400" b="1" dirty="0" err="1" smtClean="0">
                <a:solidFill>
                  <a:srgbClr val="215968"/>
                </a:solidFill>
              </a:rPr>
              <a:t>о</a:t>
            </a:r>
            <a:r>
              <a:rPr lang="ru-RU" sz="2400" b="1" dirty="0" smtClean="0">
                <a:solidFill>
                  <a:srgbClr val="215968"/>
                </a:solidFill>
              </a:rPr>
              <a:t/>
            </a:r>
            <a:br>
              <a:rPr lang="ru-RU" sz="2400" b="1" dirty="0" smtClean="0">
                <a:solidFill>
                  <a:srgbClr val="215968"/>
                </a:solidFill>
              </a:rPr>
            </a:br>
            <a:r>
              <a:rPr lang="ru-RU" sz="2400" b="1" dirty="0" err="1" smtClean="0">
                <a:solidFill>
                  <a:srgbClr val="215968"/>
                </a:solidFill>
              </a:rPr>
              <a:t>д</a:t>
            </a:r>
            <a:r>
              <a:rPr lang="ru-RU" sz="2400" b="1" dirty="0" smtClean="0">
                <a:solidFill>
                  <a:srgbClr val="215968"/>
                </a:solidFill>
              </a:rPr>
              <a:t/>
            </a:r>
            <a:br>
              <a:rPr lang="ru-RU" sz="2400" b="1" dirty="0" smtClean="0">
                <a:solidFill>
                  <a:srgbClr val="215968"/>
                </a:solidFill>
              </a:rPr>
            </a:br>
            <a:r>
              <a:rPr lang="ru-RU" sz="2400" b="1" dirty="0" smtClean="0">
                <a:solidFill>
                  <a:srgbClr val="215968"/>
                </a:solidFill>
              </a:rPr>
              <a:t>с</a:t>
            </a:r>
            <a:br>
              <a:rPr lang="ru-RU" sz="2400" b="1" dirty="0" smtClean="0">
                <a:solidFill>
                  <a:srgbClr val="215968"/>
                </a:solidFill>
              </a:rPr>
            </a:br>
            <a:r>
              <a:rPr lang="ru-RU" sz="2400" b="1" dirty="0" smtClean="0">
                <a:solidFill>
                  <a:srgbClr val="215968"/>
                </a:solidFill>
              </a:rPr>
              <a:t>т</a:t>
            </a:r>
            <a:br>
              <a:rPr lang="ru-RU" sz="2400" b="1" dirty="0" smtClean="0">
                <a:solidFill>
                  <a:srgbClr val="215968"/>
                </a:solidFill>
              </a:rPr>
            </a:br>
            <a:r>
              <a:rPr lang="ru-RU" sz="2400" b="1" dirty="0" smtClean="0">
                <a:solidFill>
                  <a:srgbClr val="215968"/>
                </a:solidFill>
              </a:rPr>
              <a:t>в</a:t>
            </a:r>
            <a:br>
              <a:rPr lang="ru-RU" sz="2400" b="1" dirty="0" smtClean="0">
                <a:solidFill>
                  <a:srgbClr val="215968"/>
                </a:solidFill>
              </a:rPr>
            </a:br>
            <a:r>
              <a:rPr lang="ru-RU" sz="2400" b="1" dirty="0" smtClean="0">
                <a:solidFill>
                  <a:srgbClr val="215968"/>
                </a:solidFill>
              </a:rPr>
              <a:t>е</a:t>
            </a:r>
            <a:endParaRPr lang="ru-RU" sz="2400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28813" y="36513"/>
            <a:ext cx="6696075" cy="6911975"/>
          </a:xfrm>
          <a:solidFill>
            <a:srgbClr val="92D050"/>
          </a:solidFill>
        </p:spPr>
        <p:txBody>
          <a:bodyPr/>
          <a:lstStyle/>
          <a:p>
            <a:pPr algn="ctr">
              <a:defRPr/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 Дочь моей матери – 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сестра</a:t>
            </a:r>
          </a:p>
          <a:p>
            <a:pPr algn="ctr">
              <a:defRPr/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 Сестра матери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– 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тётя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Брат мужа  -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деверь</a:t>
            </a:r>
          </a:p>
          <a:p>
            <a:pPr algn="ctr">
              <a:defRPr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 Отец жены –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тесть</a:t>
            </a:r>
          </a:p>
          <a:p>
            <a:pPr algn="ctr">
              <a:defRPr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 Сын брата –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племянник</a:t>
            </a:r>
          </a:p>
          <a:p>
            <a:pPr algn="ctr">
              <a:defRPr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 Сестра жены –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свояченица</a:t>
            </a:r>
          </a:p>
          <a:p>
            <a:pPr algn="ctr">
              <a:defRPr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 Матери жены и мужа –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сватьи</a:t>
            </a:r>
          </a:p>
          <a:p>
            <a:pPr algn="ctr">
              <a:defRPr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 Ваши мать и отец –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родители</a:t>
            </a:r>
          </a:p>
          <a:p>
            <a:pPr algn="ctr">
              <a:defRPr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 Жёны братьев –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невестки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1268" name="Picture 3" descr="F:\Мои документы\Нравствен. ценности\Веньетка нежная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711826" y="3259137"/>
            <a:ext cx="32956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5" descr="F:\Мои документы\Нравствен. ценности\Веньетка нежная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5400000">
            <a:off x="520701" y="3479800"/>
            <a:ext cx="32956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3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2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ser\Pictures\560bc308a1d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32062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50694" y="1988840"/>
            <a:ext cx="6189657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Моя семья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your_file_(tools.diktorov.net)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67544" y="47667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img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img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12625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331640" y="628447"/>
            <a:ext cx="6624736" cy="483209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400" dirty="0" smtClean="0">
                <a:latin typeface="Monotype Corsiva" pitchFamily="66" charset="0"/>
              </a:rPr>
              <a:t>«Семья — это организованная социальная группа, члены которой связаны общностью быта, взаимной моральной ответственностью и социальной необходимостью».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12625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331640" y="1279636"/>
            <a:ext cx="6624736" cy="280076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Семья – это та самая среда, в которой человек учится и сам творит добро. (В.А.Сухомлинский)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viewer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260350"/>
            <a:ext cx="8280400" cy="5832475"/>
          </a:xfrm>
          <a:prstGeom prst="rect">
            <a:avLst/>
          </a:prstGeom>
          <a:noFill/>
        </p:spPr>
      </p:pic>
      <p:pic>
        <p:nvPicPr>
          <p:cNvPr id="3" name="Рисунок 2" descr="slide_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12625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71600" y="1064195"/>
            <a:ext cx="6984776" cy="323165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7200" b="1" dirty="0" smtClean="0">
                <a:solidFill>
                  <a:srgbClr val="FF0000"/>
                </a:solidFill>
                <a:latin typeface="Monotype Corsiva" pitchFamily="66" charset="0"/>
              </a:rPr>
              <a:t>Семья -это важно!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6600" dirty="0" smtClean="0">
                <a:latin typeface="Monotype Corsiva" pitchFamily="66" charset="0"/>
              </a:rPr>
              <a:t>Почему семья – это важно? </a:t>
            </a:r>
            <a:endParaRPr kumimoji="0" lang="ru-RU" sz="8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 descr="C:\Documents and Settings\Admin\Мои документы\Ирина\Фон к презентациям\фоны к презентациям\Рисунок1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75" y="-9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Закончи  пословицу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316" name="Содержимое 2"/>
          <p:cNvSpPr>
            <a:spLocks noGrp="1"/>
          </p:cNvSpPr>
          <p:nvPr>
            <p:ph idx="1"/>
          </p:nvPr>
        </p:nvSpPr>
        <p:spPr>
          <a:xfrm>
            <a:off x="820738" y="1427163"/>
            <a:ext cx="8229600" cy="45259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Где любовь да совет, там и горя … </a:t>
            </a:r>
          </a:p>
          <a:p>
            <a:pPr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Где мир и лад, не нужен и … </a:t>
            </a:r>
          </a:p>
          <a:p>
            <a:pPr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Лучший клад, когда в семье … </a:t>
            </a:r>
          </a:p>
          <a:p>
            <a:pPr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гостях хорошо, а дома … </a:t>
            </a:r>
          </a:p>
          <a:p>
            <a:pPr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своём доме и стены … </a:t>
            </a:r>
          </a:p>
          <a:p>
            <a:pPr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семье разлад, так и дому … </a:t>
            </a:r>
          </a:p>
          <a:p>
            <a:pPr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Доброе братство лучше … </a:t>
            </a:r>
          </a:p>
          <a:p>
            <a:pPr>
              <a:buFont typeface="Arial" charset="0"/>
              <a:buNone/>
            </a:pPr>
            <a:endParaRPr lang="ru-RU" dirty="0" smtClean="0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6602413" y="1541463"/>
            <a:ext cx="6921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5773738" y="2065338"/>
            <a:ext cx="8794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клад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6051550" y="2589213"/>
            <a:ext cx="70485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лад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5575300" y="3152775"/>
            <a:ext cx="1158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лучше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5210175" y="3722688"/>
            <a:ext cx="168275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помогают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5830888" y="4429125"/>
            <a:ext cx="11461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рад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5332413" y="4951413"/>
            <a:ext cx="16446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богатства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58" name="Picture 30" descr="flowerbig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468313" y="847725"/>
            <a:ext cx="835183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Вся семья вместе,</a:t>
            </a:r>
          </a:p>
          <a:p>
            <a:r>
              <a:rPr lang="ru-RU" sz="4000" b="1" dirty="0">
                <a:solidFill>
                  <a:srgbClr val="FF0000"/>
                </a:solidFill>
              </a:rPr>
              <a:t> так и душа на месте </a:t>
            </a:r>
          </a:p>
        </p:txBody>
      </p:sp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1187450" y="4941888"/>
            <a:ext cx="13684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ru-RU" sz="1800" dirty="0"/>
          </a:p>
        </p:txBody>
      </p:sp>
      <p:sp>
        <p:nvSpPr>
          <p:cNvPr id="22541" name="AutoShape 13"/>
          <p:cNvSpPr>
            <a:spLocks noChangeArrowheads="1"/>
          </p:cNvSpPr>
          <p:nvPr/>
        </p:nvSpPr>
        <p:spPr bwMode="auto">
          <a:xfrm>
            <a:off x="4140200" y="3213100"/>
            <a:ext cx="1584325" cy="1512888"/>
          </a:xfrm>
          <a:prstGeom prst="diamond">
            <a:avLst/>
          </a:prstGeom>
          <a:gradFill rotWithShape="0">
            <a:gsLst>
              <a:gs pos="0">
                <a:srgbClr val="FFFFFF"/>
              </a:gs>
              <a:gs pos="100000">
                <a:srgbClr val="FFFF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800" b="1" dirty="0"/>
              <a:t>семья</a:t>
            </a:r>
          </a:p>
        </p:txBody>
      </p:sp>
      <p:sp>
        <p:nvSpPr>
          <p:cNvPr id="22542" name="AutoShape 14"/>
          <p:cNvSpPr>
            <a:spLocks noChangeArrowheads="1"/>
          </p:cNvSpPr>
          <p:nvPr/>
        </p:nvSpPr>
        <p:spPr bwMode="auto">
          <a:xfrm>
            <a:off x="6011863" y="1628775"/>
            <a:ext cx="1727200" cy="1439863"/>
          </a:xfrm>
          <a:prstGeom prst="diamond">
            <a:avLst/>
          </a:prstGeom>
          <a:gradFill rotWithShape="1">
            <a:gsLst>
              <a:gs pos="0">
                <a:srgbClr val="FF9966"/>
              </a:gs>
              <a:gs pos="100000">
                <a:srgbClr val="FF9966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b="1" dirty="0"/>
              <a:t>душа</a:t>
            </a:r>
          </a:p>
        </p:txBody>
      </p:sp>
      <p:sp>
        <p:nvSpPr>
          <p:cNvPr id="22543" name="AutoShape 15"/>
          <p:cNvSpPr>
            <a:spLocks noChangeArrowheads="1"/>
          </p:cNvSpPr>
          <p:nvPr/>
        </p:nvSpPr>
        <p:spPr bwMode="auto">
          <a:xfrm>
            <a:off x="4067175" y="1628775"/>
            <a:ext cx="1727200" cy="1511300"/>
          </a:xfrm>
          <a:prstGeom prst="diamond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800" b="1" dirty="0">
                <a:solidFill>
                  <a:srgbClr val="663300"/>
                </a:solidFill>
              </a:rPr>
              <a:t>и</a:t>
            </a:r>
          </a:p>
        </p:txBody>
      </p:sp>
      <p:sp>
        <p:nvSpPr>
          <p:cNvPr id="22544" name="AutoShape 16"/>
          <p:cNvSpPr>
            <a:spLocks noChangeArrowheads="1"/>
          </p:cNvSpPr>
          <p:nvPr/>
        </p:nvSpPr>
        <p:spPr bwMode="auto">
          <a:xfrm>
            <a:off x="2268538" y="1700213"/>
            <a:ext cx="1728787" cy="1511300"/>
          </a:xfrm>
          <a:prstGeom prst="diamond">
            <a:avLst/>
          </a:prstGeom>
          <a:gradFill rotWithShape="1">
            <a:gsLst>
              <a:gs pos="0">
                <a:srgbClr val="FF9900"/>
              </a:gs>
              <a:gs pos="100000">
                <a:srgbClr val="FF99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800" b="1" dirty="0"/>
              <a:t>Вся</a:t>
            </a:r>
          </a:p>
        </p:txBody>
      </p:sp>
      <p:sp>
        <p:nvSpPr>
          <p:cNvPr id="22545" name="AutoShape 17"/>
          <p:cNvSpPr>
            <a:spLocks noChangeArrowheads="1"/>
          </p:cNvSpPr>
          <p:nvPr/>
        </p:nvSpPr>
        <p:spPr bwMode="auto">
          <a:xfrm>
            <a:off x="5003800" y="549275"/>
            <a:ext cx="1727200" cy="1439863"/>
          </a:xfrm>
          <a:prstGeom prst="diamond">
            <a:avLst/>
          </a:prstGeom>
          <a:gradFill rotWithShape="1">
            <a:gsLst>
              <a:gs pos="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800" b="1" dirty="0"/>
              <a:t>так</a:t>
            </a:r>
          </a:p>
        </p:txBody>
      </p:sp>
      <p:sp>
        <p:nvSpPr>
          <p:cNvPr id="22546" name="AutoShape 18"/>
          <p:cNvSpPr>
            <a:spLocks noChangeArrowheads="1"/>
          </p:cNvSpPr>
          <p:nvPr/>
        </p:nvSpPr>
        <p:spPr bwMode="auto">
          <a:xfrm>
            <a:off x="6948488" y="476250"/>
            <a:ext cx="1728787" cy="1511300"/>
          </a:xfrm>
          <a:prstGeom prst="diamond">
            <a:avLst/>
          </a:prstGeom>
          <a:gradFill rotWithShape="1">
            <a:gsLst>
              <a:gs pos="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800" b="1" dirty="0"/>
              <a:t>вместе,</a:t>
            </a:r>
          </a:p>
        </p:txBody>
      </p:sp>
      <p:sp>
        <p:nvSpPr>
          <p:cNvPr id="22547" name="AutoShape 19"/>
          <p:cNvSpPr>
            <a:spLocks noChangeArrowheads="1"/>
          </p:cNvSpPr>
          <p:nvPr/>
        </p:nvSpPr>
        <p:spPr bwMode="auto">
          <a:xfrm>
            <a:off x="1258888" y="476250"/>
            <a:ext cx="1657350" cy="1439863"/>
          </a:xfrm>
          <a:prstGeom prst="diamond">
            <a:avLst/>
          </a:prstGeom>
          <a:gradFill rotWithShape="1">
            <a:gsLst>
              <a:gs pos="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800" b="1" dirty="0"/>
              <a:t>на</a:t>
            </a:r>
          </a:p>
        </p:txBody>
      </p:sp>
      <p:sp>
        <p:nvSpPr>
          <p:cNvPr id="22548" name="AutoShape 20"/>
          <p:cNvSpPr>
            <a:spLocks noChangeArrowheads="1"/>
          </p:cNvSpPr>
          <p:nvPr/>
        </p:nvSpPr>
        <p:spPr bwMode="auto">
          <a:xfrm>
            <a:off x="3203575" y="404813"/>
            <a:ext cx="1584325" cy="1584325"/>
          </a:xfrm>
          <a:prstGeom prst="diamond">
            <a:avLst/>
          </a:prstGeom>
          <a:gradFill rotWithShape="1">
            <a:gsLst>
              <a:gs pos="0">
                <a:srgbClr val="FFCC99"/>
              </a:gs>
              <a:gs pos="100000">
                <a:srgbClr val="FFCC99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800" b="1" dirty="0"/>
              <a:t>месте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121 -0.01364 C -0.11128 -0.00971 -0.10069 -0.01549 -0.10763 -0.00671 C -0.10972 -0.00393 -0.11267 -0.00347 -0.1151 -0.00162 C -0.11892 0.00485 -0.11788 0.00647 -0.12378 0.00878 C -0.1269 0.01202 -0.12934 0.01572 -0.13229 0.01919 C -0.13472 0.02913 -0.13177 0.01988 -0.13663 0.02774 C -0.14045 0.03399 -0.13958 0.03468 -0.14531 0.03815 C -0.14722 0.0467 -0.14913 0.043 -0.15277 0.05017 C -0.15625 0.05711 -0.15954 0.06659 -0.16475 0.06913 C -0.16684 0.07144 -0.16909 0.07376 -0.17118 0.07607 C -0.17222 0.07722 -0.17222 0.08 -0.17326 0.08115 C -0.17517 0.083 -0.17968 0.08462 -0.17968 0.08485 C -0.18576 0.09433 -0.18315 0.0904 -0.18732 0.09665 C -0.18836 0.09849 -0.19565 0.10289 -0.19791 0.10543 C -0.2019 0.1156 -0.20868 0.11399 -0.21406 0.12092 C -0.21406 0.12092 -0.21875 0.12832 -0.22048 0.13133 " pathEditMode="relative" rAng="0" ptsTypes="fffffffffffffffA">
                                      <p:cBhvr>
                                        <p:cTn id="6" dur="2000" fill="hold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4.68208E-6 C -0.00677 -0.00716 -0.00972 -0.01526 -0.01493 -0.02358 C -0.01927 -0.03052 -0.02448 -0.03537 -0.02986 -0.0393 C -0.0316 -0.04069 -0.03316 -0.04277 -0.0349 -0.04462 C -0.03611 -0.04601 -0.03663 -0.04878 -0.03819 -0.05017 C -0.0401 -0.05179 -0.04253 -0.05156 -0.04462 -0.05248 C -0.04792 -0.0541 -0.05469 -0.0578 -0.05469 -0.05757 C -0.06076 -0.06728 -0.06875 -0.0652 -0.07622 -0.07098 C -0.08785 -0.08 -0.07274 -0.07329 -0.09097 -0.08138 C -0.09722 -0.08369 -0.10938 -0.08901 -0.10938 -0.08901 C -0.12917 -0.08832 -0.14896 -0.08809 -0.16875 -0.0867 C -0.175 -0.08647 -0.1809 -0.08416 -0.18715 -0.08416 C -0.19045 -0.08416 -0.19688 -0.0867 -0.19688 -0.08647 " pathEditMode="relative" rAng="0" ptsTypes="ffffffffffffA">
                                      <p:cBhvr>
                                        <p:cTn id="10" dur="200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" y="-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826 0.02983 C -0.09965 0.04763 -0.09583 0.06035 -0.10868 0.07445 C -0.11406 0.08856 -0.11753 0.10474 -0.13264 0.11538 C -0.13611 0.12509 -0.14097 0.13226 -0.15104 0.13942 C -0.15781 0.15376 -0.14792 0.13642 -0.16146 0.14867 C -0.16319 0.15029 -0.16267 0.1526 -0.16406 0.15422 C -0.17222 0.1644 -0.18351 0.17642 -0.19323 0.1859 C -0.19566 0.19075 -0.19583 0.19607 -0.19844 0.2007 C -0.19965 0.20301 -0.20226 0.2044 -0.20399 0.20624 C -0.21146 0.21572 -0.21371 0.22266 -0.225 0.23052 C -0.22674 0.23353 -0.22795 0.23676 -0.23021 0.23977 C -0.23351 0.24347 -0.24097 0.25087 -0.24097 0.2511 C -0.24184 0.25272 -0.24201 0.2548 -0.24358 0.25665 C -0.24635 0.26035 -0.25399 0.26752 -0.25399 0.26775 C -0.25486 0.26937 -0.25503 0.27168 -0.2566 0.2733 C -0.25799 0.27468 -0.26094 0.27538 -0.26198 0.277 C -0.26441 0.28 -0.26441 0.28671 -0.26719 0.28994 C -0.27552 0.29896 -0.275 0.29226 -0.275 0.29734 " pathEditMode="relative" rAng="0" ptsTypes="fffffffffffffffffA">
                                      <p:cBhvr>
                                        <p:cTn id="14" dur="20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" y="1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15607E-7 C 0.00104 0.00162 0.00191 0.0037 0.00312 0.00532 C 0.00416 0.00694 0.00555 0.00763 0.00642 0.00902 C 0.01076 0.01572 0.01458 0.02405 0.01944 0.02983 C 0.02152 0.03191 0.02396 0.03306 0.02586 0.03538 C 0.0368 0.04786 0.02152 0.03514 0.0342 0.04462 C 0.03576 0.04786 0.03698 0.05133 0.03906 0.0541 C 0.04027 0.05572 0.04271 0.05618 0.04392 0.0578 C 0.05711 0.07514 0.04444 0.06428 0.05538 0.07283 C 0.0592 0.08647 0.05347 0.07075 0.06198 0.08208 C 0.06354 0.08439 0.06389 0.08717 0.0651 0.08971 C 0.06909 0.09757 0.0743 0.10381 0.07968 0.11029 C 0.08368 0.11954 0.08854 0.12092 0.09427 0.12902 C 0.1026 0.14035 0.1085 0.15029 0.11718 0.16069 C 0.12031 0.17064 0.12743 0.17711 0.13038 0.18682 C 0.13142 0.19052 0.13246 0.19445 0.1335 0.19815 C 0.13402 0.2 0.13524 0.2037 0.13524 0.20393 C 0.13767 0.23353 0.14184 0.26335 0.14184 0.29364 " pathEditMode="relative" rAng="0" ptsTypes="fffffffffffffffffA">
                                      <p:cBhvr>
                                        <p:cTn id="18" dur="2000" fill="hold"/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" y="1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23699E-6 C -0.00417 0.00578 -0.00521 0.0118 -0.00955 0.01827 C -0.01476 0.04116 -0.03542 0.0733 -0.05157 0.08208 C -0.06823 0.10104 -0.08698 0.11168 -0.10469 0.1274 C -0.1316 0.15075 -0.11736 0.14474 -0.13282 0.15029 C -0.13785 0.16093 -0.14063 0.1563 -0.14688 0.16393 C -0.15643 0.17573 -0.16476 0.18937 -0.17483 0.20047 C -0.17813 0.21318 -0.17414 0.20255 -0.18421 0.2118 C -0.18611 0.21364 -0.18716 0.21688 -0.18907 0.2185 C -0.1948 0.22382 -0.20313 0.22844 -0.20938 0.23237 C -0.2158 0.24 -0.22032 0.2444 -0.22796 0.24833 C -0.23039 0.2585 -0.23525 0.25966 -0.24046 0.26636 C -0.25313 0.28278 -0.24497 0.27792 -0.25469 0.28232 C -0.26129 0.29758 -0.27431 0.30659 -0.28594 0.31191 C -0.29341 0.31954 -0.30035 0.32532 -0.30921 0.32786 C -0.3132 0.33156 -0.31563 0.33434 -0.32014 0.33711 C -0.32483 0.33989 -0.33004 0.33989 -0.33421 0.34382 C -0.3441 0.35353 -0.35382 0.36393 -0.36389 0.37341 C -0.36563 0.38382 -0.3698 0.3933 -0.37778 0.38729 " pathEditMode="relative" rAng="0" ptsTypes="ffffffffffffffffffA">
                                      <p:cBhvr>
                                        <p:cTn id="22" dur="200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" y="1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6.5896E-6 C -0.01459 0.00808 -0.02084 0.02427 -0.03021 0.04022 C -0.04757 0.07005 -0.06563 0.10011 -0.08577 0.12693 C -0.08889 0.13965 -0.08472 0.1267 -0.09358 0.13965 C -0.09757 0.14566 -0.10104 0.15236 -0.10469 0.1586 C -0.1059 0.16069 -0.10816 0.16115 -0.10955 0.16277 C -0.13351 0.19074 -0.10486 0.15884 -0.12222 0.18196 C -0.13004 0.19236 -0.13611 0.19884 -0.14288 0.21155 C -0.14653 0.22589 -0.14149 0.20993 -0.14913 0.22196 C -0.15573 0.23213 -0.15226 0.23606 -0.16024 0.24323 C -0.16563 0.25386 -0.17379 0.27097 -0.1809 0.27907 C -0.18281 0.28115 -0.18542 0.28161 -0.18733 0.28346 C -0.18906 0.28508 -0.19045 0.28762 -0.19202 0.2897 C -0.19479 0.30057 -0.19167 0.29248 -0.2 0.30242 C -0.21198 0.31675 -0.21545 0.32207 -0.22847 0.3341 C -0.23524 0.34034 -0.24184 0.34612 -0.24913 0.35097 C -0.25434 0.35444 -0.25834 0.36022 -0.26354 0.36369 C -0.28577 0.37826 -0.32656 0.39329 -0.3507 0.39329 " pathEditMode="relative" ptsTypes="fffffffffffffffffA">
                                      <p:cBhvr>
                                        <p:cTn id="26" dur="20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705 -0.02196 C 0.10364 0.00555 0.12066 0.02012 0.13524 0.03931 C 0.1533 0.06313 0.16944 0.08925 0.1875 0.1133 C 0.18958 0.11607 0.19219 0.11862 0.19392 0.12185 C 0.19653 0.12671 0.19878 0.13203 0.20191 0.13665 C 0.20417 0.13989 0.20764 0.14174 0.20972 0.14521 C 0.21285 0.15029 0.21476 0.15677 0.21771 0.16208 C 0.22274 0.17087 0.23368 0.18729 0.23368 0.18729 C 0.24496 0.22867 0.22986 0.17781 0.24792 0.22336 C 0.26371 0.26313 0.27639 0.32324 0.3066 0.35006 C 0.31024 0.36024 0.31528 0.36717 0.32083 0.3755 C 0.32604 0.38336 0.33212 0.39052 0.3368 0.39885 C 0.33958 0.4037 0.34149 0.40925 0.34479 0.41365 C 0.35156 0.42266 0.35295 0.42128 0.36059 0.42844 C 0.36667 0.43399 0.36962 0.44024 0.37639 0.44324 C 0.38333 0.45642 0.39184 0.46613 0.40035 0.477 C 0.40399 0.49156 0.41614 0.49711 0.42083 0.51076 C 0.42222 0.51492 0.42309 0.51931 0.42413 0.52347 C 0.42465 0.52555 0.42569 0.52995 0.42569 0.52995 C 0.42587 0.53156 0.42726 0.54914 0.42882 0.55307 C 0.42934 0.55422 0.42882 0.55029 0.42882 0.54891 " pathEditMode="relative" ptsTypes="ffffffffffffffffffffA">
                                      <p:cBhvr>
                                        <p:cTn id="30" dur="2000" fill="hold"/>
                                        <p:tgtEl>
                                          <p:spTgt spid="225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323 -0.037 C 0.09826 -0.02775 0.10052 -0.01573 0.10746 -0.00948 C 0.12049 0.01988 0.13125 0.03421 0.15035 0.05618 C 0.15434 0.0608 0.15608 0.0682 0.1599 0.07306 C 0.16406 0.07815 0.16996 0.08069 0.17413 0.08578 C 0.1816 0.09502 0.18611 0.10797 0.19323 0.11745 C 0.21198 0.14242 0.19722 0.11884 0.21215 0.14057 C 0.21753 0.14843 0.22326 0.1556 0.22812 0.16393 C 0.23003 0.16716 0.23073 0.17156 0.23281 0.17456 C 0.23715 0.18127 0.24201 0.18797 0.24722 0.19352 C 0.24983 0.1963 0.25278 0.19861 0.25503 0.20184 C 0.28871 0.25132 0.23837 0.18543 0.27257 0.22728 C 0.29184 0.25086 0.31354 0.27121 0.33281 0.29502 C 0.36371 0.33294 0.3309 0.29202 0.34878 0.32023 C 0.35208 0.32554 0.35625 0.33017 0.3599 0.33502 C 0.36198 0.3378 0.36615 0.34358 0.36615 0.34358 C 0.36979 0.35791 0.38055 0.37109 0.38837 0.38173 C 0.39028 0.38427 0.39184 0.38705 0.39323 0.39005 C 0.39566 0.39537 0.39948 0.40693 0.39948 0.40693 C 0.40104 0.41549 0.40243 0.4208 0.4059 0.4282 C 0.40972 0.45179 0.41059 0.47815 0.41858 0.50011 C 0.42066 0.5126 0.42187 0.52601 0.425 0.53803 C 0.425 0.53826 0.42812 0.55907 0.42812 0.55075 " pathEditMode="relative" ptsTypes="ffffffffffffffffffffffA">
                                      <p:cBhvr>
                                        <p:cTn id="34" dur="2000" fill="hold"/>
                                        <p:tgtEl>
                                          <p:spTgt spid="225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24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740"/>
                            </p:stCondLst>
                            <p:childTnLst>
                              <p:par>
                                <p:cTn id="4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225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24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225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740"/>
                            </p:stCondLst>
                            <p:childTnLst>
                              <p:par>
                                <p:cTn id="5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225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240"/>
                            </p:stCondLst>
                            <p:childTnLst>
                              <p:par>
                                <p:cTn id="6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225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740"/>
                            </p:stCondLst>
                            <p:childTnLst>
                              <p:par>
                                <p:cTn id="6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225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240"/>
                            </p:stCondLst>
                            <p:childTnLst>
                              <p:par>
                                <p:cTn id="6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740"/>
                            </p:stCondLst>
                            <p:childTnLst>
                              <p:par>
                                <p:cTn id="7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240"/>
                            </p:stCondLst>
                            <p:childTnLst>
                              <p:par>
                                <p:cTn id="7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7" grpId="0"/>
      <p:bldP spid="22541" grpId="0" animBg="1"/>
      <p:bldP spid="22541" grpId="1" animBg="1"/>
      <p:bldP spid="22542" grpId="0" animBg="1"/>
      <p:bldP spid="22542" grpId="1" animBg="1"/>
      <p:bldP spid="22543" grpId="0" animBg="1"/>
      <p:bldP spid="22543" grpId="1" animBg="1"/>
      <p:bldP spid="22544" grpId="0" animBg="1"/>
      <p:bldP spid="22544" grpId="1" animBg="1"/>
      <p:bldP spid="22545" grpId="0" animBg="1"/>
      <p:bldP spid="22545" grpId="1" animBg="1"/>
      <p:bldP spid="22546" grpId="0" animBg="1"/>
      <p:bldP spid="22546" grpId="1" animBg="1"/>
      <p:bldP spid="22547" grpId="0" animBg="1"/>
      <p:bldP spid="22547" grpId="1" animBg="1"/>
      <p:bldP spid="22548" grpId="0" animBg="1"/>
      <p:bldP spid="22548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15" name="Picture 15" descr="Кувшин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479425" y="260350"/>
            <a:ext cx="821531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800" b="1" dirty="0">
                <a:solidFill>
                  <a:srgbClr val="800000"/>
                </a:solidFill>
              </a:rPr>
              <a:t>Семья сильна, </a:t>
            </a:r>
          </a:p>
          <a:p>
            <a:r>
              <a:rPr lang="ru-RU" sz="4800" b="1" dirty="0">
                <a:solidFill>
                  <a:srgbClr val="800000"/>
                </a:solidFill>
              </a:rPr>
              <a:t>когда над ней крыша одна</a:t>
            </a:r>
          </a:p>
        </p:txBody>
      </p:sp>
      <p:sp>
        <p:nvSpPr>
          <p:cNvPr id="25607" name="AutoShape 7"/>
          <p:cNvSpPr>
            <a:spLocks noChangeArrowheads="1"/>
          </p:cNvSpPr>
          <p:nvPr/>
        </p:nvSpPr>
        <p:spPr bwMode="auto">
          <a:xfrm>
            <a:off x="2268538" y="908050"/>
            <a:ext cx="1727200" cy="1008063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E7CDFB"/>
              </a:gs>
              <a:gs pos="100000">
                <a:srgbClr val="E7CDFB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800" b="1" dirty="0"/>
              <a:t>сильна,</a:t>
            </a:r>
          </a:p>
        </p:txBody>
      </p:sp>
      <p:sp>
        <p:nvSpPr>
          <p:cNvPr id="25608" name="AutoShape 8"/>
          <p:cNvSpPr>
            <a:spLocks noChangeArrowheads="1"/>
          </p:cNvSpPr>
          <p:nvPr/>
        </p:nvSpPr>
        <p:spPr bwMode="auto">
          <a:xfrm>
            <a:off x="611188" y="908050"/>
            <a:ext cx="1295400" cy="1008063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FFCCFF"/>
              </a:gs>
              <a:gs pos="100000">
                <a:srgbClr val="FFCC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800" b="1" dirty="0"/>
              <a:t>одна</a:t>
            </a:r>
          </a:p>
        </p:txBody>
      </p:sp>
      <p:sp>
        <p:nvSpPr>
          <p:cNvPr id="25609" name="AutoShape 9"/>
          <p:cNvSpPr>
            <a:spLocks noChangeArrowheads="1"/>
          </p:cNvSpPr>
          <p:nvPr/>
        </p:nvSpPr>
        <p:spPr bwMode="auto">
          <a:xfrm>
            <a:off x="4284663" y="836613"/>
            <a:ext cx="1295400" cy="1008062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800" b="1" dirty="0"/>
              <a:t>над</a:t>
            </a:r>
          </a:p>
        </p:txBody>
      </p:sp>
      <p:sp>
        <p:nvSpPr>
          <p:cNvPr id="25610" name="AutoShape 10"/>
          <p:cNvSpPr>
            <a:spLocks noChangeArrowheads="1"/>
          </p:cNvSpPr>
          <p:nvPr/>
        </p:nvSpPr>
        <p:spPr bwMode="auto">
          <a:xfrm>
            <a:off x="1619250" y="2060575"/>
            <a:ext cx="1295400" cy="1008063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F8F9D7"/>
              </a:gs>
              <a:gs pos="100000">
                <a:srgbClr val="F8F9D7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800" b="1" dirty="0"/>
              <a:t>когда</a:t>
            </a:r>
          </a:p>
        </p:txBody>
      </p:sp>
      <p:sp>
        <p:nvSpPr>
          <p:cNvPr id="25611" name="AutoShape 11"/>
          <p:cNvSpPr>
            <a:spLocks noChangeArrowheads="1"/>
          </p:cNvSpPr>
          <p:nvPr/>
        </p:nvSpPr>
        <p:spPr bwMode="auto">
          <a:xfrm>
            <a:off x="3492500" y="2060575"/>
            <a:ext cx="1295400" cy="1008063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F71525"/>
              </a:gs>
              <a:gs pos="100000">
                <a:srgbClr val="F71525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800" b="1" dirty="0"/>
              <a:t>крыша</a:t>
            </a:r>
          </a:p>
        </p:txBody>
      </p:sp>
      <p:sp>
        <p:nvSpPr>
          <p:cNvPr id="25612" name="AutoShape 12"/>
          <p:cNvSpPr>
            <a:spLocks noChangeArrowheads="1"/>
          </p:cNvSpPr>
          <p:nvPr/>
        </p:nvSpPr>
        <p:spPr bwMode="auto">
          <a:xfrm>
            <a:off x="5219700" y="1989138"/>
            <a:ext cx="1295400" cy="1008062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99FF99"/>
              </a:gs>
              <a:gs pos="100000">
                <a:srgbClr val="99FF99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800" b="1" dirty="0"/>
              <a:t>ней</a:t>
            </a:r>
          </a:p>
        </p:txBody>
      </p:sp>
      <p:sp>
        <p:nvSpPr>
          <p:cNvPr id="25613" name="AutoShape 13"/>
          <p:cNvSpPr>
            <a:spLocks noChangeArrowheads="1"/>
          </p:cNvSpPr>
          <p:nvPr/>
        </p:nvSpPr>
        <p:spPr bwMode="auto">
          <a:xfrm>
            <a:off x="6084888" y="836613"/>
            <a:ext cx="1295400" cy="1008062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FFCC99"/>
              </a:gs>
              <a:gs pos="100000">
                <a:srgbClr val="FFCC99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800" b="1" dirty="0"/>
              <a:t>Семья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4.50867E-6 L -0.61423 0.4721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7" y="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8.67052E-7 L -0.03159 0.4617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" y="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04624E-7 L 0.27569 0.2832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" y="1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4.50867E-6 L 0.19687 0.451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" y="2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21965E-6 L -0.4724 0.4825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6" y="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4.04624E-7 L 0.02361 0.4825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" y="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8.67052E-7 L 0.62223 0.6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1" y="3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32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82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320"/>
                            </p:stCondLst>
                            <p:childTnLst>
                              <p:par>
                                <p:cTn id="4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320"/>
                            </p:stCondLst>
                            <p:childTnLst>
                              <p:par>
                                <p:cTn id="5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820"/>
                            </p:stCondLst>
                            <p:childTnLst>
                              <p:par>
                                <p:cTn id="5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320"/>
                            </p:stCondLst>
                            <p:childTnLst>
                              <p:par>
                                <p:cTn id="6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820"/>
                            </p:stCondLst>
                            <p:childTnLst>
                              <p:par>
                                <p:cTn id="6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320"/>
                            </p:stCondLst>
                            <p:childTnLst>
                              <p:par>
                                <p:cTn id="6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6" grpId="0"/>
      <p:bldP spid="25607" grpId="0" animBg="1"/>
      <p:bldP spid="25607" grpId="1" animBg="1"/>
      <p:bldP spid="25608" grpId="0" animBg="1"/>
      <p:bldP spid="25608" grpId="1" animBg="1"/>
      <p:bldP spid="25609" grpId="0" animBg="1"/>
      <p:bldP spid="25609" grpId="1" animBg="1"/>
      <p:bldP spid="25610" grpId="0" animBg="1"/>
      <p:bldP spid="25610" grpId="1" animBg="1"/>
      <p:bldP spid="25611" grpId="0" animBg="1"/>
      <p:bldP spid="25611" grpId="1" animBg="1"/>
      <p:bldP spid="25612" grpId="0" animBg="1"/>
      <p:bldP spid="25612" grpId="1" animBg="1"/>
      <p:bldP spid="25613" grpId="0" animBg="1"/>
      <p:bldP spid="25613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Игра «Встаньте, все те….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У кого есть старший брат.</a:t>
            </a:r>
          </a:p>
          <a:p>
            <a:r>
              <a:rPr lang="ru-RU" dirty="0"/>
              <a:t>У кого есть младшая сестра.</a:t>
            </a:r>
          </a:p>
          <a:p>
            <a:r>
              <a:rPr lang="ru-RU" dirty="0"/>
              <a:t>У кого бабушка или дедушка живут вместе с вами.</a:t>
            </a:r>
          </a:p>
          <a:p>
            <a:r>
              <a:rPr lang="ru-RU" dirty="0"/>
              <a:t>У кого есть племянники.</a:t>
            </a:r>
          </a:p>
          <a:p>
            <a:r>
              <a:rPr lang="ru-RU" dirty="0"/>
              <a:t>У кого тётя живёт в городе.</a:t>
            </a:r>
          </a:p>
          <a:p>
            <a:r>
              <a:rPr lang="ru-RU" dirty="0"/>
              <a:t>У кого семья состоит из 4 человек.</a:t>
            </a:r>
          </a:p>
        </p:txBody>
      </p:sp>
      <p:pic>
        <p:nvPicPr>
          <p:cNvPr id="31748" name="Picture 4" descr="аним роза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007454">
            <a:off x="7880350" y="5519738"/>
            <a:ext cx="762000" cy="1333500"/>
          </a:xfrm>
          <a:prstGeom prst="rect">
            <a:avLst/>
          </a:prstGeom>
          <a:noFill/>
        </p:spPr>
      </p:pic>
      <p:pic>
        <p:nvPicPr>
          <p:cNvPr id="31749" name="Picture 5" descr="аним роза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150837">
            <a:off x="8096250" y="4872038"/>
            <a:ext cx="762000" cy="1333500"/>
          </a:xfrm>
          <a:prstGeom prst="rect">
            <a:avLst/>
          </a:prstGeom>
          <a:noFill/>
        </p:spPr>
      </p:pic>
      <p:pic>
        <p:nvPicPr>
          <p:cNvPr id="31750" name="Picture 6" descr="аним роза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25322130">
            <a:off x="6226175" y="4797425"/>
            <a:ext cx="1152525" cy="2016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292</Words>
  <Application>Microsoft Office PowerPoint</Application>
  <PresentationFormat>Экран (4:3)</PresentationFormat>
  <Paragraphs>81</Paragraphs>
  <Slides>18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«Семья - это важно!  Семья - это сложно!  Но счастливо жить одному невозможно!»</vt:lpstr>
      <vt:lpstr>Слайд 2</vt:lpstr>
      <vt:lpstr>Слайд 3</vt:lpstr>
      <vt:lpstr>Слайд 4</vt:lpstr>
      <vt:lpstr>Слайд 5</vt:lpstr>
      <vt:lpstr>Закончи  пословицу</vt:lpstr>
      <vt:lpstr>Слайд 7</vt:lpstr>
      <vt:lpstr>Слайд 8</vt:lpstr>
      <vt:lpstr>Игра «Встаньте, все те….</vt:lpstr>
      <vt:lpstr>Загадки о родстве</vt:lpstr>
      <vt:lpstr>З а г а д к и   о   р о д с т в е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«Семья - это важно!  Семья - это сложно!  Но счастливо жить одному невозможно!»</dc:title>
  <dc:creator>acer</dc:creator>
  <cp:lastModifiedBy>Aser</cp:lastModifiedBy>
  <cp:revision>9</cp:revision>
  <dcterms:created xsi:type="dcterms:W3CDTF">2018-01-22T09:07:26Z</dcterms:created>
  <dcterms:modified xsi:type="dcterms:W3CDTF">2019-04-03T05:41:37Z</dcterms:modified>
</cp:coreProperties>
</file>