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14.jpg" ContentType="image/png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2" r:id="rId5"/>
    <p:sldId id="261" r:id="rId6"/>
    <p:sldId id="263" r:id="rId7"/>
    <p:sldId id="264" r:id="rId8"/>
    <p:sldId id="265" r:id="rId9"/>
    <p:sldId id="266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66"/>
    <a:srgbClr val="FF6600"/>
    <a:srgbClr val="9933FF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rgbClr val="7030A0"/>
              </a:solidFill>
            </c:spPr>
          </c:dPt>
          <c:dPt>
            <c:idx val="1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Pt>
            <c:idx val="2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</c:dPt>
          <c:dPt>
            <c:idx val="3"/>
            <c:bubble3D val="0"/>
            <c:spPr>
              <a:solidFill>
                <a:srgbClr val="FF6600"/>
              </a:solidFill>
            </c:spPr>
          </c:dPt>
          <c:dPt>
            <c:idx val="4"/>
            <c:bubble3D val="0"/>
            <c:spPr>
              <a:solidFill>
                <a:schemeClr val="tx2">
                  <a:lumMod val="75000"/>
                </a:schemeClr>
              </a:solidFill>
            </c:spPr>
          </c:dPt>
          <c:dPt>
            <c:idx val="5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-0.19881464469719062"/>
                  <c:y val="-0.28694445800816315"/>
                </c:manualLayout>
              </c:layout>
              <c:tx>
                <c:rich>
                  <a:bodyPr/>
                  <a:lstStyle/>
                  <a:p>
                    <a:r>
                      <a:rPr lang="ru-RU" sz="4400" b="1" dirty="0" smtClean="0">
                        <a:solidFill>
                          <a:schemeClr val="bg1"/>
                        </a:solidFill>
                      </a:rPr>
                      <a:t>47-72</a:t>
                    </a:r>
                    <a:endParaRPr lang="en-US" sz="4400" b="1" dirty="0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8304109555749976"/>
                  <c:y val="-2.7964435414076519E-2"/>
                </c:manualLayout>
              </c:layout>
              <c:tx>
                <c:rich>
                  <a:bodyPr/>
                  <a:lstStyle/>
                  <a:p>
                    <a:r>
                      <a:rPr lang="ru-RU" sz="4000" b="1" dirty="0" smtClean="0">
                        <a:solidFill>
                          <a:srgbClr val="FFFF00"/>
                        </a:solidFill>
                      </a:rPr>
                      <a:t>19-37</a:t>
                    </a:r>
                    <a:endParaRPr lang="en-US" sz="4000" b="1" dirty="0">
                      <a:solidFill>
                        <a:srgbClr val="FFFF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7.7893943812578983E-2"/>
                  <c:y val="0.12246542890430169"/>
                </c:manualLayout>
              </c:layout>
              <c:tx>
                <c:rich>
                  <a:bodyPr/>
                  <a:lstStyle/>
                  <a:p>
                    <a:r>
                      <a:rPr lang="ru-RU" sz="2800" b="1" smtClean="0"/>
                      <a:t>3-11</a:t>
                    </a:r>
                    <a:endParaRPr lang="en-US" sz="2800" b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3.0904667999851868E-2"/>
                  <c:y val="2.3806337535367643E-2"/>
                </c:manualLayout>
              </c:layout>
              <c:tx>
                <c:rich>
                  <a:bodyPr/>
                  <a:lstStyle/>
                  <a:p>
                    <a:r>
                      <a:rPr lang="ru-RU" sz="2400" b="1" dirty="0" smtClean="0"/>
                      <a:t>0-5</a:t>
                    </a:r>
                    <a:endParaRPr lang="en-US" sz="2400" b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8.0726562789319705E-3"/>
                  <c:y val="-9.5494440011715878E-3"/>
                </c:manualLayout>
              </c:layout>
              <c:tx>
                <c:rich>
                  <a:bodyPr/>
                  <a:lstStyle/>
                  <a:p>
                    <a:r>
                      <a:rPr lang="ru-RU" sz="2000" b="1" smtClean="0"/>
                      <a:t>0-1</a:t>
                    </a:r>
                    <a:endParaRPr lang="en-US" sz="2000" b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5.3752476576676665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sz="2400" b="1" dirty="0" smtClean="0"/>
                      <a:t>1-6</a:t>
                    </a:r>
                    <a:endParaRPr lang="en-US" sz="2400" b="1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Нейтрофил с/я</c:v>
                </c:pt>
                <c:pt idx="1">
                  <c:v>Лимфоцит</c:v>
                </c:pt>
                <c:pt idx="2">
                  <c:v>Моноцит</c:v>
                </c:pt>
                <c:pt idx="3">
                  <c:v>Эозинофил</c:v>
                </c:pt>
                <c:pt idx="4">
                  <c:v>Базофил</c:v>
                </c:pt>
                <c:pt idx="5">
                  <c:v>Нейтрофил п/я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65</c:v>
                </c:pt>
                <c:pt idx="1">
                  <c:v>25</c:v>
                </c:pt>
                <c:pt idx="2">
                  <c:v>9</c:v>
                </c:pt>
                <c:pt idx="3">
                  <c:v>3</c:v>
                </c:pt>
                <c:pt idx="4">
                  <c:v>1</c:v>
                </c:pt>
                <c:pt idx="5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</cdr:x>
      <cdr:y>0.60795</cdr:y>
    </cdr:from>
    <cdr:to>
      <cdr:x>0.99167</cdr:x>
      <cdr:y>0.73124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6912768" y="3195736"/>
          <a:ext cx="1656184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0.76667</cdr:x>
      <cdr:y>0.52576</cdr:y>
    </cdr:from>
    <cdr:to>
      <cdr:x>1</cdr:x>
      <cdr:y>0.66274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6696744" y="2763688"/>
          <a:ext cx="2016224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6538F-FAE3-4876-90D3-A9B75CDD6EC2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9EC4E-C811-4E5A-A9A0-EF2885CFDC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216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6538F-FAE3-4876-90D3-A9B75CDD6EC2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9EC4E-C811-4E5A-A9A0-EF2885CFDC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700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6538F-FAE3-4876-90D3-A9B75CDD6EC2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9EC4E-C811-4E5A-A9A0-EF2885CFDC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21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6538F-FAE3-4876-90D3-A9B75CDD6EC2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9EC4E-C811-4E5A-A9A0-EF2885CFDC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902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6538F-FAE3-4876-90D3-A9B75CDD6EC2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9EC4E-C811-4E5A-A9A0-EF2885CFDC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725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6538F-FAE3-4876-90D3-A9B75CDD6EC2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9EC4E-C811-4E5A-A9A0-EF2885CFDC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833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6538F-FAE3-4876-90D3-A9B75CDD6EC2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9EC4E-C811-4E5A-A9A0-EF2885CFDC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883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6538F-FAE3-4876-90D3-A9B75CDD6EC2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9EC4E-C811-4E5A-A9A0-EF2885CFDC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454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6538F-FAE3-4876-90D3-A9B75CDD6EC2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9EC4E-C811-4E5A-A9A0-EF2885CFDC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327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6538F-FAE3-4876-90D3-A9B75CDD6EC2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9EC4E-C811-4E5A-A9A0-EF2885CFDC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999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6538F-FAE3-4876-90D3-A9B75CDD6EC2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9EC4E-C811-4E5A-A9A0-EF2885CFDC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339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6538F-FAE3-4876-90D3-A9B75CDD6EC2}" type="datetimeFigureOut">
              <a:rPr lang="ru-RU" smtClean="0"/>
              <a:t>20.02.2019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9EC4E-C811-4E5A-A9A0-EF2885CFDC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284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2115666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9933FF"/>
                </a:solidFill>
              </a:rPr>
              <a:t>Лейкоцитарная формула</a:t>
            </a:r>
            <a:endParaRPr lang="ru-RU" sz="6000" b="1" dirty="0">
              <a:solidFill>
                <a:srgbClr val="9933FF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276872"/>
            <a:ext cx="3230419" cy="195339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7833" y="3258344"/>
            <a:ext cx="4818112" cy="3404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87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0546443"/>
              </p:ext>
            </p:extLst>
          </p:nvPr>
        </p:nvGraphicFramePr>
        <p:xfrm>
          <a:off x="251520" y="1412776"/>
          <a:ext cx="8640960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Объект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814" t="18660" r="3526" b="64752"/>
          <a:stretch/>
        </p:blipFill>
        <p:spPr>
          <a:xfrm>
            <a:off x="1907704" y="161113"/>
            <a:ext cx="1318219" cy="1129901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36" t="11854" r="59743" b="71133"/>
          <a:stretch/>
        </p:blipFill>
        <p:spPr>
          <a:xfrm>
            <a:off x="3392724" y="0"/>
            <a:ext cx="1323292" cy="129101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1414" y="372120"/>
            <a:ext cx="17162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6600"/>
                </a:solidFill>
              </a:rPr>
              <a:t>Эозинофилы</a:t>
            </a:r>
          </a:p>
          <a:p>
            <a:pPr algn="ctr"/>
            <a:r>
              <a:rPr lang="ru-RU" sz="2000" b="1" dirty="0" smtClean="0">
                <a:solidFill>
                  <a:srgbClr val="FF6600"/>
                </a:solidFill>
              </a:rPr>
              <a:t>0-5 %</a:t>
            </a:r>
            <a:endParaRPr lang="ru-RU" sz="2000" b="1" dirty="0">
              <a:solidFill>
                <a:srgbClr val="FF66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16016" y="116629"/>
            <a:ext cx="13899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Базофилы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0-1 %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13" name="Объект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01" t="36741" r="35615" b="46495"/>
          <a:stretch/>
        </p:blipFill>
        <p:spPr>
          <a:xfrm>
            <a:off x="6948264" y="1291014"/>
            <a:ext cx="1712120" cy="161266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767736" y="3140968"/>
            <a:ext cx="23762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993366"/>
                </a:solidFill>
              </a:rPr>
              <a:t>Нейтрофил с/я</a:t>
            </a:r>
          </a:p>
          <a:p>
            <a:pPr algn="ctr"/>
            <a:r>
              <a:rPr lang="ru-RU" sz="2400" b="1" dirty="0" smtClean="0">
                <a:solidFill>
                  <a:srgbClr val="993366"/>
                </a:solidFill>
              </a:rPr>
              <a:t>47-72 %</a:t>
            </a:r>
          </a:p>
          <a:p>
            <a:pPr algn="ctr"/>
            <a:endParaRPr lang="ru-RU" sz="2400" b="1" dirty="0" smtClean="0">
              <a:solidFill>
                <a:srgbClr val="993366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993366"/>
                </a:solidFill>
              </a:rPr>
              <a:t>Нейтрофил п/я</a:t>
            </a:r>
          </a:p>
          <a:p>
            <a:pPr algn="ctr"/>
            <a:r>
              <a:rPr lang="ru-RU" sz="2400" b="1" dirty="0" smtClean="0">
                <a:solidFill>
                  <a:srgbClr val="993366"/>
                </a:solidFill>
              </a:rPr>
              <a:t>1-6 %</a:t>
            </a:r>
            <a:endParaRPr lang="ru-RU" sz="2400" b="1" dirty="0">
              <a:solidFill>
                <a:srgbClr val="993366"/>
              </a:solidFill>
            </a:endParaRPr>
          </a:p>
        </p:txBody>
      </p:sp>
      <p:pic>
        <p:nvPicPr>
          <p:cNvPr id="15" name="Объект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1" t="73963" r="75029" b="11160"/>
          <a:stretch/>
        </p:blipFill>
        <p:spPr>
          <a:xfrm>
            <a:off x="708831" y="4365104"/>
            <a:ext cx="1306686" cy="128565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293979" y="5758612"/>
            <a:ext cx="1659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Лимфоциты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19-37</a:t>
            </a:r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7" name="Объект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62" t="63107" r="13944" b="9033"/>
          <a:stretch/>
        </p:blipFill>
        <p:spPr>
          <a:xfrm>
            <a:off x="506850" y="1628800"/>
            <a:ext cx="1492035" cy="141386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45064" y="3108187"/>
            <a:ext cx="16786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Моноциты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3-11</a:t>
            </a:r>
            <a:endParaRPr lang="ru-RU" sz="2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538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  <p:bldP spid="16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Базофил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556792"/>
            <a:ext cx="4248472" cy="22322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Познакомьтесь: </a:t>
            </a:r>
            <a:r>
              <a:rPr lang="ru-RU" sz="2800" dirty="0" smtClean="0"/>
              <a:t>БАЗОФИЛ:</a:t>
            </a:r>
            <a:endParaRPr lang="ru-RU" sz="2800" dirty="0"/>
          </a:p>
          <a:p>
            <a:pPr marL="0" indent="0">
              <a:buNone/>
            </a:pPr>
            <a:r>
              <a:rPr lang="ru-RU" sz="2800" dirty="0" err="1"/>
              <a:t>Малочисленен</a:t>
            </a:r>
            <a:r>
              <a:rPr lang="ru-RU" sz="2800" dirty="0"/>
              <a:t> и </a:t>
            </a:r>
            <a:r>
              <a:rPr lang="ru-RU" sz="2800" dirty="0" smtClean="0"/>
              <a:t>мил</a:t>
            </a:r>
            <a:r>
              <a:rPr lang="ru-RU" sz="2800" dirty="0"/>
              <a:t>.</a:t>
            </a:r>
          </a:p>
          <a:p>
            <a:pPr marL="0" indent="0">
              <a:buNone/>
            </a:pPr>
            <a:r>
              <a:rPr lang="ru-RU" sz="2800" dirty="0"/>
              <a:t>И процентов у него -</a:t>
            </a:r>
          </a:p>
          <a:p>
            <a:pPr marL="0" indent="0">
              <a:buNone/>
            </a:pPr>
            <a:r>
              <a:rPr lang="ru-RU" sz="2800" dirty="0"/>
              <a:t>От </a:t>
            </a:r>
            <a:r>
              <a:rPr lang="ru-RU" sz="2800" dirty="0" smtClean="0"/>
              <a:t>нуля </a:t>
            </a:r>
            <a:r>
              <a:rPr lang="ru-RU" sz="2800" dirty="0"/>
              <a:t>до одного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11" t="21553" b="43163"/>
          <a:stretch/>
        </p:blipFill>
        <p:spPr>
          <a:xfrm>
            <a:off x="6948264" y="1484784"/>
            <a:ext cx="1986213" cy="16266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23" t="19507" r="3871" b="47285"/>
          <a:stretch/>
        </p:blipFill>
        <p:spPr>
          <a:xfrm>
            <a:off x="5220072" y="1556792"/>
            <a:ext cx="1371143" cy="18480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72916" y="3573016"/>
            <a:ext cx="20882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9933FF"/>
                </a:solidFill>
              </a:rPr>
              <a:t>0-1 %</a:t>
            </a:r>
            <a:endParaRPr lang="ru-RU" sz="6000" b="1" dirty="0">
              <a:solidFill>
                <a:srgbClr val="9933FF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4344629"/>
            <a:ext cx="2886084" cy="216456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627" b="15168"/>
          <a:stretch/>
        </p:blipFill>
        <p:spPr>
          <a:xfrm>
            <a:off x="251520" y="3933056"/>
            <a:ext cx="2224065" cy="2533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48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6600"/>
                </a:solidFill>
              </a:rPr>
              <a:t>Эозинофил</a:t>
            </a:r>
            <a:endParaRPr lang="ru-RU" b="1" dirty="0">
              <a:solidFill>
                <a:srgbClr val="FF66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05452"/>
            <a:ext cx="4248472" cy="184237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800" dirty="0" smtClean="0"/>
              <a:t>Смотрите: ЭОЗИНОФИЛ</a:t>
            </a:r>
            <a:endParaRPr lang="ru-RU" sz="2800" dirty="0"/>
          </a:p>
          <a:p>
            <a:pPr marL="0" indent="0">
              <a:buNone/>
            </a:pPr>
            <a:r>
              <a:rPr lang="ru-RU" sz="2800" dirty="0" smtClean="0"/>
              <a:t>Об аллергии сообщил!</a:t>
            </a:r>
          </a:p>
          <a:p>
            <a:pPr marL="0" indent="0">
              <a:buNone/>
            </a:pPr>
            <a:r>
              <a:rPr lang="ru-RU" sz="2800" dirty="0" smtClean="0"/>
              <a:t>Зернистость – красная икра</a:t>
            </a:r>
          </a:p>
          <a:p>
            <a:pPr marL="0" indent="0">
              <a:buNone/>
            </a:pPr>
            <a:r>
              <a:rPr lang="ru-RU" sz="2800" dirty="0" smtClean="0"/>
              <a:t>И 5% верхний край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5904148" y="3573016"/>
            <a:ext cx="20882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9933FF"/>
                </a:solidFill>
              </a:rPr>
              <a:t>0-5 %</a:t>
            </a:r>
            <a:endParaRPr lang="ru-RU" sz="6000" b="1" dirty="0">
              <a:solidFill>
                <a:srgbClr val="9933FF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12" t="19149" r="21733" b="46928"/>
          <a:stretch/>
        </p:blipFill>
        <p:spPr>
          <a:xfrm>
            <a:off x="4631924" y="1722012"/>
            <a:ext cx="1668268" cy="20092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12" r="33976" b="61744"/>
          <a:stretch/>
        </p:blipFill>
        <p:spPr>
          <a:xfrm>
            <a:off x="6317541" y="1693993"/>
            <a:ext cx="2345093" cy="187902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96" y="4005064"/>
            <a:ext cx="3816424" cy="2455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5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Лимфоцит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84785"/>
            <a:ext cx="4608512" cy="23762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ЛИМФОЦИТ поможет всем</a:t>
            </a:r>
          </a:p>
          <a:p>
            <a:pPr marL="0" indent="0">
              <a:buNone/>
            </a:pPr>
            <a:r>
              <a:rPr lang="ru-RU" sz="2800" dirty="0" smtClean="0"/>
              <a:t>В трудные моменты!</a:t>
            </a:r>
          </a:p>
          <a:p>
            <a:pPr marL="0" indent="0">
              <a:buNone/>
            </a:pPr>
            <a:r>
              <a:rPr lang="ru-RU" sz="2800" dirty="0" smtClean="0"/>
              <a:t>19 </a:t>
            </a:r>
            <a:r>
              <a:rPr lang="ru-RU" sz="2800" dirty="0"/>
              <a:t>— </a:t>
            </a:r>
            <a:r>
              <a:rPr lang="ru-RU" sz="2800" dirty="0" smtClean="0"/>
              <a:t>37,</a:t>
            </a:r>
          </a:p>
          <a:p>
            <a:pPr marL="0" indent="0">
              <a:buNone/>
            </a:pPr>
            <a:r>
              <a:rPr lang="ru-RU" sz="2800" dirty="0" smtClean="0"/>
              <a:t>Вот его проценты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580112" y="3717032"/>
            <a:ext cx="28083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9933FF"/>
                </a:solidFill>
              </a:rPr>
              <a:t>19-37 %</a:t>
            </a:r>
            <a:endParaRPr lang="ru-RU" sz="6000" b="1" dirty="0">
              <a:solidFill>
                <a:srgbClr val="9933FF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178" r="69200"/>
          <a:stretch/>
        </p:blipFill>
        <p:spPr>
          <a:xfrm>
            <a:off x="6975093" y="1340768"/>
            <a:ext cx="2053590" cy="183581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94" t="23118" r="61824" b="47245"/>
          <a:stretch/>
        </p:blipFill>
        <p:spPr>
          <a:xfrm>
            <a:off x="5004048" y="1481649"/>
            <a:ext cx="1329375" cy="15540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28" y="3861048"/>
            <a:ext cx="4752528" cy="2644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33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9933FF"/>
                </a:solidFill>
              </a:rPr>
              <a:t>Моноцит</a:t>
            </a:r>
            <a:endParaRPr lang="ru-RU" b="1" dirty="0">
              <a:solidFill>
                <a:srgbClr val="9933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84785"/>
            <a:ext cx="4608512" cy="23762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Вот ползёт, большой, как кит</a:t>
            </a:r>
          </a:p>
          <a:p>
            <a:pPr marL="0" indent="0">
              <a:buNone/>
            </a:pPr>
            <a:r>
              <a:rPr lang="ru-RU" sz="2800" dirty="0"/>
              <a:t>Ненасытный </a:t>
            </a:r>
            <a:r>
              <a:rPr lang="ru-RU" sz="2800" dirty="0" smtClean="0"/>
              <a:t>МОНОЦИТ:</a:t>
            </a:r>
            <a:endParaRPr lang="ru-RU" sz="2800" dirty="0"/>
          </a:p>
          <a:p>
            <a:pPr marL="0" indent="0">
              <a:buNone/>
            </a:pPr>
            <a:r>
              <a:rPr lang="ru-RU" sz="2800" dirty="0"/>
              <a:t>Три процента — поредел,  </a:t>
            </a:r>
          </a:p>
          <a:p>
            <a:pPr marL="0" indent="0">
              <a:buNone/>
            </a:pPr>
            <a:r>
              <a:rPr lang="ru-RU" sz="2800" dirty="0"/>
              <a:t>А </a:t>
            </a:r>
            <a:r>
              <a:rPr lang="ru-RU" sz="2800" dirty="0" smtClean="0"/>
              <a:t>11 </a:t>
            </a:r>
            <a:r>
              <a:rPr lang="ru-RU" sz="2800" dirty="0"/>
              <a:t>— предел.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78" r="80433" b="47286"/>
          <a:stretch/>
        </p:blipFill>
        <p:spPr>
          <a:xfrm>
            <a:off x="4860032" y="1720292"/>
            <a:ext cx="1440160" cy="15750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77" t="58925"/>
          <a:stretch/>
        </p:blipFill>
        <p:spPr>
          <a:xfrm>
            <a:off x="6732240" y="1531016"/>
            <a:ext cx="2232248" cy="20976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80112" y="3717032"/>
            <a:ext cx="26282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9933FF"/>
                </a:solidFill>
              </a:rPr>
              <a:t>3-11 %</a:t>
            </a:r>
            <a:endParaRPr lang="ru-RU" sz="6000" b="1" dirty="0">
              <a:solidFill>
                <a:srgbClr val="9933FF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765"/>
          <a:stretch/>
        </p:blipFill>
        <p:spPr>
          <a:xfrm>
            <a:off x="395536" y="4005064"/>
            <a:ext cx="4248472" cy="2330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93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9933FF"/>
                </a:solidFill>
              </a:rPr>
              <a:t>Нейтрофил</a:t>
            </a:r>
            <a:br>
              <a:rPr lang="ru-RU" b="1" dirty="0" smtClean="0">
                <a:solidFill>
                  <a:srgbClr val="9933FF"/>
                </a:solidFill>
              </a:rPr>
            </a:br>
            <a:r>
              <a:rPr lang="ru-RU" b="1" dirty="0" smtClean="0">
                <a:solidFill>
                  <a:srgbClr val="9933FF"/>
                </a:solidFill>
              </a:rPr>
              <a:t>сегментоядерный</a:t>
            </a:r>
            <a:endParaRPr lang="ru-RU" b="1" dirty="0">
              <a:solidFill>
                <a:srgbClr val="9933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84784"/>
            <a:ext cx="4608512" cy="203694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 smtClean="0"/>
              <a:t>Остается НЕЙТРОФИЛ,</a:t>
            </a:r>
          </a:p>
          <a:p>
            <a:pPr marL="0" indent="0">
              <a:buNone/>
            </a:pPr>
            <a:r>
              <a:rPr lang="ru-RU" sz="2800" dirty="0" smtClean="0"/>
              <a:t>Он сегменты накопил,</a:t>
            </a:r>
            <a:endParaRPr lang="ru-RU" sz="2800" dirty="0"/>
          </a:p>
          <a:p>
            <a:pPr marL="0" indent="0">
              <a:buNone/>
            </a:pPr>
            <a:r>
              <a:rPr lang="ru-RU" sz="2800" dirty="0"/>
              <a:t>Их граница такова </a:t>
            </a:r>
          </a:p>
          <a:p>
            <a:pPr marL="0" indent="0">
              <a:buNone/>
            </a:pPr>
            <a:r>
              <a:rPr lang="ru-RU" sz="2800" dirty="0" smtClean="0"/>
              <a:t>47– 72.</a:t>
            </a:r>
            <a:endParaRPr lang="ru-RU" sz="2800" dirty="0"/>
          </a:p>
          <a:p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580112" y="3717032"/>
            <a:ext cx="28083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9933FF"/>
                </a:solidFill>
              </a:rPr>
              <a:t>47-72 %</a:t>
            </a:r>
            <a:endParaRPr lang="ru-RU" sz="6000" b="1" dirty="0">
              <a:solidFill>
                <a:srgbClr val="9933FF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13" t="16690" r="39949" b="46531"/>
          <a:stretch/>
        </p:blipFill>
        <p:spPr>
          <a:xfrm>
            <a:off x="4788024" y="1340768"/>
            <a:ext cx="1926867" cy="218096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5" t="17933" r="69617" b="42043"/>
          <a:stretch/>
        </p:blipFill>
        <p:spPr>
          <a:xfrm>
            <a:off x="6741763" y="1508689"/>
            <a:ext cx="1848050" cy="184511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699656"/>
            <a:ext cx="3490507" cy="2703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4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84784"/>
            <a:ext cx="4608512" cy="28803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А </a:t>
            </a:r>
            <a:r>
              <a:rPr lang="ru-RU" sz="2800" dirty="0"/>
              <a:t>ещё </a:t>
            </a:r>
            <a:r>
              <a:rPr lang="ru-RU" sz="2800" dirty="0" smtClean="0"/>
              <a:t>есть ПАЛОЧКИ,</a:t>
            </a:r>
          </a:p>
          <a:p>
            <a:pPr marL="0" indent="0">
              <a:buNone/>
            </a:pPr>
            <a:r>
              <a:rPr lang="ru-RU" sz="2800" dirty="0" smtClean="0"/>
              <a:t>Наши выручалочки!</a:t>
            </a:r>
          </a:p>
          <a:p>
            <a:pPr marL="0" indent="0">
              <a:buNone/>
            </a:pPr>
            <a:r>
              <a:rPr lang="ru-RU" sz="2800" dirty="0" smtClean="0"/>
              <a:t>Их в крови немного есть,</a:t>
            </a:r>
            <a:endParaRPr lang="ru-RU" sz="2800" dirty="0"/>
          </a:p>
          <a:p>
            <a:pPr marL="0" indent="0">
              <a:buNone/>
            </a:pPr>
            <a:r>
              <a:rPr lang="ru-RU" sz="2800" dirty="0"/>
              <a:t>То </a:t>
            </a:r>
            <a:r>
              <a:rPr lang="ru-RU" sz="2800" dirty="0" smtClean="0"/>
              <a:t>1 </a:t>
            </a:r>
            <a:r>
              <a:rPr lang="ru-RU" sz="2800" dirty="0"/>
              <a:t>процент, то — </a:t>
            </a:r>
            <a:r>
              <a:rPr lang="ru-RU" sz="2800" dirty="0" smtClean="0"/>
              <a:t>6.</a:t>
            </a:r>
            <a:endParaRPr lang="ru-RU" sz="2800" dirty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580112" y="3717032"/>
            <a:ext cx="21609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9933FF"/>
                </a:solidFill>
              </a:rPr>
              <a:t>1-6 %</a:t>
            </a:r>
            <a:endParaRPr lang="ru-RU" sz="6000" b="1" dirty="0">
              <a:solidFill>
                <a:srgbClr val="9933FF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88" t="11403" r="3124" b="27964"/>
          <a:stretch/>
        </p:blipFill>
        <p:spPr>
          <a:xfrm>
            <a:off x="5400092" y="1443788"/>
            <a:ext cx="2521006" cy="22439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219372"/>
            <a:ext cx="3419872" cy="1923678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95536" y="1166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9933FF"/>
                </a:solidFill>
              </a:rPr>
              <a:t>Нейтрофил</a:t>
            </a:r>
            <a:br>
              <a:rPr lang="ru-RU" b="1" dirty="0" smtClean="0">
                <a:solidFill>
                  <a:srgbClr val="9933FF"/>
                </a:solidFill>
              </a:rPr>
            </a:br>
            <a:r>
              <a:rPr lang="ru-RU" b="1" dirty="0" err="1" smtClean="0">
                <a:solidFill>
                  <a:srgbClr val="9933FF"/>
                </a:solidFill>
              </a:rPr>
              <a:t>палочкоядерный</a:t>
            </a:r>
            <a:endParaRPr lang="ru-RU" b="1" dirty="0">
              <a:solidFill>
                <a:srgbClr val="99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465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8784976" cy="5202691"/>
          </a:xfrm>
        </p:spPr>
      </p:pic>
    </p:spTree>
    <p:extLst>
      <p:ext uri="{BB962C8B-B14F-4D97-AF65-F5344CB8AC3E}">
        <p14:creationId xmlns:p14="http://schemas.microsoft.com/office/powerpoint/2010/main" val="199577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3823"/>
            <a:ext cx="5328592" cy="6790022"/>
          </a:xfrm>
        </p:spPr>
      </p:pic>
    </p:spTree>
    <p:extLst>
      <p:ext uri="{BB962C8B-B14F-4D97-AF65-F5344CB8AC3E}">
        <p14:creationId xmlns:p14="http://schemas.microsoft.com/office/powerpoint/2010/main" val="45620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148</Words>
  <Application>Microsoft Office PowerPoint</Application>
  <PresentationFormat>Экран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Лейкоцитарная формула</vt:lpstr>
      <vt:lpstr>Базофил</vt:lpstr>
      <vt:lpstr>Эозинофил</vt:lpstr>
      <vt:lpstr>Лимфоцит</vt:lpstr>
      <vt:lpstr>Моноцит</vt:lpstr>
      <vt:lpstr>Нейтрофил сегментоядерный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402</dc:creator>
  <cp:lastModifiedBy>402</cp:lastModifiedBy>
  <cp:revision>39</cp:revision>
  <dcterms:created xsi:type="dcterms:W3CDTF">2019-02-12T13:26:13Z</dcterms:created>
  <dcterms:modified xsi:type="dcterms:W3CDTF">2019-02-20T07:21:17Z</dcterms:modified>
</cp:coreProperties>
</file>