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60" r:id="rId5"/>
    <p:sldId id="265" r:id="rId6"/>
    <p:sldId id="259" r:id="rId7"/>
    <p:sldId id="264" r:id="rId8"/>
    <p:sldId id="261" r:id="rId9"/>
    <p:sldId id="262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4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4295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4000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338668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1687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1685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71237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103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058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08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79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810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95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678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8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71A48-F18A-45B3-BC05-1E27DA3F88AF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7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98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DC5B261-8843-42D1-AAFC-05E20E2D9B97}" type="datetimeFigureOut">
              <a:rPr lang="en-US" smtClean="0"/>
              <a:t>4/22/2019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505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3754" y="0"/>
            <a:ext cx="9870831" cy="477738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МАОУ гимназия №93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Лёгкая атлетика. </a:t>
            </a:r>
            <a:r>
              <a:rPr lang="ru-RU" sz="4000" dirty="0"/>
              <a:t>Э</a:t>
            </a:r>
            <a:r>
              <a:rPr lang="ru-RU" sz="4000" dirty="0" smtClean="0"/>
              <a:t>стафетный бег.</a:t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6554" y="4777380"/>
            <a:ext cx="5421691" cy="1371601"/>
          </a:xfrm>
        </p:spPr>
        <p:txBody>
          <a:bodyPr>
            <a:normAutofit fontScale="32500" lnSpcReduction="20000"/>
          </a:bodyPr>
          <a:lstStyle/>
          <a:p>
            <a:pPr algn="r"/>
            <a:r>
              <a:rPr lang="ru-RU" sz="5600" b="1" dirty="0" smtClean="0"/>
              <a:t>Выполнил</a:t>
            </a:r>
            <a:r>
              <a:rPr lang="en-US" sz="5600" b="1" dirty="0" smtClean="0"/>
              <a:t>:</a:t>
            </a:r>
            <a:r>
              <a:rPr lang="ru-RU" sz="5600" b="1" dirty="0" smtClean="0"/>
              <a:t> Шумаков </a:t>
            </a:r>
            <a:r>
              <a:rPr lang="ru-RU" sz="5600" b="1" dirty="0" err="1" smtClean="0"/>
              <a:t>евгений</a:t>
            </a:r>
            <a:r>
              <a:rPr lang="ru-RU" sz="5600" b="1" dirty="0" smtClean="0"/>
              <a:t>,</a:t>
            </a:r>
          </a:p>
          <a:p>
            <a:pPr lvl="0" algn="r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5600" b="1" dirty="0">
                <a:solidFill>
                  <a:srgbClr val="1E5155">
                    <a:lumMod val="40000"/>
                    <a:lumOff val="60000"/>
                  </a:srgbClr>
                </a:solidFill>
              </a:rPr>
              <a:t>Ученик 11б </a:t>
            </a:r>
            <a:r>
              <a:rPr lang="ru-RU" sz="5600" b="1" dirty="0" smtClean="0">
                <a:solidFill>
                  <a:srgbClr val="1E5155">
                    <a:lumMod val="40000"/>
                    <a:lumOff val="60000"/>
                  </a:srgbClr>
                </a:solidFill>
              </a:rPr>
              <a:t>класса</a:t>
            </a:r>
          </a:p>
          <a:p>
            <a:pPr lvl="0" algn="r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5600" b="1" dirty="0" smtClean="0">
                <a:solidFill>
                  <a:srgbClr val="1E5155">
                    <a:lumMod val="40000"/>
                    <a:lumOff val="60000"/>
                  </a:srgbClr>
                </a:solidFill>
              </a:rPr>
              <a:t>ПРОВЕРИЛ: Заудер Павел Александрович,</a:t>
            </a:r>
          </a:p>
          <a:p>
            <a:pPr lvl="0" algn="r">
              <a:buClr>
                <a:srgbClr val="1E5155">
                  <a:lumMod val="40000"/>
                  <a:lumOff val="60000"/>
                </a:srgbClr>
              </a:buClr>
            </a:pPr>
            <a:r>
              <a:rPr lang="ru-RU" sz="5600" b="1" dirty="0" smtClean="0">
                <a:solidFill>
                  <a:srgbClr val="1E5155">
                    <a:lumMod val="40000"/>
                    <a:lumOff val="60000"/>
                  </a:srgbClr>
                </a:solidFill>
              </a:rPr>
              <a:t>Учитель физической культуры</a:t>
            </a:r>
            <a:r>
              <a:rPr lang="ru-RU" b="1" dirty="0" smtClean="0">
                <a:solidFill>
                  <a:srgbClr val="1E5155">
                    <a:lumMod val="40000"/>
                    <a:lumOff val="60000"/>
                  </a:srgbClr>
                </a:solidFill>
              </a:rPr>
              <a:t> </a:t>
            </a:r>
            <a:endParaRPr lang="ru-RU" b="1" dirty="0">
              <a:solidFill>
                <a:srgbClr val="1E5155">
                  <a:lumMod val="40000"/>
                  <a:lumOff val="60000"/>
                </a:srgb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163" y="2075133"/>
            <a:ext cx="3615241" cy="270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685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6388" y="3219364"/>
            <a:ext cx="9404723" cy="140053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41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0585" y="524730"/>
            <a:ext cx="9132277" cy="5357447"/>
          </a:xfrm>
        </p:spPr>
        <p:txBody>
          <a:bodyPr/>
          <a:lstStyle/>
          <a:p>
            <a:pPr algn="just"/>
            <a:r>
              <a:rPr lang="ru-RU" dirty="0"/>
              <a:t>Эстафетный бег на стадионе проводится по кругу беговой дорожки. Беговые эстафеты на стадионе могут включать в себя этапы коротких и средних дистанций. Главными эстафетными дисциплинами являются 4х100 метров и 4х400. </a:t>
            </a:r>
            <a:endParaRPr lang="ru-RU" dirty="0" smtClean="0"/>
          </a:p>
          <a:p>
            <a:pPr algn="just"/>
            <a:r>
              <a:rPr lang="ru-RU" dirty="0" smtClean="0"/>
              <a:t>Также </a:t>
            </a:r>
            <a:r>
              <a:rPr lang="ru-RU" dirty="0"/>
              <a:t>есть такой вид эстафет как шведская. Заключается она в том, что участники проходят этапы разной протяжённости. Обычно дистанции идут на уменьшение. Есть такая эстафета под названием «шведка», состоит она из таких этапов как 800+400+200+100 метров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668" y="3559356"/>
            <a:ext cx="3671401" cy="251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3768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146220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462" y="1781907"/>
            <a:ext cx="8932984" cy="4173415"/>
          </a:xfrm>
        </p:spPr>
        <p:txBody>
          <a:bodyPr/>
          <a:lstStyle/>
          <a:p>
            <a:pPr algn="ctr"/>
            <a:r>
              <a:rPr lang="ru-RU" dirty="0"/>
              <a:t>Эстафета 4×100 метров входит в программу Олимпийских игр у мужчин с 1912 года и у женщин с 1928 года. В программу летних чемпионатов мира и Европы входит с самого </a:t>
            </a:r>
            <a:r>
              <a:rPr lang="ru-RU" dirty="0" smtClean="0"/>
              <a:t>начала.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6334" y="3205905"/>
            <a:ext cx="3719849" cy="254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91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888" y="328244"/>
            <a:ext cx="9401908" cy="832338"/>
          </a:xfrm>
        </p:spPr>
        <p:txBody>
          <a:bodyPr/>
          <a:lstStyle/>
          <a:p>
            <a:r>
              <a:rPr lang="ru-RU" dirty="0" smtClean="0"/>
              <a:t>Правила эстафетного бега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1254366"/>
            <a:ext cx="10140527" cy="5474677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Главный момент в эстафете – это передача палочки. Если вдруг спортсмен потерял её, он должен поднять палочку и передать следующему бегуну. Зона передачи палочки составляет 20 </a:t>
            </a:r>
            <a:r>
              <a:rPr lang="ru-RU" sz="1800" dirty="0" smtClean="0"/>
              <a:t>метров</a:t>
            </a:r>
          </a:p>
          <a:p>
            <a:pPr marL="0" indent="0" algn="just">
              <a:buNone/>
            </a:pPr>
            <a:r>
              <a:rPr lang="ru-RU" sz="1800" dirty="0" smtClean="0"/>
              <a:t>Необходимо </a:t>
            </a:r>
            <a:r>
              <a:rPr lang="ru-RU" sz="1800" dirty="0"/>
              <a:t>выполнять строгие правила:</a:t>
            </a:r>
          </a:p>
          <a:p>
            <a:pPr marL="0" indent="0" algn="just">
              <a:buNone/>
            </a:pPr>
            <a:r>
              <a:rPr lang="ru-RU" sz="1800" dirty="0"/>
              <a:t>1.	Нельзя переходить на чужую дорожку, в случае невыполнения вся команда дисквалифицируется;</a:t>
            </a:r>
          </a:p>
          <a:p>
            <a:pPr marL="0" indent="0" algn="just">
              <a:buNone/>
            </a:pPr>
            <a:r>
              <a:rPr lang="ru-RU" sz="1800" dirty="0" smtClean="0"/>
              <a:t>2.	Спортсменам ни в коем случае нельзя помогать друг другу. Например, если у принимающего человека упала палочка, то только он может её поднять;</a:t>
            </a:r>
          </a:p>
          <a:p>
            <a:pPr marL="0" indent="0" algn="just">
              <a:buNone/>
            </a:pPr>
            <a:r>
              <a:rPr lang="ru-RU" sz="1800" dirty="0" smtClean="0"/>
              <a:t>3.	Атлету, которые уже пробежал дистанцию нельзя покидать свою дорожку, пока не освободятся все остальные.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7891" y="4545086"/>
            <a:ext cx="1654668" cy="21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2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159099"/>
          </a:xfrm>
        </p:spPr>
        <p:txBody>
          <a:bodyPr/>
          <a:lstStyle/>
          <a:p>
            <a:r>
              <a:rPr lang="ru-RU" sz="3600" dirty="0" smtClean="0"/>
              <a:t>Эстафетная палочка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7035" y="1159100"/>
            <a:ext cx="8832012" cy="5698900"/>
          </a:xfrm>
        </p:spPr>
        <p:txBody>
          <a:bodyPr/>
          <a:lstStyle/>
          <a:p>
            <a:r>
              <a:rPr lang="ru-RU" sz="1800" dirty="0"/>
              <a:t>Ярко окрашенный деревянный или пластмассовый полый цилиндр с гладкой поверхностью, который передают друг другу в установленной зоне участники эстафетного </a:t>
            </a:r>
            <a:r>
              <a:rPr lang="ru-RU" sz="1800" dirty="0" smtClean="0"/>
              <a:t>бега</a:t>
            </a:r>
            <a:r>
              <a:rPr lang="ru-RU" sz="1800" dirty="0"/>
              <a:t>. </a:t>
            </a:r>
            <a:r>
              <a:rPr lang="ru-RU" sz="1800" dirty="0" smtClean="0"/>
              <a:t>Длина </a:t>
            </a:r>
            <a:r>
              <a:rPr lang="ru-RU" sz="1800" dirty="0"/>
              <a:t>эстафетной палочки 280-300 мм, диаметр 38-40 мм, масса не менее 50 </a:t>
            </a:r>
            <a:r>
              <a:rPr lang="ru-RU" dirty="0"/>
              <a:t>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684" y="4467839"/>
            <a:ext cx="1694933" cy="24143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617" y="4486910"/>
            <a:ext cx="4100164" cy="23952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6781" y="4481489"/>
            <a:ext cx="2615573" cy="240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581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1999" cy="1068946"/>
          </a:xfrm>
        </p:spPr>
        <p:txBody>
          <a:bodyPr/>
          <a:lstStyle/>
          <a:p>
            <a:r>
              <a:rPr lang="ru-RU" dirty="0" smtClean="0"/>
              <a:t>Техника эстафетного бега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4707" y="1068946"/>
            <a:ext cx="9648093" cy="4165332"/>
          </a:xfrm>
        </p:spPr>
        <p:txBody>
          <a:bodyPr/>
          <a:lstStyle/>
          <a:p>
            <a:r>
              <a:rPr lang="ru-RU" dirty="0" smtClean="0"/>
              <a:t>техники </a:t>
            </a:r>
            <a:r>
              <a:rPr lang="ru-RU" dirty="0"/>
              <a:t>передачи эстафетной палочки. Есть два </a:t>
            </a:r>
            <a:r>
              <a:rPr lang="ru-RU" dirty="0" smtClean="0"/>
              <a:t>варианта:</a:t>
            </a:r>
            <a:endParaRPr lang="ru-RU" dirty="0"/>
          </a:p>
          <a:p>
            <a:r>
              <a:rPr lang="ru-RU" dirty="0"/>
              <a:t>1.	Во время прохождения дистанции спортсмен может переложить палочку в руку, которая ему удобней;</a:t>
            </a:r>
          </a:p>
          <a:p>
            <a:r>
              <a:rPr lang="ru-RU" dirty="0"/>
              <a:t>2.	Палочка остаётся в той руке, в которой её передали. Обычно такой вид используется в коротких эстафетах, чтобы не терять сокровенные доли секунд.</a:t>
            </a:r>
          </a:p>
          <a:p>
            <a:r>
              <a:rPr lang="ru-RU" dirty="0"/>
              <a:t>Также спортсменам нужно чётко знать места, с которого необходимо начать разгон. Проходит не одна тренировка, чтобы чётко отработать этот момент.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8864" y="4232032"/>
            <a:ext cx="4082363" cy="262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3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15" y="0"/>
            <a:ext cx="4572000" cy="6858000"/>
          </a:xfrm>
        </p:spPr>
        <p:txBody>
          <a:bodyPr/>
          <a:lstStyle/>
          <a:p>
            <a:pPr algn="just"/>
            <a:r>
              <a:rPr lang="ru-RU" sz="1800" dirty="0"/>
              <a:t>На 1- м этапе бег начинается с низкого старта. Бегун держит эстафету в правой руке, сжимая ее конец тремя или двумя пальцами, а большим и указательным опирается на грунт у стартовой линии ( рис. 46). Бег со старта и по дистанции не отличается от обычного бега на 100 и 200 м. Сложность техники эстафетного бега заключается в передаче эстафеты на высокой скорости в ограниченной зоне. Для передачи эстафеты установлена 20- метровая зона. Она начинается за 10 м до конца одного этапа и продолжается на 10 м вперед от начала другого. Принимающий эстафету имеет право начинать разбег за 10 м до начала зоны передачи. Это позволяет достигнуть более высокой скорости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27" y="1957757"/>
            <a:ext cx="3119131" cy="30128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6771" y="2157047"/>
            <a:ext cx="3025753" cy="315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67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8153" y="738554"/>
            <a:ext cx="9648093" cy="5275384"/>
          </a:xfrm>
        </p:spPr>
        <p:txBody>
          <a:bodyPr>
            <a:normAutofit lnSpcReduction="10000"/>
          </a:bodyPr>
          <a:lstStyle/>
          <a:p>
            <a:r>
              <a:rPr lang="ru-RU" sz="1800" dirty="0"/>
              <a:t>чтобы получить эстафету на максимальной скорости и пробежать свой этап с ходу. Для решения этой задачи бегун, принимающий эстафету, занимает позу, близкую к позе низкого старта (рис. 48). Встав правой ногой у линии, обозначающей начало разбега, он левую ногу ставит вперед, опирается правой рукой о дорожку, а левую руку отводит вверх-назад. В этом положении спортсмен смотрит назад под левое плечо на приближающегося бегуна</a:t>
            </a:r>
            <a:r>
              <a:rPr lang="ru-RU" sz="1800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800" dirty="0" smtClean="0"/>
              <a:t>Бегун </a:t>
            </a:r>
            <a:r>
              <a:rPr lang="ru-RU" sz="1800" dirty="0"/>
              <a:t>1-го этапа приближается с максимальной скоростью к зоне передачи. Когда до зоны разбега ему остается 9—11 м, бегун 2-го этапа стремительно начинает бег вдоль правого края своей дорожки, стараясь развить возможно большую скорость, чтобы за 2—3 м до конца зоны догоняющий его бегун мог передать ему </a:t>
            </a:r>
            <a:r>
              <a:rPr lang="ru-RU" sz="1800" dirty="0" smtClean="0"/>
              <a:t>эстафету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369" y="2416110"/>
            <a:ext cx="2622366" cy="1944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0154" y="2346568"/>
            <a:ext cx="1959642" cy="201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784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030" y="1"/>
            <a:ext cx="10304585" cy="5943068"/>
          </a:xfrm>
        </p:spPr>
        <p:txBody>
          <a:bodyPr>
            <a:normAutofit/>
          </a:bodyPr>
          <a:lstStyle/>
          <a:p>
            <a:r>
              <a:rPr lang="ru-RU" dirty="0"/>
              <a:t>До момента передачи эстафеты у обоих бегунов руки движутся как в спринте. Но как только бегун приблизится к принимающему эстафету на расстояние, нужное для передачи, он дает сигнал «хоп». По этому сигналу принимающий эстафету, не снижая темпа и не нарушая ритма бега, выпрямляет левую (для бегунов 2-го и 4-го этапов) руку с опущенной кистью (отведенный большой палец образует с остальными пальцами угол, открытый книзу). В это мгновение бегун, передающий эстафету, быстро вытягивает правую руку и движением снизу вперед и слегка вверх точно вкладывает эстафету в кисть </a:t>
            </a:r>
            <a:r>
              <a:rPr lang="ru-RU" dirty="0" smtClean="0"/>
              <a:t>принимающего.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Момент передачи эстафеты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570" y="3356635"/>
            <a:ext cx="4002113" cy="7985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569" y="3892637"/>
            <a:ext cx="3999323" cy="10668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60" y="4772535"/>
            <a:ext cx="3999323" cy="11705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585" y="3892638"/>
            <a:ext cx="4017104" cy="203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65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125</TotalTime>
  <Words>581</Words>
  <Application>Microsoft Office PowerPoint</Application>
  <PresentationFormat>Произвольный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МАОУ гимназия №93 Лёгкая атлетика. Эстафетный бег.     </vt:lpstr>
      <vt:lpstr>Презентация PowerPoint</vt:lpstr>
      <vt:lpstr>История</vt:lpstr>
      <vt:lpstr>Правила эстафетного бега</vt:lpstr>
      <vt:lpstr>Эстафетная палочка </vt:lpstr>
      <vt:lpstr>Техника эстафетного бега</vt:lpstr>
      <vt:lpstr>Презентация PowerPoint</vt:lpstr>
      <vt:lpstr>Презентация PowerPoint</vt:lpstr>
      <vt:lpstr>Презентация PowerPoint</vt:lpstr>
      <vt:lpstr>СПАСИБО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методики эстафетного бега.</dc:title>
  <dc:creator>Шумаков</dc:creator>
  <cp:lastModifiedBy>SauderPA</cp:lastModifiedBy>
  <cp:revision>16</cp:revision>
  <dcterms:created xsi:type="dcterms:W3CDTF">2015-10-12T13:47:54Z</dcterms:created>
  <dcterms:modified xsi:type="dcterms:W3CDTF">2019-04-22T08:19:07Z</dcterms:modified>
</cp:coreProperties>
</file>