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56" r:id="rId3"/>
    <p:sldId id="271" r:id="rId4"/>
    <p:sldId id="259" r:id="rId5"/>
    <p:sldId id="272" r:id="rId6"/>
    <p:sldId id="266" r:id="rId7"/>
    <p:sldId id="273" r:id="rId8"/>
    <p:sldId id="274" r:id="rId9"/>
    <p:sldId id="260" r:id="rId10"/>
    <p:sldId id="275" r:id="rId11"/>
    <p:sldId id="276" r:id="rId12"/>
    <p:sldId id="277" r:id="rId13"/>
    <p:sldId id="270" r:id="rId14"/>
    <p:sldId id="278" r:id="rId15"/>
    <p:sldId id="279" r:id="rId16"/>
    <p:sldId id="280" r:id="rId17"/>
    <p:sldId id="281" r:id="rId18"/>
    <p:sldId id="282" r:id="rId19"/>
    <p:sldId id="263" r:id="rId20"/>
    <p:sldId id="269"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A50021"/>
    <a:srgbClr val="BE020F"/>
    <a:srgbClr val="FF0066"/>
    <a:srgbClr val="4911AF"/>
    <a:srgbClr val="660033"/>
    <a:srgbClr val="006600"/>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4" name="Нижний колонтитул 4"/>
          <p:cNvSpPr>
            <a:spLocks noGrp="1"/>
          </p:cNvSpPr>
          <p:nvPr>
            <p:ph type="ftr" sz="quarter" idx="11"/>
          </p:nvPr>
        </p:nvSpPr>
        <p:spPr/>
        <p:txBody>
          <a:bodyPr/>
          <a:lstStyle>
            <a:lvl1pPr>
              <a:defRPr/>
            </a:lvl1pPr>
          </a:lstStyle>
          <a:p>
            <a:endParaRPr lang="ru-RU"/>
          </a:p>
        </p:txBody>
      </p:sp>
      <p:sp>
        <p:nvSpPr>
          <p:cNvPr id="5"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3" name="Нижний колонтитул 4"/>
          <p:cNvSpPr>
            <a:spLocks noGrp="1"/>
          </p:cNvSpPr>
          <p:nvPr>
            <p:ph type="ftr" sz="quarter" idx="11"/>
          </p:nvPr>
        </p:nvSpPr>
        <p:spPr/>
        <p:txBody>
          <a:bodyPr/>
          <a:lstStyle>
            <a:lvl1pPr>
              <a:defRPr/>
            </a:lvl1pPr>
          </a:lstStyle>
          <a:p>
            <a:endParaRPr lang="ru-RU"/>
          </a:p>
        </p:txBody>
      </p:sp>
      <p:sp>
        <p:nvSpPr>
          <p:cNvPr id="4"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9C7BB2B7-9A7B-40BB-BAFE-99E485C970B2}" type="datetimeFigureOut">
              <a:rPr lang="ru-RU" smtClean="0"/>
              <a:pPr/>
              <a:t>22.04.2019</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4B798AE3-4F15-4CE7-BBBD-AC016D41DFB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fld id="{9C7BB2B7-9A7B-40BB-BAFE-99E485C970B2}" type="datetimeFigureOut">
              <a:rPr lang="ru-RU" smtClean="0"/>
              <a:pPr/>
              <a:t>22.04.2019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4B798AE3-4F15-4CE7-BBBD-AC016D41DFB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img-fotki.yandex.ru/get/4126/981986.29/0_833e9_d1cacb4b_orig" TargetMode="External"/><Relationship Id="rId2" Type="http://schemas.openxmlformats.org/officeDocument/2006/relationships/hyperlink" Target="http://i022.radikal.ru/1304/0b/005110753ae9.png" TargetMode="External"/><Relationship Id="rId1" Type="http://schemas.openxmlformats.org/officeDocument/2006/relationships/slideLayout" Target="../slideLayouts/slideLayout1.xml"/><Relationship Id="rId6" Type="http://schemas.openxmlformats.org/officeDocument/2006/relationships/hyperlink" Target="http://www.liveinternet.ru/users/3537344/post232578412/" TargetMode="External"/><Relationship Id="rId5" Type="http://schemas.openxmlformats.org/officeDocument/2006/relationships/hyperlink" Target="https://yandex.ru/images/search?text=&#1088;&#1080;&#1089;&#1091;&#1085;&#1086;&#1082;%20&#1095;&#1077;&#1088;&#1085;&#1086;&#1075;&#1086;%20&#1103;&#1097;&#1080;&#1082;&#1072;&amp;stype=image&amp;lr" TargetMode="External"/><Relationship Id="rId4" Type="http://schemas.openxmlformats.org/officeDocument/2006/relationships/hyperlink" Target="https://yandex.ru/images/search?text=&#1084;&#1091;&#1083;&#1100;&#1090;&#1103;&#1096;&#1085;&#1099;&#1077;%20&#1088;&#1080;&#1089;&#1091;&#1085;&#1082;&#1080;%20&#1074;&#1086;&#1082;&#1079;&#1072;&#1083;&#1086;&#1074;%20&#1080;%20&#1087;&#1086;&#1077;&#1079;&#1076;&#108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8434" name="Picture 2" descr="http://l.foto.radikal.ru/0611/af3f5f5808b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0" y="1052736"/>
            <a:ext cx="5076056" cy="3416320"/>
          </a:xfrm>
          <a:prstGeom prst="rect">
            <a:avLst/>
          </a:prstGeom>
          <a:noFill/>
        </p:spPr>
        <p:txBody>
          <a:bodyPr wrap="square" rtlCol="0">
            <a:spAutoFit/>
          </a:bodyPr>
          <a:lstStyle/>
          <a:p>
            <a:pPr algn="ctr"/>
            <a:r>
              <a:rPr lang="ru-RU" sz="3600" b="1" dirty="0" smtClean="0">
                <a:solidFill>
                  <a:srgbClr val="C00000"/>
                </a:solidFill>
                <a:effectLst>
                  <a:outerShdw blurRad="38100" dist="38100" dir="2700000" algn="tl">
                    <a:srgbClr val="000000">
                      <a:alpha val="43137"/>
                    </a:srgbClr>
                  </a:outerShdw>
                </a:effectLst>
                <a:latin typeface="Comic Sans MS" pitchFamily="66" charset="0"/>
              </a:rPr>
              <a:t>Математический КВН </a:t>
            </a:r>
          </a:p>
          <a:p>
            <a:pPr algn="ctr"/>
            <a:r>
              <a:rPr lang="ru-RU" sz="3600" b="1" dirty="0" smtClean="0">
                <a:solidFill>
                  <a:srgbClr val="C00000"/>
                </a:solidFill>
                <a:effectLst>
                  <a:outerShdw blurRad="38100" dist="38100" dir="2700000" algn="tl">
                    <a:srgbClr val="000000">
                      <a:alpha val="43137"/>
                    </a:srgbClr>
                  </a:outerShdw>
                </a:effectLst>
                <a:latin typeface="Comic Sans MS" pitchFamily="66" charset="0"/>
              </a:rPr>
              <a:t>«Весёлое </a:t>
            </a:r>
          </a:p>
          <a:p>
            <a:pPr algn="ctr"/>
            <a:r>
              <a:rPr lang="ru-RU" sz="3600" b="1" dirty="0" smtClean="0">
                <a:solidFill>
                  <a:srgbClr val="C00000"/>
                </a:solidFill>
                <a:effectLst>
                  <a:outerShdw blurRad="38100" dist="38100" dir="2700000" algn="tl">
                    <a:srgbClr val="000000">
                      <a:alpha val="43137"/>
                    </a:srgbClr>
                  </a:outerShdw>
                </a:effectLst>
                <a:latin typeface="Comic Sans MS" pitchFamily="66" charset="0"/>
              </a:rPr>
              <a:t>путешествие </a:t>
            </a:r>
          </a:p>
          <a:p>
            <a:pPr algn="ctr"/>
            <a:r>
              <a:rPr lang="ru-RU" sz="3600" b="1" dirty="0" smtClean="0">
                <a:solidFill>
                  <a:srgbClr val="C00000"/>
                </a:solidFill>
                <a:effectLst>
                  <a:outerShdw blurRad="38100" dist="38100" dir="2700000" algn="tl">
                    <a:srgbClr val="000000">
                      <a:alpha val="43137"/>
                    </a:srgbClr>
                  </a:outerShdw>
                </a:effectLst>
                <a:latin typeface="Comic Sans MS" pitchFamily="66" charset="0"/>
              </a:rPr>
              <a:t>в страну</a:t>
            </a:r>
          </a:p>
          <a:p>
            <a:pPr algn="ctr"/>
            <a:r>
              <a:rPr lang="ru-RU" sz="3600" b="1" dirty="0" smtClean="0">
                <a:solidFill>
                  <a:srgbClr val="C00000"/>
                </a:solidFill>
                <a:effectLst>
                  <a:outerShdw blurRad="38100" dist="38100" dir="2700000" algn="tl">
                    <a:srgbClr val="000000">
                      <a:alpha val="43137"/>
                    </a:srgbClr>
                  </a:outerShdw>
                </a:effectLst>
                <a:latin typeface="Comic Sans MS" pitchFamily="66" charset="0"/>
              </a:rPr>
              <a:t> Математика».</a:t>
            </a:r>
            <a:endParaRPr lang="ru-RU"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021288"/>
            <a:ext cx="8229600" cy="836712"/>
          </a:xfrm>
        </p:spPr>
        <p:txBody>
          <a:bodyPr/>
          <a:lstStyle/>
          <a:p>
            <a:r>
              <a:rPr lang="ru-RU" dirty="0" smtClean="0">
                <a:solidFill>
                  <a:srgbClr val="FF0000"/>
                </a:solidFill>
                <a:effectLst>
                  <a:outerShdw blurRad="38100" dist="38100" dir="2700000" algn="tl">
                    <a:srgbClr val="000000">
                      <a:alpha val="43137"/>
                    </a:srgbClr>
                  </a:outerShdw>
                </a:effectLst>
                <a:latin typeface="Comic Sans MS" pitchFamily="66" charset="0"/>
                <a:hlinkClick r:id="rId2" action="ppaction://hlinksldjump"/>
              </a:rPr>
              <a:t>станция «</a:t>
            </a:r>
            <a:r>
              <a:rPr lang="ru-RU" dirty="0" err="1" smtClean="0">
                <a:solidFill>
                  <a:srgbClr val="FF0000"/>
                </a:solidFill>
                <a:effectLst>
                  <a:outerShdw blurRad="38100" dist="38100" dir="2700000" algn="tl">
                    <a:srgbClr val="000000">
                      <a:alpha val="43137"/>
                    </a:srgbClr>
                  </a:outerShdw>
                </a:effectLst>
                <a:latin typeface="Comic Sans MS" pitchFamily="66" charset="0"/>
                <a:hlinkClick r:id="rId2" action="ppaction://hlinksldjump"/>
              </a:rPr>
              <a:t>Загадайкино</a:t>
            </a:r>
            <a:r>
              <a:rPr lang="ru-RU" dirty="0" smtClean="0">
                <a:solidFill>
                  <a:srgbClr val="FF0000"/>
                </a:solidFill>
                <a:effectLst>
                  <a:outerShdw blurRad="38100" dist="38100" dir="2700000" algn="tl">
                    <a:srgbClr val="000000">
                      <a:alpha val="43137"/>
                    </a:srgbClr>
                  </a:outerShdw>
                </a:effectLst>
                <a:latin typeface="Comic Sans MS" pitchFamily="66" charset="0"/>
                <a:hlinkClick r:id="rId2" action="ppaction://hlinksldjump"/>
              </a:rPr>
              <a:t>»</a:t>
            </a:r>
            <a:endParaRPr lang="ru-RU" dirty="0">
              <a:solidFill>
                <a:srgbClr val="FF0000"/>
              </a:solidFill>
            </a:endParaRPr>
          </a:p>
        </p:txBody>
      </p:sp>
      <p:sp>
        <p:nvSpPr>
          <p:cNvPr id="3" name="Содержимое 2"/>
          <p:cNvSpPr>
            <a:spLocks noGrp="1"/>
          </p:cNvSpPr>
          <p:nvPr>
            <p:ph idx="1"/>
          </p:nvPr>
        </p:nvSpPr>
        <p:spPr/>
        <p:txBody>
          <a:bodyPr/>
          <a:lstStyle/>
          <a:p>
            <a:endParaRPr lang="ru-RU" dirty="0"/>
          </a:p>
        </p:txBody>
      </p:sp>
      <p:sp>
        <p:nvSpPr>
          <p:cNvPr id="31746" name="Rectangle 2"/>
          <p:cNvSpPr>
            <a:spLocks noChangeArrowheads="1"/>
          </p:cNvSpPr>
          <p:nvPr/>
        </p:nvSpPr>
        <p:spPr bwMode="auto">
          <a:xfrm>
            <a:off x="0" y="2420888"/>
            <a:ext cx="5394425"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ru-RU" sz="32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Чертёжный инструмент. </a:t>
            </a:r>
            <a:endParaRPr kumimoji="0" lang="ru-RU" sz="3200" b="1"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7" name="Прямоугольник 6"/>
          <p:cNvSpPr/>
          <p:nvPr/>
        </p:nvSpPr>
        <p:spPr>
          <a:xfrm>
            <a:off x="0" y="3212976"/>
            <a:ext cx="9422772" cy="584775"/>
          </a:xfrm>
          <a:prstGeom prst="rect">
            <a:avLst/>
          </a:prstGeom>
        </p:spPr>
        <p:txBody>
          <a:bodyPr wrap="none">
            <a:spAutoFit/>
          </a:bodyPr>
          <a:lstStyle/>
          <a:p>
            <a:r>
              <a:rPr lang="ru-RU" sz="3200" b="1" dirty="0" smtClean="0">
                <a:latin typeface="Comic Sans MS" pitchFamily="66" charset="0"/>
              </a:rPr>
              <a:t>Сговорились две ноги, делать дуги и круги.</a:t>
            </a:r>
            <a:endParaRPr lang="ru-RU" sz="3200" b="1"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021288"/>
            <a:ext cx="8229600" cy="836712"/>
          </a:xfrm>
        </p:spPr>
        <p:txBody>
          <a:bodyPr/>
          <a:lstStyle/>
          <a:p>
            <a:r>
              <a:rPr lang="ru-RU" dirty="0" smtClean="0">
                <a:solidFill>
                  <a:srgbClr val="FF0066"/>
                </a:solidFill>
                <a:effectLst>
                  <a:outerShdw blurRad="38100" dist="38100" dir="2700000" algn="tl">
                    <a:srgbClr val="000000">
                      <a:alpha val="43137"/>
                    </a:srgbClr>
                  </a:outerShdw>
                </a:effectLst>
                <a:latin typeface="Comic Sans MS" pitchFamily="66" charset="0"/>
                <a:hlinkClick r:id="rId3" action="ppaction://hlinksldjump"/>
              </a:rPr>
              <a:t>станция «</a:t>
            </a:r>
            <a:r>
              <a:rPr lang="ru-RU" dirty="0" err="1" smtClean="0">
                <a:solidFill>
                  <a:srgbClr val="FF0066"/>
                </a:solidFill>
                <a:effectLst>
                  <a:outerShdw blurRad="38100" dist="38100" dir="2700000" algn="tl">
                    <a:srgbClr val="000000">
                      <a:alpha val="43137"/>
                    </a:srgbClr>
                  </a:outerShdw>
                </a:effectLst>
                <a:latin typeface="Comic Sans MS" pitchFamily="66" charset="0"/>
                <a:hlinkClick r:id="rId3" action="ppaction://hlinksldjump"/>
              </a:rPr>
              <a:t>Загадайкино</a:t>
            </a:r>
            <a:r>
              <a:rPr lang="ru-RU" dirty="0" smtClean="0">
                <a:solidFill>
                  <a:srgbClr val="FF0066"/>
                </a:solidFill>
                <a:effectLst>
                  <a:outerShdw blurRad="38100" dist="38100" dir="2700000" algn="tl">
                    <a:srgbClr val="000000">
                      <a:alpha val="43137"/>
                    </a:srgbClr>
                  </a:outerShdw>
                </a:effectLst>
                <a:latin typeface="Comic Sans MS" pitchFamily="66" charset="0"/>
                <a:hlinkClick r:id="rId3" action="ppaction://hlinksldjump"/>
              </a:rPr>
              <a:t>»</a:t>
            </a:r>
            <a:endParaRPr lang="ru-RU" dirty="0"/>
          </a:p>
        </p:txBody>
      </p:sp>
      <p:sp>
        <p:nvSpPr>
          <p:cNvPr id="3" name="Содержимое 2"/>
          <p:cNvSpPr>
            <a:spLocks noGrp="1"/>
          </p:cNvSpPr>
          <p:nvPr>
            <p:ph idx="1"/>
          </p:nvPr>
        </p:nvSpPr>
        <p:spPr/>
        <p:txBody>
          <a:bodyPr/>
          <a:lstStyle/>
          <a:p>
            <a:endParaRPr lang="ru-RU" dirty="0"/>
          </a:p>
        </p:txBody>
      </p:sp>
      <p:sp>
        <p:nvSpPr>
          <p:cNvPr id="8" name="Прямоугольник 7"/>
          <p:cNvSpPr/>
          <p:nvPr/>
        </p:nvSpPr>
        <p:spPr>
          <a:xfrm>
            <a:off x="0" y="2348880"/>
            <a:ext cx="6710876" cy="584775"/>
          </a:xfrm>
          <a:prstGeom prst="rect">
            <a:avLst/>
          </a:prstGeom>
        </p:spPr>
        <p:txBody>
          <a:bodyPr wrap="none">
            <a:spAutoFit/>
          </a:bodyPr>
          <a:lstStyle/>
          <a:p>
            <a:r>
              <a:rPr lang="ru-RU" sz="3200" b="1" dirty="0" smtClean="0">
                <a:latin typeface="Times New Roman" pitchFamily="18" charset="0"/>
                <a:cs typeface="Times New Roman" pitchFamily="18" charset="0"/>
              </a:rPr>
              <a:t>Бывает барабанная или пальцами.</a:t>
            </a:r>
            <a:endParaRPr lang="ru-RU" sz="3200" b="1" dirty="0">
              <a:latin typeface="Times New Roman" pitchFamily="18" charset="0"/>
              <a:cs typeface="Times New Roman" pitchFamily="18" charset="0"/>
            </a:endParaRPr>
          </a:p>
        </p:txBody>
      </p:sp>
      <p:sp>
        <p:nvSpPr>
          <p:cNvPr id="32769" name="Rectangle 1"/>
          <p:cNvSpPr>
            <a:spLocks noChangeArrowheads="1"/>
          </p:cNvSpPr>
          <p:nvPr/>
        </p:nvSpPr>
        <p:spPr bwMode="auto">
          <a:xfrm>
            <a:off x="0" y="3140968"/>
            <a:ext cx="57324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Отношение двух выражений. </a:t>
            </a:r>
            <a:endParaRPr kumimoji="0" lang="ru-RU" sz="3200" b="1"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32773" name="Object 5"/>
          <p:cNvGraphicFramePr>
            <a:graphicFrameLocks noChangeAspect="1"/>
          </p:cNvGraphicFramePr>
          <p:nvPr/>
        </p:nvGraphicFramePr>
        <p:xfrm>
          <a:off x="92075" y="3789363"/>
          <a:ext cx="4839965" cy="1054188"/>
        </p:xfrm>
        <a:graphic>
          <a:graphicData uri="http://schemas.openxmlformats.org/presentationml/2006/ole">
            <p:oleObj spid="_x0000_s32773" name="Формула" r:id="rId4" imgW="1066680" imgH="39348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769"/>
                                        </p:tgtEl>
                                        <p:attrNameLst>
                                          <p:attrName>style.visibility</p:attrName>
                                        </p:attrNameLst>
                                      </p:cBhvr>
                                      <p:to>
                                        <p:strVal val="visible"/>
                                      </p:to>
                                    </p:set>
                                    <p:animEffect transition="in" filter="blinds(horizontal)">
                                      <p:cBhvr>
                                        <p:cTn id="12" dur="500"/>
                                        <p:tgtEl>
                                          <p:spTgt spid="3276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2773"/>
                                        </p:tgtEl>
                                        <p:attrNameLst>
                                          <p:attrName>style.visibility</p:attrName>
                                        </p:attrNameLst>
                                      </p:cBhvr>
                                      <p:to>
                                        <p:strVal val="visible"/>
                                      </p:to>
                                    </p:set>
                                    <p:animEffect transition="in" filter="blinds(horizontal)">
                                      <p:cBhvr>
                                        <p:cTn id="17" dur="5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27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021288"/>
            <a:ext cx="8229600" cy="836712"/>
          </a:xfrm>
        </p:spPr>
        <p:txBody>
          <a:bodyPr/>
          <a:lstStyle/>
          <a:p>
            <a:r>
              <a:rPr lang="ru-RU" dirty="0" smtClean="0">
                <a:solidFill>
                  <a:srgbClr val="FF0066"/>
                </a:solidFill>
                <a:effectLst>
                  <a:outerShdw blurRad="38100" dist="38100" dir="2700000" algn="tl">
                    <a:srgbClr val="000000">
                      <a:alpha val="43137"/>
                    </a:srgbClr>
                  </a:outerShdw>
                </a:effectLst>
                <a:latin typeface="Comic Sans MS" pitchFamily="66" charset="0"/>
                <a:hlinkClick r:id="rId2" action="ppaction://hlinksldjump"/>
              </a:rPr>
              <a:t>станция «</a:t>
            </a:r>
            <a:r>
              <a:rPr lang="ru-RU" dirty="0" err="1" smtClean="0">
                <a:solidFill>
                  <a:srgbClr val="FF0066"/>
                </a:solidFill>
                <a:effectLst>
                  <a:outerShdw blurRad="38100" dist="38100" dir="2700000" algn="tl">
                    <a:srgbClr val="000000">
                      <a:alpha val="43137"/>
                    </a:srgbClr>
                  </a:outerShdw>
                </a:effectLst>
                <a:latin typeface="Comic Sans MS" pitchFamily="66" charset="0"/>
                <a:hlinkClick r:id="rId2" action="ppaction://hlinksldjump"/>
              </a:rPr>
              <a:t>Загадайкино</a:t>
            </a:r>
            <a:r>
              <a:rPr lang="ru-RU" dirty="0" smtClean="0">
                <a:solidFill>
                  <a:srgbClr val="FF0066"/>
                </a:solidFill>
                <a:effectLst>
                  <a:outerShdw blurRad="38100" dist="38100" dir="2700000" algn="tl">
                    <a:srgbClr val="000000">
                      <a:alpha val="43137"/>
                    </a:srgbClr>
                  </a:outerShdw>
                </a:effectLst>
                <a:latin typeface="Comic Sans MS" pitchFamily="66" charset="0"/>
                <a:hlinkClick r:id="rId2" action="ppaction://hlinksldjump"/>
              </a:rPr>
              <a:t>»</a:t>
            </a:r>
            <a:endParaRPr lang="ru-RU" dirty="0"/>
          </a:p>
        </p:txBody>
      </p:sp>
      <p:sp>
        <p:nvSpPr>
          <p:cNvPr id="3" name="Содержимое 2"/>
          <p:cNvSpPr>
            <a:spLocks noGrp="1"/>
          </p:cNvSpPr>
          <p:nvPr>
            <p:ph idx="1"/>
          </p:nvPr>
        </p:nvSpPr>
        <p:spPr/>
        <p:txBody>
          <a:bodyPr/>
          <a:lstStyle/>
          <a:p>
            <a:endParaRPr lang="ru-RU" dirty="0"/>
          </a:p>
        </p:txBody>
      </p:sp>
      <p:sp>
        <p:nvSpPr>
          <p:cNvPr id="8" name="Прямоугольник 7"/>
          <p:cNvSpPr/>
          <p:nvPr/>
        </p:nvSpPr>
        <p:spPr>
          <a:xfrm>
            <a:off x="251520" y="2204864"/>
            <a:ext cx="6704079" cy="584775"/>
          </a:xfrm>
          <a:prstGeom prst="rect">
            <a:avLst/>
          </a:prstGeom>
        </p:spPr>
        <p:txBody>
          <a:bodyPr wrap="none">
            <a:spAutoFit/>
          </a:bodyPr>
          <a:lstStyle/>
          <a:p>
            <a:r>
              <a:rPr lang="ru-RU" sz="3200" b="1" dirty="0" smtClean="0">
                <a:latin typeface="Comic Sans MS" pitchFamily="66" charset="0"/>
              </a:rPr>
              <a:t>Они доходят до нас от солнца,</a:t>
            </a:r>
            <a:endParaRPr lang="ru-RU" sz="3200" b="1" dirty="0">
              <a:latin typeface="Comic Sans MS" pitchFamily="66" charset="0"/>
            </a:endParaRPr>
          </a:p>
        </p:txBody>
      </p:sp>
      <p:sp>
        <p:nvSpPr>
          <p:cNvPr id="9" name="Прямоугольник 8"/>
          <p:cNvSpPr/>
          <p:nvPr/>
        </p:nvSpPr>
        <p:spPr>
          <a:xfrm>
            <a:off x="251520" y="3212976"/>
            <a:ext cx="8199681" cy="584775"/>
          </a:xfrm>
          <a:prstGeom prst="rect">
            <a:avLst/>
          </a:prstGeom>
        </p:spPr>
        <p:txBody>
          <a:bodyPr wrap="none">
            <a:spAutoFit/>
          </a:bodyPr>
          <a:lstStyle/>
          <a:p>
            <a:r>
              <a:rPr lang="ru-RU" sz="3200" b="1" dirty="0" smtClean="0">
                <a:solidFill>
                  <a:srgbClr val="A50021"/>
                </a:solidFill>
                <a:latin typeface="Comic Sans MS" pitchFamily="66" charset="0"/>
              </a:rPr>
              <a:t>Бывают координатными и числовыми.</a:t>
            </a:r>
            <a:endParaRPr lang="ru-RU" sz="3200" b="1" dirty="0">
              <a:solidFill>
                <a:srgbClr val="A50021"/>
              </a:solidFill>
              <a:latin typeface="Comic Sans MS" pitchFamily="66" charset="0"/>
            </a:endParaRPr>
          </a:p>
        </p:txBody>
      </p:sp>
      <p:sp>
        <p:nvSpPr>
          <p:cNvPr id="10" name="Прямоугольник 9"/>
          <p:cNvSpPr/>
          <p:nvPr/>
        </p:nvSpPr>
        <p:spPr>
          <a:xfrm>
            <a:off x="323528" y="4221088"/>
            <a:ext cx="4153701" cy="584775"/>
          </a:xfrm>
          <a:prstGeom prst="rect">
            <a:avLst/>
          </a:prstGeom>
        </p:spPr>
        <p:txBody>
          <a:bodyPr wrap="none">
            <a:spAutoFit/>
          </a:bodyPr>
          <a:lstStyle/>
          <a:p>
            <a:r>
              <a:rPr lang="ru-RU" sz="3200" b="1" dirty="0" smtClean="0">
                <a:latin typeface="Comic Sans MS" pitchFamily="66" charset="0"/>
              </a:rPr>
              <a:t>Это часть прямой. </a:t>
            </a:r>
            <a:endParaRPr lang="ru-RU" sz="3200" b="1"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endParaRPr lang="ru-RU"/>
          </a:p>
        </p:txBody>
      </p:sp>
      <p:pic>
        <p:nvPicPr>
          <p:cNvPr id="3074" name="Picture 2" descr="http://player.myshared.ru/1090774/data/images/img12.jpg"/>
          <p:cNvPicPr>
            <a:picLocks noChangeAspect="1" noChangeArrowheads="1"/>
          </p:cNvPicPr>
          <p:nvPr/>
        </p:nvPicPr>
        <p:blipFill>
          <a:blip r:embed="rId2" cstate="print"/>
          <a:srcRect/>
          <a:stretch>
            <a:fillRect/>
          </a:stretch>
        </p:blipFill>
        <p:spPr bwMode="auto">
          <a:xfrm>
            <a:off x="539552" y="2146598"/>
            <a:ext cx="8358080" cy="4711402"/>
          </a:xfrm>
          <a:prstGeom prst="rect">
            <a:avLst/>
          </a:prstGeom>
          <a:noFill/>
        </p:spPr>
      </p:pic>
      <p:sp>
        <p:nvSpPr>
          <p:cNvPr id="5" name="Заголовок 1"/>
          <p:cNvSpPr txBox="1">
            <a:spLocks/>
          </p:cNvSpPr>
          <p:nvPr/>
        </p:nvSpPr>
        <p:spPr bwMode="auto">
          <a:xfrm>
            <a:off x="611560" y="-24340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4400" b="0" i="0" u="none" strike="noStrike" kern="1200" cap="none" spc="0" normalizeH="0" baseline="0" noProof="0" smtClean="0">
                <a:ln>
                  <a:noFill/>
                </a:ln>
                <a:solidFill>
                  <a:srgbClr val="006600"/>
                </a:solidFill>
                <a:effectLst>
                  <a:outerShdw blurRad="38100" dist="38100" dir="2700000" algn="tl">
                    <a:srgbClr val="000000">
                      <a:alpha val="43137"/>
                    </a:srgbClr>
                  </a:outerShdw>
                </a:effectLst>
                <a:uLnTx/>
                <a:uFillTx/>
                <a:latin typeface="Comic Sans MS" pitchFamily="66" charset="0"/>
                <a:ea typeface="+mj-ea"/>
                <a:cs typeface="+mj-cs"/>
              </a:rPr>
              <a:t>станция «Отгадайкино»,</a:t>
            </a: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Picture 2" descr="http://www.pvsm.ru/images/vosstanovlenie-logicheskoi-funkcii.jpg"/>
          <p:cNvPicPr>
            <a:picLocks noChangeAspect="1" noChangeArrowheads="1"/>
          </p:cNvPicPr>
          <p:nvPr/>
        </p:nvPicPr>
        <p:blipFill>
          <a:blip r:embed="rId3" cstate="print"/>
          <a:srcRect/>
          <a:stretch>
            <a:fillRect/>
          </a:stretch>
        </p:blipFill>
        <p:spPr bwMode="auto">
          <a:xfrm>
            <a:off x="0" y="1988840"/>
            <a:ext cx="9144000" cy="530120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   </a:t>
            </a:r>
            <a:r>
              <a:rPr lang="ru-RU" b="1" dirty="0" smtClean="0">
                <a:latin typeface="Comic Sans MS" pitchFamily="66" charset="0"/>
              </a:rPr>
              <a:t>Вспомните как можно больше математических терминов, которые начинаются на букву «</a:t>
            </a:r>
            <a:r>
              <a:rPr lang="ru-RU" b="1" dirty="0" err="1" smtClean="0">
                <a:latin typeface="Comic Sans MS" pitchFamily="66" charset="0"/>
              </a:rPr>
              <a:t>п</a:t>
            </a:r>
            <a:r>
              <a:rPr lang="ru-RU" b="1" dirty="0" smtClean="0">
                <a:latin typeface="Comic Sans MS" pitchFamily="66" charset="0"/>
              </a:rPr>
              <a:t>».</a:t>
            </a:r>
            <a:endParaRPr lang="ru-RU" b="1" dirty="0">
              <a:latin typeface="Comic Sans MS" pitchFamily="66" charset="0"/>
            </a:endParaRPr>
          </a:p>
        </p:txBody>
      </p:sp>
      <p:pic>
        <p:nvPicPr>
          <p:cNvPr id="5" name="Picture 6" descr="http://sovetskiymultik.at.ua/_ph/215/740605348.jpg"/>
          <p:cNvPicPr>
            <a:picLocks noChangeAspect="1" noChangeArrowheads="1"/>
          </p:cNvPicPr>
          <p:nvPr/>
        </p:nvPicPr>
        <p:blipFill>
          <a:blip r:embed="rId3" cstate="print"/>
          <a:srcRect/>
          <a:stretch>
            <a:fillRect/>
          </a:stretch>
        </p:blipFill>
        <p:spPr bwMode="auto">
          <a:xfrm>
            <a:off x="0" y="1412776"/>
            <a:ext cx="9144000" cy="6093296"/>
          </a:xfrm>
          <a:prstGeom prst="rect">
            <a:avLst/>
          </a:prstGeom>
          <a:noFill/>
        </p:spPr>
      </p:pic>
      <p:sp>
        <p:nvSpPr>
          <p:cNvPr id="6" name="Заголовок 5"/>
          <p:cNvSpPr>
            <a:spLocks noGrp="1"/>
          </p:cNvSpPr>
          <p:nvPr>
            <p:ph type="title"/>
          </p:nvPr>
        </p:nvSpPr>
        <p:spPr/>
        <p:txBody>
          <a:bodyPr/>
          <a:lstStyle/>
          <a:p>
            <a:endParaRPr lang="ru-RU"/>
          </a:p>
        </p:txBody>
      </p:sp>
      <p:sp>
        <p:nvSpPr>
          <p:cNvPr id="7" name="Прямоугольник 6"/>
          <p:cNvSpPr/>
          <p:nvPr/>
        </p:nvSpPr>
        <p:spPr>
          <a:xfrm>
            <a:off x="0" y="0"/>
            <a:ext cx="9144000" cy="646331"/>
          </a:xfrm>
          <a:prstGeom prst="rect">
            <a:avLst/>
          </a:prstGeom>
        </p:spPr>
        <p:txBody>
          <a:bodyPr wrap="square">
            <a:spAutoFit/>
          </a:bodyPr>
          <a:lstStyle/>
          <a:p>
            <a:pPr marL="342900" lvl="0" indent="-342900" algn="ctr" fontAlgn="base">
              <a:spcBef>
                <a:spcPct val="20000"/>
              </a:spcBef>
              <a:spcAft>
                <a:spcPct val="0"/>
              </a:spcAft>
              <a:defRPr/>
            </a:pPr>
            <a:r>
              <a:rPr lang="ru-RU" sz="3600" b="1" dirty="0" smtClean="0">
                <a:solidFill>
                  <a:srgbClr val="002060"/>
                </a:solidFill>
                <a:effectLst>
                  <a:outerShdw blurRad="38100" dist="38100" dir="2700000" algn="tl">
                    <a:srgbClr val="000000">
                      <a:alpha val="43137"/>
                    </a:srgbClr>
                  </a:outerShdw>
                </a:effectLst>
                <a:latin typeface="Comic Sans MS" pitchFamily="66" charset="0"/>
              </a:rPr>
              <a:t>станция «</a:t>
            </a:r>
            <a:r>
              <a:rPr lang="ru-RU" sz="3600" b="1" dirty="0" err="1" smtClean="0">
                <a:solidFill>
                  <a:srgbClr val="002060"/>
                </a:solidFill>
                <a:effectLst>
                  <a:outerShdw blurRad="38100" dist="38100" dir="2700000" algn="tl">
                    <a:srgbClr val="000000">
                      <a:alpha val="43137"/>
                    </a:srgbClr>
                  </a:outerShdw>
                </a:effectLst>
                <a:latin typeface="Comic Sans MS" pitchFamily="66" charset="0"/>
              </a:rPr>
              <a:t>Вспоминалкино</a:t>
            </a:r>
            <a:r>
              <a:rPr lang="ru-RU" sz="3600" b="1" dirty="0" smtClean="0">
                <a:solidFill>
                  <a:srgbClr val="002060"/>
                </a:solidFill>
                <a:effectLst>
                  <a:outerShdw blurRad="38100" dist="38100" dir="2700000" algn="tl">
                    <a:srgbClr val="000000">
                      <a:alpha val="43137"/>
                    </a:srgbClr>
                  </a:outerShdw>
                </a:effectLst>
                <a:latin typeface="Comic Sans MS" pitchFamily="66"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0"/>
                                        <p:tgtEl>
                                          <p:spTgt spid="5"/>
                                        </p:tgtEl>
                                      </p:cBhvr>
                                    </p:animEffect>
                                    <p:set>
                                      <p:cBhvr>
                                        <p:cTn id="7" dur="1" fill="hold">
                                          <p:stCondLst>
                                            <p:cond delay="4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b="1" dirty="0" smtClean="0">
                <a:solidFill>
                  <a:srgbClr val="0000FF"/>
                </a:solidFill>
                <a:effectLst>
                  <a:outerShdw blurRad="38100" dist="38100" dir="2700000" algn="tl">
                    <a:srgbClr val="000000">
                      <a:alpha val="43137"/>
                    </a:srgbClr>
                  </a:outerShdw>
                </a:effectLst>
                <a:latin typeface="Comic Sans MS" pitchFamily="66" charset="0"/>
              </a:rPr>
              <a:t>станция «</a:t>
            </a:r>
            <a:r>
              <a:rPr lang="ru-RU" b="1" dirty="0" err="1" smtClean="0">
                <a:solidFill>
                  <a:srgbClr val="0000FF"/>
                </a:solidFill>
                <a:effectLst>
                  <a:outerShdw blurRad="38100" dist="38100" dir="2700000" algn="tl">
                    <a:srgbClr val="000000">
                      <a:alpha val="43137"/>
                    </a:srgbClr>
                  </a:outerShdw>
                </a:effectLst>
                <a:latin typeface="Comic Sans MS" pitchFamily="66" charset="0"/>
              </a:rPr>
              <a:t>Соображайкино</a:t>
            </a:r>
            <a:r>
              <a:rPr lang="ru-RU" b="1" dirty="0" smtClean="0">
                <a:solidFill>
                  <a:srgbClr val="0000FF"/>
                </a:solidFill>
                <a:effectLst>
                  <a:outerShdw blurRad="38100" dist="38100" dir="2700000" algn="tl">
                    <a:srgbClr val="000000">
                      <a:alpha val="43137"/>
                    </a:srgbClr>
                  </a:outerShdw>
                </a:effectLst>
                <a:latin typeface="Comic Sans MS" pitchFamily="66" charset="0"/>
              </a:rPr>
              <a:t>»</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pPr lvl="0"/>
            <a:r>
              <a:rPr lang="ru-RU" dirty="0" smtClean="0">
                <a:solidFill>
                  <a:schemeClr val="tx2">
                    <a:lumMod val="50000"/>
                  </a:schemeClr>
                </a:solidFill>
                <a:latin typeface="Comic Sans MS" pitchFamily="66" charset="0"/>
              </a:rPr>
              <a:t>Двенадцатый месяц у нас называется декабрь. Это слово происходит от греческого слова «дека»-десять. Выходит, месяц декабрь носит название «десятый». Как можно объяснить это несоответствие?</a:t>
            </a:r>
          </a:p>
          <a:p>
            <a:endParaRPr lang="ru-RU" dirty="0">
              <a:solidFill>
                <a:schemeClr val="tx2">
                  <a:lumMod val="50000"/>
                </a:schemeClr>
              </a:solidFill>
            </a:endParaRPr>
          </a:p>
        </p:txBody>
      </p:sp>
      <p:pic>
        <p:nvPicPr>
          <p:cNvPr id="5" name="Picture 23" descr="442"/>
          <p:cNvPicPr>
            <a:picLocks noChangeAspect="1" noChangeArrowheads="1" noCrop="1"/>
          </p:cNvPicPr>
          <p:nvPr/>
        </p:nvPicPr>
        <p:blipFill>
          <a:blip r:embed="rId3" cstate="print"/>
          <a:srcRect/>
          <a:stretch>
            <a:fillRect/>
          </a:stretch>
        </p:blipFill>
        <p:spPr bwMode="auto">
          <a:xfrm>
            <a:off x="7020272" y="4149080"/>
            <a:ext cx="1920875" cy="2466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00FF"/>
                </a:solidFill>
                <a:effectLst>
                  <a:outerShdw blurRad="38100" dist="38100" dir="2700000" algn="tl">
                    <a:srgbClr val="000000">
                      <a:alpha val="43137"/>
                    </a:srgbClr>
                  </a:outerShdw>
                </a:effectLst>
                <a:latin typeface="Comic Sans MS" pitchFamily="66" charset="0"/>
              </a:rPr>
              <a:t>станция «</a:t>
            </a:r>
            <a:r>
              <a:rPr lang="ru-RU" b="1" dirty="0" err="1" smtClean="0">
                <a:solidFill>
                  <a:srgbClr val="0000FF"/>
                </a:solidFill>
                <a:effectLst>
                  <a:outerShdw blurRad="38100" dist="38100" dir="2700000" algn="tl">
                    <a:srgbClr val="000000">
                      <a:alpha val="43137"/>
                    </a:srgbClr>
                  </a:outerShdw>
                </a:effectLst>
                <a:latin typeface="Comic Sans MS" pitchFamily="66" charset="0"/>
              </a:rPr>
              <a:t>Соображайкино</a:t>
            </a:r>
            <a:r>
              <a:rPr lang="ru-RU" b="1" dirty="0" smtClean="0">
                <a:solidFill>
                  <a:srgbClr val="0000FF"/>
                </a:solidFill>
                <a:effectLst>
                  <a:outerShdw blurRad="38100" dist="38100" dir="2700000" algn="tl">
                    <a:srgbClr val="000000">
                      <a:alpha val="43137"/>
                    </a:srgbClr>
                  </a:outerShdw>
                </a:effectLst>
                <a:latin typeface="Comic Sans MS" pitchFamily="66" charset="0"/>
              </a:rPr>
              <a:t>»</a:t>
            </a:r>
            <a:endParaRPr lang="ru-RU" dirty="0"/>
          </a:p>
        </p:txBody>
      </p:sp>
      <p:sp>
        <p:nvSpPr>
          <p:cNvPr id="3" name="Содержимое 2"/>
          <p:cNvSpPr>
            <a:spLocks noGrp="1"/>
          </p:cNvSpPr>
          <p:nvPr>
            <p:ph idx="1"/>
          </p:nvPr>
        </p:nvSpPr>
        <p:spPr/>
        <p:txBody>
          <a:bodyPr/>
          <a:lstStyle/>
          <a:p>
            <a:r>
              <a:rPr lang="ru-RU" dirty="0" smtClean="0">
                <a:solidFill>
                  <a:schemeClr val="tx2">
                    <a:lumMod val="50000"/>
                  </a:schemeClr>
                </a:solidFill>
                <a:latin typeface="Comic Sans MS" pitchFamily="66" charset="0"/>
              </a:rPr>
              <a:t>Кто может назвать 5 дней недели не называя ни чисел, ни названия этих дней недели?</a:t>
            </a:r>
            <a:endParaRPr lang="ru-RU" dirty="0">
              <a:solidFill>
                <a:schemeClr val="tx2">
                  <a:lumMod val="50000"/>
                </a:schemeClr>
              </a:solidFill>
              <a:latin typeface="Comic Sans MS" pitchFamily="66" charset="0"/>
            </a:endParaRPr>
          </a:p>
        </p:txBody>
      </p:sp>
      <p:pic>
        <p:nvPicPr>
          <p:cNvPr id="4" name="Picture 23" descr="442"/>
          <p:cNvPicPr>
            <a:picLocks noChangeAspect="1" noChangeArrowheads="1" noCrop="1"/>
          </p:cNvPicPr>
          <p:nvPr/>
        </p:nvPicPr>
        <p:blipFill>
          <a:blip r:embed="rId3" cstate="print"/>
          <a:srcRect/>
          <a:stretch>
            <a:fillRect/>
          </a:stretch>
        </p:blipFill>
        <p:spPr bwMode="auto">
          <a:xfrm>
            <a:off x="7223125" y="4391025"/>
            <a:ext cx="1920875" cy="2466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980728"/>
            <a:ext cx="8229600" cy="4525963"/>
          </a:xfrm>
        </p:spPr>
        <p:txBody>
          <a:bodyPr/>
          <a:lstStyle/>
          <a:p>
            <a:r>
              <a:rPr lang="ru-RU" dirty="0" smtClean="0">
                <a:latin typeface="Comic Sans MS" pitchFamily="66" charset="0"/>
              </a:rPr>
              <a:t>В 1974 году одним архитектором была придумана игра, которая является наглядным пособием по математике, комбинаторике, программированию. Эту игру назвали «игрой столетия». Если играть без системы, то для достижения  потребуется очень много времени. Используя определенную систему, можно достичь цели за 23 секунды. Что это за игра? </a:t>
            </a:r>
            <a:endParaRPr lang="ru-RU" dirty="0">
              <a:latin typeface="Comic Sans MS" pitchFamily="66" charset="0"/>
            </a:endParaRPr>
          </a:p>
        </p:txBody>
      </p:sp>
      <p:sp>
        <p:nvSpPr>
          <p:cNvPr id="4" name="Заголовок 1"/>
          <p:cNvSpPr>
            <a:spLocks noGrp="1"/>
          </p:cNvSpPr>
          <p:nvPr>
            <p:ph type="title"/>
          </p:nvPr>
        </p:nvSpPr>
        <p:spPr>
          <a:xfrm>
            <a:off x="467544" y="0"/>
            <a:ext cx="8229600" cy="1143000"/>
          </a:xfrm>
        </p:spPr>
        <p:txBody>
          <a:bodyPr/>
          <a:lstStyle/>
          <a:p>
            <a:r>
              <a:rPr lang="ru-RU" b="1" dirty="0" smtClean="0">
                <a:solidFill>
                  <a:srgbClr val="0000FF"/>
                </a:solidFill>
                <a:effectLst>
                  <a:outerShdw blurRad="38100" dist="38100" dir="2700000" algn="tl">
                    <a:srgbClr val="000000">
                      <a:alpha val="43137"/>
                    </a:srgbClr>
                  </a:outerShdw>
                </a:effectLst>
                <a:latin typeface="Comic Sans MS" pitchFamily="66" charset="0"/>
              </a:rPr>
              <a:t>станция «</a:t>
            </a:r>
            <a:r>
              <a:rPr lang="ru-RU" b="1" dirty="0" err="1" smtClean="0">
                <a:solidFill>
                  <a:srgbClr val="0000FF"/>
                </a:solidFill>
                <a:effectLst>
                  <a:outerShdw blurRad="38100" dist="38100" dir="2700000" algn="tl">
                    <a:srgbClr val="000000">
                      <a:alpha val="43137"/>
                    </a:srgbClr>
                  </a:outerShdw>
                </a:effectLst>
                <a:latin typeface="Comic Sans MS" pitchFamily="66" charset="0"/>
              </a:rPr>
              <a:t>Соображайкино</a:t>
            </a:r>
            <a:r>
              <a:rPr lang="ru-RU" b="1" dirty="0" smtClean="0">
                <a:solidFill>
                  <a:srgbClr val="0000FF"/>
                </a:solidFill>
                <a:effectLst>
                  <a:outerShdw blurRad="38100" dist="38100" dir="2700000" algn="tl">
                    <a:srgbClr val="000000">
                      <a:alpha val="43137"/>
                    </a:srgbClr>
                  </a:outerShdw>
                </a:effectLst>
                <a:latin typeface="Comic Sans MS" pitchFamily="66" charset="0"/>
              </a:rPr>
              <a:t>»</a:t>
            </a:r>
            <a:endParaRPr lang="ru-RU" dirty="0"/>
          </a:p>
        </p:txBody>
      </p:sp>
      <p:pic>
        <p:nvPicPr>
          <p:cNvPr id="5" name="Picture 23" descr="442"/>
          <p:cNvPicPr>
            <a:picLocks noChangeAspect="1" noChangeArrowheads="1" noCrop="1"/>
          </p:cNvPicPr>
          <p:nvPr/>
        </p:nvPicPr>
        <p:blipFill>
          <a:blip r:embed="rId3" cstate="print"/>
          <a:srcRect/>
          <a:stretch>
            <a:fillRect/>
          </a:stretch>
        </p:blipFill>
        <p:spPr bwMode="auto">
          <a:xfrm>
            <a:off x="7452320" y="4391025"/>
            <a:ext cx="1920875" cy="2466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A50021"/>
                </a:solidFill>
                <a:effectLst>
                  <a:outerShdw blurRad="38100" dist="38100" dir="2700000" algn="tl">
                    <a:srgbClr val="000000">
                      <a:alpha val="43137"/>
                    </a:srgbClr>
                  </a:outerShdw>
                </a:effectLst>
                <a:latin typeface="Comic Sans MS" pitchFamily="66" charset="0"/>
              </a:rPr>
              <a:t>станция «Художественная»</a:t>
            </a:r>
            <a:endParaRPr lang="ru-RU" dirty="0"/>
          </a:p>
        </p:txBody>
      </p:sp>
      <p:sp>
        <p:nvSpPr>
          <p:cNvPr id="3" name="Содержимое 2"/>
          <p:cNvSpPr>
            <a:spLocks noGrp="1"/>
          </p:cNvSpPr>
          <p:nvPr>
            <p:ph idx="1"/>
          </p:nvPr>
        </p:nvSpPr>
        <p:spPr/>
        <p:txBody>
          <a:bodyPr/>
          <a:lstStyle/>
          <a:p>
            <a:endParaRPr lang="ru-RU" dirty="0"/>
          </a:p>
        </p:txBody>
      </p:sp>
      <p:pic>
        <p:nvPicPr>
          <p:cNvPr id="4" name="Picture 2" descr="http://www.sib-zharki.ru/sites/default/files/resize/remote/9942f16229f471dd434eb39f61e1c73e-800x800.jpg"/>
          <p:cNvPicPr>
            <a:picLocks noChangeAspect="1" noChangeArrowheads="1"/>
          </p:cNvPicPr>
          <p:nvPr/>
        </p:nvPicPr>
        <p:blipFill>
          <a:blip r:embed="rId3" cstate="print"/>
          <a:srcRect/>
          <a:stretch>
            <a:fillRect/>
          </a:stretch>
        </p:blipFill>
        <p:spPr bwMode="auto">
          <a:xfrm>
            <a:off x="683568" y="1700808"/>
            <a:ext cx="4307632" cy="4307632"/>
          </a:xfrm>
          <a:prstGeom prst="rect">
            <a:avLst/>
          </a:prstGeom>
          <a:noFill/>
        </p:spPr>
      </p:pic>
      <p:pic>
        <p:nvPicPr>
          <p:cNvPr id="5" name="Picture 5" descr="69"/>
          <p:cNvPicPr>
            <a:picLocks noChangeAspect="1" noChangeArrowheads="1" noCrop="1"/>
          </p:cNvPicPr>
          <p:nvPr/>
        </p:nvPicPr>
        <p:blipFill>
          <a:blip r:embed="rId4" cstate="print"/>
          <a:srcRect/>
          <a:stretch>
            <a:fillRect/>
          </a:stretch>
        </p:blipFill>
        <p:spPr bwMode="auto">
          <a:xfrm>
            <a:off x="6156176" y="4293096"/>
            <a:ext cx="2441426" cy="24414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andia.ru/text/79/471/images/image002_33.jpg"/>
          <p:cNvPicPr>
            <a:picLocks noChangeAspect="1" noChangeArrowheads="1"/>
          </p:cNvPicPr>
          <p:nvPr/>
        </p:nvPicPr>
        <p:blipFill>
          <a:blip r:embed="rId2" cstate="print"/>
          <a:srcRect/>
          <a:stretch>
            <a:fillRect/>
          </a:stretch>
        </p:blipFill>
        <p:spPr bwMode="auto">
          <a:xfrm>
            <a:off x="0" y="-342799"/>
            <a:ext cx="9144000" cy="7200799"/>
          </a:xfrm>
          <a:prstGeom prst="rect">
            <a:avLst/>
          </a:prstGeom>
          <a:noFill/>
        </p:spPr>
      </p:pic>
      <p:sp>
        <p:nvSpPr>
          <p:cNvPr id="3" name="WordArt 4"/>
          <p:cNvSpPr>
            <a:spLocks noChangeArrowheads="1" noChangeShapeType="1" noTextEdit="1"/>
          </p:cNvSpPr>
          <p:nvPr/>
        </p:nvSpPr>
        <p:spPr bwMode="auto">
          <a:xfrm>
            <a:off x="1619672" y="1412777"/>
            <a:ext cx="6120680" cy="1944216"/>
          </a:xfrm>
          <a:prstGeom prst="rect">
            <a:avLst/>
          </a:prstGeom>
        </p:spPr>
        <p:txBody>
          <a:bodyPr wrap="none" fromWordArt="1">
            <a:prstTxWarp prst="textSlantUp">
              <a:avLst>
                <a:gd name="adj" fmla="val 45207"/>
              </a:avLst>
            </a:prstTxWarp>
          </a:bodyPr>
          <a:lstStyle/>
          <a:p>
            <a:pPr algn="ctr"/>
            <a:r>
              <a:rPr lang="ru-RU" sz="3600" kern="10" dirty="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спасибо за внимание!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564904"/>
            <a:ext cx="7772400" cy="1470025"/>
          </a:xfrm>
        </p:spPr>
        <p:txBody>
          <a:bodyPr/>
          <a:lstStyle/>
          <a:p>
            <a:r>
              <a:rPr lang="ru-RU" dirty="0" smtClean="0"/>
              <a:t/>
            </a:r>
            <a:br>
              <a:rPr lang="ru-RU" dirty="0" smtClean="0"/>
            </a:br>
            <a:endParaRPr lang="ru-RU" dirty="0"/>
          </a:p>
        </p:txBody>
      </p:sp>
      <p:sp>
        <p:nvSpPr>
          <p:cNvPr id="5" name="Заголовок 1"/>
          <p:cNvSpPr txBox="1">
            <a:spLocks/>
          </p:cNvSpPr>
          <p:nvPr/>
        </p:nvSpPr>
        <p:spPr bwMode="auto">
          <a:xfrm>
            <a:off x="467544" y="206084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8800" b="1" i="0" u="none" strike="noStrike" kern="1200" cap="none" spc="0" normalizeH="0" baseline="0" noProof="0" dirty="0" smtClean="0">
                <a:ln>
                  <a:noFill/>
                </a:ln>
                <a:solidFill>
                  <a:srgbClr val="C00000"/>
                </a:solidFill>
                <a:effectLst/>
                <a:uLnTx/>
                <a:uFillTx/>
                <a:latin typeface="Comic Sans MS" pitchFamily="66" charset="0"/>
                <a:ea typeface="+mj-ea"/>
                <a:cs typeface="+mj-cs"/>
              </a:rPr>
              <a:t>Команды</a:t>
            </a:r>
            <a:endParaRPr kumimoji="0" lang="ru-RU" sz="8800" b="0" i="0" u="none" strike="noStrike" kern="1200" cap="none" spc="0" normalizeH="0" baseline="0" noProof="0" dirty="0">
              <a:ln>
                <a:noFill/>
              </a:ln>
              <a:solidFill>
                <a:schemeClr val="tx1"/>
              </a:solidFill>
              <a:effectLst/>
              <a:uLnTx/>
              <a:uFillTx/>
              <a:latin typeface="Comic Sans MS" pitchFamily="66" charset="0"/>
              <a:ea typeface="+mj-ea"/>
              <a:cs typeface="+mj-cs"/>
            </a:endParaRPr>
          </a:p>
        </p:txBody>
      </p:sp>
      <p:sp>
        <p:nvSpPr>
          <p:cNvPr id="8" name="Прямоугольник 7"/>
          <p:cNvSpPr/>
          <p:nvPr/>
        </p:nvSpPr>
        <p:spPr>
          <a:xfrm>
            <a:off x="4283968" y="3356992"/>
            <a:ext cx="144016" cy="324036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0" y="3789040"/>
            <a:ext cx="4283968" cy="1200329"/>
          </a:xfrm>
          <a:prstGeom prst="rect">
            <a:avLst/>
          </a:prstGeom>
          <a:noFill/>
        </p:spPr>
        <p:txBody>
          <a:bodyPr wrap="square" rtlCol="0">
            <a:spAutoFit/>
          </a:bodyPr>
          <a:lstStyle/>
          <a:p>
            <a:r>
              <a:rPr lang="ru-RU" sz="3600" dirty="0" smtClean="0">
                <a:solidFill>
                  <a:srgbClr val="660033"/>
                </a:solidFill>
                <a:latin typeface="Comic Sans MS" pitchFamily="66" charset="0"/>
              </a:rPr>
              <a:t>1 Команда родителей</a:t>
            </a:r>
            <a:endParaRPr lang="ru-RU" sz="3600" dirty="0">
              <a:solidFill>
                <a:srgbClr val="660033"/>
              </a:solidFill>
              <a:latin typeface="Comic Sans MS" pitchFamily="66" charset="0"/>
            </a:endParaRPr>
          </a:p>
        </p:txBody>
      </p:sp>
      <p:sp>
        <p:nvSpPr>
          <p:cNvPr id="10" name="TextBox 9"/>
          <p:cNvSpPr txBox="1"/>
          <p:nvPr/>
        </p:nvSpPr>
        <p:spPr>
          <a:xfrm>
            <a:off x="4511000" y="3789040"/>
            <a:ext cx="8941871" cy="1754326"/>
          </a:xfrm>
          <a:prstGeom prst="rect">
            <a:avLst/>
          </a:prstGeom>
          <a:noFill/>
        </p:spPr>
        <p:txBody>
          <a:bodyPr wrap="square" rtlCol="0">
            <a:spAutoFit/>
          </a:bodyPr>
          <a:lstStyle/>
          <a:p>
            <a:r>
              <a:rPr lang="ru-RU" sz="3600" dirty="0" smtClean="0">
                <a:solidFill>
                  <a:srgbClr val="A50021"/>
                </a:solidFill>
                <a:latin typeface="Comic Sans MS" pitchFamily="66" charset="0"/>
              </a:rPr>
              <a:t>2 Команда </a:t>
            </a:r>
          </a:p>
          <a:p>
            <a:r>
              <a:rPr lang="ru-RU" sz="3600" dirty="0" smtClean="0">
                <a:solidFill>
                  <a:srgbClr val="A50021"/>
                </a:solidFill>
                <a:latin typeface="Comic Sans MS" pitchFamily="66" charset="0"/>
              </a:rPr>
              <a:t>родителей</a:t>
            </a:r>
            <a:endParaRPr lang="ru-RU" sz="3600" dirty="0" smtClean="0">
              <a:solidFill>
                <a:srgbClr val="A50021"/>
              </a:solidFill>
              <a:latin typeface="Comic Sans MS" pitchFamily="66" charset="0"/>
            </a:endParaRPr>
          </a:p>
          <a:p>
            <a:r>
              <a:rPr lang="ru-RU" sz="3600" dirty="0" smtClean="0">
                <a:solidFill>
                  <a:srgbClr val="A50021"/>
                </a:solidFill>
                <a:latin typeface="Comic Sans MS" pitchFamily="66" charset="0"/>
              </a:rPr>
              <a:t> </a:t>
            </a:r>
            <a:endParaRPr lang="ru-RU" sz="3600" dirty="0">
              <a:solidFill>
                <a:srgbClr val="A50021"/>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4005064"/>
            <a:ext cx="6120680" cy="584775"/>
          </a:xfrm>
          <a:prstGeom prst="rect">
            <a:avLst/>
          </a:prstGeom>
          <a:noFill/>
        </p:spPr>
        <p:txBody>
          <a:bodyPr wrap="square" rtlCol="0">
            <a:spAutoFit/>
          </a:bodyPr>
          <a:lstStyle/>
          <a:p>
            <a:r>
              <a:rPr lang="ru-RU" sz="3200" b="1" dirty="0" smtClean="0">
                <a:solidFill>
                  <a:schemeClr val="tx2">
                    <a:lumMod val="75000"/>
                  </a:schemeClr>
                </a:solidFill>
                <a:latin typeface="Comic Sans MS" pitchFamily="66" charset="0"/>
              </a:rPr>
              <a:t>Интернет - ресурсы</a:t>
            </a:r>
            <a:endParaRPr lang="ru-RU" sz="3200" b="1" dirty="0">
              <a:solidFill>
                <a:schemeClr val="tx2">
                  <a:lumMod val="75000"/>
                </a:schemeClr>
              </a:solidFill>
              <a:latin typeface="Comic Sans MS" pitchFamily="66" charset="0"/>
            </a:endParaRPr>
          </a:p>
        </p:txBody>
      </p:sp>
      <p:sp>
        <p:nvSpPr>
          <p:cNvPr id="8" name="TextBox 7"/>
          <p:cNvSpPr txBox="1"/>
          <p:nvPr/>
        </p:nvSpPr>
        <p:spPr>
          <a:xfrm>
            <a:off x="0" y="1844824"/>
            <a:ext cx="5832648" cy="584775"/>
          </a:xfrm>
          <a:prstGeom prst="rect">
            <a:avLst/>
          </a:prstGeom>
          <a:noFill/>
        </p:spPr>
        <p:txBody>
          <a:bodyPr wrap="square" rtlCol="0">
            <a:spAutoFit/>
          </a:bodyPr>
          <a:lstStyle/>
          <a:p>
            <a:r>
              <a:rPr lang="ru-RU" sz="3200" b="1" dirty="0" smtClean="0">
                <a:solidFill>
                  <a:schemeClr val="tx2">
                    <a:lumMod val="75000"/>
                  </a:schemeClr>
                </a:solidFill>
                <a:latin typeface="Comic Sans MS" pitchFamily="66" charset="0"/>
              </a:rPr>
              <a:t>Литература</a:t>
            </a:r>
            <a:endParaRPr lang="ru-RU" sz="3200" b="1" dirty="0">
              <a:solidFill>
                <a:schemeClr val="tx2">
                  <a:lumMod val="75000"/>
                </a:schemeClr>
              </a:solidFill>
              <a:latin typeface="Comic Sans MS" pitchFamily="66" charset="0"/>
            </a:endParaRPr>
          </a:p>
        </p:txBody>
      </p:sp>
      <p:sp>
        <p:nvSpPr>
          <p:cNvPr id="2049" name="Rectangle 1"/>
          <p:cNvSpPr>
            <a:spLocks noChangeArrowheads="1"/>
          </p:cNvSpPr>
          <p:nvPr/>
        </p:nvSpPr>
        <p:spPr bwMode="auto">
          <a:xfrm>
            <a:off x="0" y="2276872"/>
            <a:ext cx="7814960" cy="224676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000" dirty="0" err="1" smtClean="0">
                <a:latin typeface="Comic Sans MS" pitchFamily="66" charset="0"/>
              </a:rPr>
              <a:t>Бангрет</a:t>
            </a:r>
            <a:r>
              <a:rPr lang="ru-RU" sz="2000" dirty="0" smtClean="0">
                <a:latin typeface="Comic Sans MS" pitchFamily="66" charset="0"/>
              </a:rPr>
              <a:t> Т., </a:t>
            </a:r>
            <a:r>
              <a:rPr lang="ru-RU" sz="2000" dirty="0" err="1" smtClean="0">
                <a:latin typeface="Comic Sans MS" pitchFamily="66" charset="0"/>
              </a:rPr>
              <a:t>Тарасенко</a:t>
            </a:r>
            <a:r>
              <a:rPr lang="ru-RU" sz="2000" dirty="0" smtClean="0">
                <a:latin typeface="Comic Sans MS" pitchFamily="66" charset="0"/>
              </a:rPr>
              <a:t> Л. Устами младенца  // «Математика» </a:t>
            </a:r>
          </a:p>
          <a:p>
            <a:r>
              <a:rPr lang="ru-RU" sz="2000" dirty="0" smtClean="0">
                <a:latin typeface="Comic Sans MS" pitchFamily="66" charset="0"/>
              </a:rPr>
              <a:t>(Приложение к «1 сентября») -2001.- №45</a:t>
            </a:r>
          </a:p>
          <a:p>
            <a:r>
              <a:rPr lang="ru-RU" sz="2000" dirty="0" smtClean="0">
                <a:latin typeface="Comic Sans MS" pitchFamily="66" charset="0"/>
              </a:rPr>
              <a:t>Гаврилов Л.  Игра «Счастливый случай» // «Математика» </a:t>
            </a:r>
          </a:p>
          <a:p>
            <a:r>
              <a:rPr lang="ru-RU" sz="2000" dirty="0" smtClean="0">
                <a:latin typeface="Comic Sans MS" pitchFamily="66" charset="0"/>
              </a:rPr>
              <a:t>(Приложение к «1 сентября») -2001 .- №23</a:t>
            </a:r>
          </a:p>
          <a:p>
            <a:r>
              <a:rPr lang="ru-RU" sz="2000" dirty="0" err="1" smtClean="0">
                <a:latin typeface="Comic Sans MS" pitchFamily="66" charset="0"/>
              </a:rPr>
              <a:t>Усков</a:t>
            </a:r>
            <a:r>
              <a:rPr lang="ru-RU" sz="2000" dirty="0" smtClean="0">
                <a:latin typeface="Comic Sans MS" pitchFamily="66" charset="0"/>
              </a:rPr>
              <a:t> Н.Да здравствует математика! // «Математика» </a:t>
            </a:r>
          </a:p>
          <a:p>
            <a:r>
              <a:rPr lang="ru-RU" sz="2000" dirty="0" smtClean="0">
                <a:latin typeface="Comic Sans MS" pitchFamily="66" charset="0"/>
              </a:rPr>
              <a:t>(Приложение к «1 сентября») -1998 .- №45</a:t>
            </a:r>
          </a:p>
          <a:p>
            <a:r>
              <a:rPr lang="ru-RU" sz="2000" dirty="0" smtClean="0">
                <a:latin typeface="Comic Sans MS" pitchFamily="66" charset="0"/>
              </a:rPr>
              <a:t> </a:t>
            </a:r>
          </a:p>
        </p:txBody>
      </p:sp>
      <p:sp>
        <p:nvSpPr>
          <p:cNvPr id="10" name="Прямоугольник 9"/>
          <p:cNvSpPr/>
          <p:nvPr/>
        </p:nvSpPr>
        <p:spPr>
          <a:xfrm>
            <a:off x="-324544" y="4509120"/>
            <a:ext cx="9468544" cy="1261884"/>
          </a:xfrm>
          <a:prstGeom prst="rect">
            <a:avLst/>
          </a:prstGeom>
        </p:spPr>
        <p:txBody>
          <a:bodyPr wrap="square">
            <a:spAutoFit/>
          </a:bodyPr>
          <a:lstStyle/>
          <a:p>
            <a:pPr marL="252000">
              <a:defRPr/>
            </a:pPr>
            <a:r>
              <a:rPr lang="ru-RU" sz="2000" u="sng" dirty="0" smtClean="0">
                <a:latin typeface="Comic Sans MS" pitchFamily="66" charset="0"/>
                <a:hlinkClick r:id="rId2"/>
              </a:rPr>
              <a:t>http://i022.radikal.ru/1304/0b/005110753ae9.png</a:t>
            </a:r>
            <a:endParaRPr lang="ru-RU" sz="2000" dirty="0" smtClean="0">
              <a:latin typeface="Comic Sans MS" pitchFamily="66" charset="0"/>
            </a:endParaRPr>
          </a:p>
          <a:p>
            <a:pPr marL="252000">
              <a:defRPr/>
            </a:pPr>
            <a:r>
              <a:rPr lang="ru-RU" sz="2000" u="sng" dirty="0" smtClean="0">
                <a:latin typeface="Comic Sans MS" pitchFamily="66" charset="0"/>
                <a:hlinkClick r:id="rId3"/>
              </a:rPr>
              <a:t>http://imgfotki.yandex.ru/get/4126/981986.29/0_833e9_d1cacb4b_orig</a:t>
            </a:r>
            <a:endParaRPr lang="ru-RU" sz="2000" dirty="0" smtClean="0">
              <a:latin typeface="Comic Sans MS" pitchFamily="66" charset="0"/>
            </a:endParaRPr>
          </a:p>
          <a:p>
            <a:pPr>
              <a:defRPr/>
            </a:pPr>
            <a:endParaRPr lang="ru-RU" dirty="0" smtClean="0"/>
          </a:p>
          <a:p>
            <a:pPr>
              <a:defRPr/>
            </a:pPr>
            <a:endParaRPr lang="ru-RU" dirty="0"/>
          </a:p>
        </p:txBody>
      </p:sp>
      <p:sp>
        <p:nvSpPr>
          <p:cNvPr id="12" name="Прямоугольник 11"/>
          <p:cNvSpPr/>
          <p:nvPr/>
        </p:nvSpPr>
        <p:spPr>
          <a:xfrm>
            <a:off x="0" y="5157192"/>
            <a:ext cx="9144000" cy="707886"/>
          </a:xfrm>
          <a:prstGeom prst="rect">
            <a:avLst/>
          </a:prstGeom>
        </p:spPr>
        <p:txBody>
          <a:bodyPr wrap="square">
            <a:spAutoFit/>
          </a:bodyPr>
          <a:lstStyle/>
          <a:p>
            <a:r>
              <a:rPr lang="en-US" sz="2000" dirty="0" smtClean="0">
                <a:solidFill>
                  <a:srgbClr val="0000FF"/>
                </a:solidFill>
                <a:latin typeface="Comic Sans MS" pitchFamily="66" charset="0"/>
                <a:hlinkClick r:id="rId4"/>
              </a:rPr>
              <a:t>https://yandex.ru/images/search?text=</a:t>
            </a:r>
            <a:r>
              <a:rPr lang="ru-RU" sz="2000" dirty="0" smtClean="0">
                <a:solidFill>
                  <a:srgbClr val="0000FF"/>
                </a:solidFill>
                <a:latin typeface="Comic Sans MS" pitchFamily="66" charset="0"/>
                <a:hlinkClick r:id="rId4"/>
              </a:rPr>
              <a:t>мультяшные%20рисунки%20вокзалов%20и%20поездо</a:t>
            </a:r>
            <a:endParaRPr lang="ru-RU" sz="2000" dirty="0">
              <a:solidFill>
                <a:srgbClr val="0000FF"/>
              </a:solidFill>
              <a:latin typeface="Comic Sans MS" pitchFamily="66" charset="0"/>
            </a:endParaRPr>
          </a:p>
        </p:txBody>
      </p:sp>
      <p:sp>
        <p:nvSpPr>
          <p:cNvPr id="13" name="Прямоугольник 12"/>
          <p:cNvSpPr/>
          <p:nvPr/>
        </p:nvSpPr>
        <p:spPr>
          <a:xfrm>
            <a:off x="0" y="5805264"/>
            <a:ext cx="9144000" cy="707886"/>
          </a:xfrm>
          <a:prstGeom prst="rect">
            <a:avLst/>
          </a:prstGeom>
        </p:spPr>
        <p:txBody>
          <a:bodyPr wrap="square">
            <a:spAutoFit/>
          </a:bodyPr>
          <a:lstStyle/>
          <a:p>
            <a:r>
              <a:rPr lang="en-US" sz="2000" dirty="0" smtClean="0">
                <a:solidFill>
                  <a:srgbClr val="0000FF"/>
                </a:solidFill>
                <a:latin typeface="Comic Sans MS" pitchFamily="66" charset="0"/>
                <a:hlinkClick r:id="rId5"/>
              </a:rPr>
              <a:t>https://yandex.ru/images/search?text=</a:t>
            </a:r>
            <a:r>
              <a:rPr lang="ru-RU" sz="2000" dirty="0" smtClean="0">
                <a:solidFill>
                  <a:srgbClr val="0000FF"/>
                </a:solidFill>
                <a:latin typeface="Comic Sans MS" pitchFamily="66" charset="0"/>
                <a:hlinkClick r:id="rId5"/>
              </a:rPr>
              <a:t>рисунок%20черного%20ящика&amp;</a:t>
            </a:r>
            <a:r>
              <a:rPr lang="en-US" sz="2000" dirty="0" err="1" smtClean="0">
                <a:solidFill>
                  <a:srgbClr val="0000FF"/>
                </a:solidFill>
                <a:latin typeface="Comic Sans MS" pitchFamily="66" charset="0"/>
                <a:hlinkClick r:id="rId5"/>
              </a:rPr>
              <a:t>stype</a:t>
            </a:r>
            <a:r>
              <a:rPr lang="en-US" sz="2000" dirty="0" smtClean="0">
                <a:solidFill>
                  <a:srgbClr val="0000FF"/>
                </a:solidFill>
                <a:latin typeface="Comic Sans MS" pitchFamily="66" charset="0"/>
                <a:hlinkClick r:id="rId5"/>
              </a:rPr>
              <a:t>=</a:t>
            </a:r>
            <a:r>
              <a:rPr lang="en-US" sz="2000" dirty="0" err="1" smtClean="0">
                <a:solidFill>
                  <a:srgbClr val="0000FF"/>
                </a:solidFill>
                <a:latin typeface="Comic Sans MS" pitchFamily="66" charset="0"/>
                <a:hlinkClick r:id="rId5"/>
              </a:rPr>
              <a:t>image&amp;lr</a:t>
            </a:r>
            <a:endParaRPr lang="ru-RU" sz="2000" dirty="0">
              <a:solidFill>
                <a:srgbClr val="0000FF"/>
              </a:solidFill>
              <a:latin typeface="Comic Sans MS" pitchFamily="66" charset="0"/>
            </a:endParaRPr>
          </a:p>
        </p:txBody>
      </p:sp>
      <p:sp>
        <p:nvSpPr>
          <p:cNvPr id="14" name="Прямоугольник 13"/>
          <p:cNvSpPr/>
          <p:nvPr/>
        </p:nvSpPr>
        <p:spPr>
          <a:xfrm>
            <a:off x="0" y="6457890"/>
            <a:ext cx="9144000" cy="400110"/>
          </a:xfrm>
          <a:prstGeom prst="rect">
            <a:avLst/>
          </a:prstGeom>
        </p:spPr>
        <p:txBody>
          <a:bodyPr wrap="square">
            <a:spAutoFit/>
          </a:bodyPr>
          <a:lstStyle/>
          <a:p>
            <a:r>
              <a:rPr lang="en-US" sz="2000" dirty="0" smtClean="0">
                <a:solidFill>
                  <a:srgbClr val="0000FF"/>
                </a:solidFill>
                <a:latin typeface="Comic Sans MS" pitchFamily="66" charset="0"/>
                <a:hlinkClick r:id="rId6"/>
              </a:rPr>
              <a:t>http://www.liveinternet.ru/users/3537344/post232578412/</a:t>
            </a:r>
            <a:endParaRPr lang="ru-RU" sz="2000" dirty="0">
              <a:solidFill>
                <a:srgbClr val="0000FF"/>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83568" y="1628800"/>
            <a:ext cx="8229600" cy="4525963"/>
          </a:xfrm>
        </p:spPr>
        <p:txBody>
          <a:bodyPr/>
          <a:lstStyle/>
          <a:p>
            <a:endParaRPr lang="ru-RU" dirty="0"/>
          </a:p>
        </p:txBody>
      </p:sp>
      <p:pic>
        <p:nvPicPr>
          <p:cNvPr id="4" name="Picture 2" descr="http://mypresentation.ru/documents/d42c12a880db8b6000cabad8d88545c1/img3.jpg"/>
          <p:cNvPicPr>
            <a:picLocks noChangeAspect="1" noChangeArrowheads="1"/>
          </p:cNvPicPr>
          <p:nvPr/>
        </p:nvPicPr>
        <p:blipFill>
          <a:blip r:embed="rId3" cstate="print"/>
          <a:srcRect/>
          <a:stretch>
            <a:fillRect/>
          </a:stretch>
        </p:blipFill>
        <p:spPr bwMode="auto">
          <a:xfrm>
            <a:off x="0" y="-1107504"/>
            <a:ext cx="9144000" cy="4045055"/>
          </a:xfrm>
          <a:prstGeom prst="rect">
            <a:avLst/>
          </a:prstGeom>
          <a:noFill/>
          <a:ln w="9525">
            <a:noFill/>
            <a:miter lim="800000"/>
            <a:headEnd/>
            <a:tailEnd/>
          </a:ln>
        </p:spPr>
      </p:pic>
      <p:sp>
        <p:nvSpPr>
          <p:cNvPr id="5" name="Содержимое 2"/>
          <p:cNvSpPr txBox="1">
            <a:spLocks/>
          </p:cNvSpPr>
          <p:nvPr/>
        </p:nvSpPr>
        <p:spPr bwMode="auto">
          <a:xfrm>
            <a:off x="827584" y="2438128"/>
            <a:ext cx="8316416" cy="44198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ru-RU" sz="40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omic Sans MS" pitchFamily="66" charset="0"/>
                <a:ea typeface="+mn-ea"/>
                <a:cs typeface="+mn-cs"/>
              </a:rPr>
              <a:t>станция «</a:t>
            </a:r>
            <a:r>
              <a:rPr kumimoji="0" lang="ru-RU" sz="4000" b="0" i="0" u="none" strike="noStrike" kern="1200" cap="none" spc="0" normalizeH="0" baseline="0" noProof="0" dirty="0" err="1" smtClean="0">
                <a:ln>
                  <a:noFill/>
                </a:ln>
                <a:solidFill>
                  <a:srgbClr val="FF0000"/>
                </a:solidFill>
                <a:effectLst>
                  <a:outerShdw blurRad="38100" dist="38100" dir="2700000" algn="tl">
                    <a:srgbClr val="000000">
                      <a:alpha val="43137"/>
                    </a:srgbClr>
                  </a:outerShdw>
                </a:effectLst>
                <a:uLnTx/>
                <a:uFillTx/>
                <a:latin typeface="Comic Sans MS" pitchFamily="66" charset="0"/>
                <a:ea typeface="+mn-ea"/>
                <a:cs typeface="+mn-cs"/>
              </a:rPr>
              <a:t>Угадайкино</a:t>
            </a:r>
            <a:r>
              <a:rPr kumimoji="0" lang="ru-RU" sz="4000" b="0"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Comic Sans MS" pitchFamily="66" charset="0"/>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ru-RU" sz="4000" b="0" i="0" u="none" strike="noStrike" kern="1200" cap="none" spc="0" normalizeH="0" baseline="0" noProof="0" dirty="0" smtClean="0">
                <a:ln>
                  <a:noFill/>
                </a:ln>
                <a:solidFill>
                  <a:srgbClr val="FF0066"/>
                </a:solidFill>
                <a:effectLst>
                  <a:outerShdw blurRad="38100" dist="38100" dir="2700000" algn="tl">
                    <a:srgbClr val="000000">
                      <a:alpha val="43137"/>
                    </a:srgbClr>
                  </a:outerShdw>
                </a:effectLst>
                <a:uLnTx/>
                <a:uFillTx/>
                <a:latin typeface="Comic Sans MS" pitchFamily="66" charset="0"/>
                <a:ea typeface="+mn-ea"/>
                <a:cs typeface="+mn-cs"/>
              </a:rPr>
              <a:t> станция «</a:t>
            </a:r>
            <a:r>
              <a:rPr kumimoji="0" lang="ru-RU" sz="4000" b="0" i="0" u="none" strike="noStrike" kern="1200" cap="none" spc="0" normalizeH="0" baseline="0" noProof="0" dirty="0" err="1" smtClean="0">
                <a:ln>
                  <a:noFill/>
                </a:ln>
                <a:solidFill>
                  <a:srgbClr val="FF0066"/>
                </a:solidFill>
                <a:effectLst>
                  <a:outerShdw blurRad="38100" dist="38100" dir="2700000" algn="tl">
                    <a:srgbClr val="000000">
                      <a:alpha val="43137"/>
                    </a:srgbClr>
                  </a:outerShdw>
                </a:effectLst>
                <a:uLnTx/>
                <a:uFillTx/>
                <a:latin typeface="Comic Sans MS" pitchFamily="66" charset="0"/>
                <a:ea typeface="+mn-ea"/>
                <a:cs typeface="+mn-cs"/>
              </a:rPr>
              <a:t>Загадайкино</a:t>
            </a:r>
            <a:r>
              <a:rPr kumimoji="0" lang="ru-RU" sz="4000" b="0" i="0" u="none" strike="noStrike" kern="1200" cap="none" spc="0" normalizeH="0" baseline="0" noProof="0" dirty="0" smtClean="0">
                <a:ln>
                  <a:noFill/>
                </a:ln>
                <a:solidFill>
                  <a:srgbClr val="FF0066"/>
                </a:solidFill>
                <a:effectLst>
                  <a:outerShdw blurRad="38100" dist="38100" dir="2700000" algn="tl">
                    <a:srgbClr val="000000">
                      <a:alpha val="43137"/>
                    </a:srgbClr>
                  </a:outerShdw>
                </a:effectLst>
                <a:uLnTx/>
                <a:uFillTx/>
                <a:latin typeface="Comic Sans MS" pitchFamily="66" charset="0"/>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ru-RU" sz="4000" b="0" i="0" u="none" strike="noStrike" kern="1200" cap="none" spc="0" normalizeH="0" baseline="0" noProof="0" dirty="0" smtClean="0">
                <a:ln>
                  <a:noFill/>
                </a:ln>
                <a:solidFill>
                  <a:srgbClr val="006600"/>
                </a:solidFill>
                <a:effectLst>
                  <a:outerShdw blurRad="38100" dist="38100" dir="2700000" algn="tl">
                    <a:srgbClr val="000000">
                      <a:alpha val="43137"/>
                    </a:srgbClr>
                  </a:outerShdw>
                </a:effectLst>
                <a:uLnTx/>
                <a:uFillTx/>
                <a:latin typeface="Comic Sans MS" pitchFamily="66" charset="0"/>
                <a:ea typeface="+mn-ea"/>
                <a:cs typeface="+mn-cs"/>
              </a:rPr>
              <a:t> станция «</a:t>
            </a:r>
            <a:r>
              <a:rPr kumimoji="0" lang="ru-RU" sz="4000" b="0" i="0" u="none" strike="noStrike" kern="1200" cap="none" spc="0" normalizeH="0" baseline="0" noProof="0" dirty="0" err="1" smtClean="0">
                <a:ln>
                  <a:noFill/>
                </a:ln>
                <a:solidFill>
                  <a:srgbClr val="006600"/>
                </a:solidFill>
                <a:effectLst>
                  <a:outerShdw blurRad="38100" dist="38100" dir="2700000" algn="tl">
                    <a:srgbClr val="000000">
                      <a:alpha val="43137"/>
                    </a:srgbClr>
                  </a:outerShdw>
                </a:effectLst>
                <a:uLnTx/>
                <a:uFillTx/>
                <a:latin typeface="Comic Sans MS" pitchFamily="66" charset="0"/>
                <a:ea typeface="+mn-ea"/>
                <a:cs typeface="+mn-cs"/>
              </a:rPr>
              <a:t>Отгадайкино</a:t>
            </a:r>
            <a:r>
              <a:rPr kumimoji="0" lang="ru-RU" sz="4000" b="0" i="0" u="none" strike="noStrike" kern="1200" cap="none" spc="0" normalizeH="0" baseline="0" noProof="0" dirty="0" smtClean="0">
                <a:ln>
                  <a:noFill/>
                </a:ln>
                <a:solidFill>
                  <a:srgbClr val="006600"/>
                </a:solidFill>
                <a:effectLst>
                  <a:outerShdw blurRad="38100" dist="38100" dir="2700000" algn="tl">
                    <a:srgbClr val="000000">
                      <a:alpha val="43137"/>
                    </a:srgbClr>
                  </a:outerShdw>
                </a:effectLst>
                <a:uLnTx/>
                <a:uFillTx/>
                <a:latin typeface="Comic Sans MS" pitchFamily="66" charset="0"/>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ru-RU" sz="4000" b="0" i="0" u="none" strike="noStrike" kern="120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Comic Sans MS" pitchFamily="66" charset="0"/>
                <a:ea typeface="+mn-ea"/>
                <a:cs typeface="+mn-cs"/>
              </a:rPr>
              <a:t>станция «</a:t>
            </a:r>
            <a:r>
              <a:rPr kumimoji="0" lang="ru-RU" sz="4000" b="0" i="0" u="none" strike="noStrike" kern="1200" cap="none" spc="0" normalizeH="0" baseline="0" noProof="0" dirty="0" err="1" smtClean="0">
                <a:ln>
                  <a:noFill/>
                </a:ln>
                <a:solidFill>
                  <a:srgbClr val="002060"/>
                </a:solidFill>
                <a:effectLst>
                  <a:outerShdw blurRad="38100" dist="38100" dir="2700000" algn="tl">
                    <a:srgbClr val="000000">
                      <a:alpha val="43137"/>
                    </a:srgbClr>
                  </a:outerShdw>
                </a:effectLst>
                <a:uLnTx/>
                <a:uFillTx/>
                <a:latin typeface="Comic Sans MS" pitchFamily="66" charset="0"/>
                <a:ea typeface="+mn-ea"/>
                <a:cs typeface="+mn-cs"/>
              </a:rPr>
              <a:t>Вспоминалкино</a:t>
            </a:r>
            <a:r>
              <a:rPr kumimoji="0" lang="ru-RU" sz="4000" b="0" i="0" u="none" strike="noStrike" kern="120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Comic Sans MS" pitchFamily="66" charset="0"/>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ru-RU" sz="40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Comic Sans MS" pitchFamily="66" charset="0"/>
                <a:ea typeface="+mn-ea"/>
                <a:cs typeface="+mn-cs"/>
              </a:rPr>
              <a:t> станция «</a:t>
            </a:r>
            <a:r>
              <a:rPr kumimoji="0" lang="ru-RU" sz="4000" b="0" i="0" u="none" strike="noStrike" kern="1200" cap="none" spc="0" normalizeH="0" baseline="0" noProof="0" dirty="0" err="1" smtClean="0">
                <a:ln>
                  <a:noFill/>
                </a:ln>
                <a:solidFill>
                  <a:srgbClr val="0000FF"/>
                </a:solidFill>
                <a:effectLst>
                  <a:outerShdw blurRad="38100" dist="38100" dir="2700000" algn="tl">
                    <a:srgbClr val="000000">
                      <a:alpha val="43137"/>
                    </a:srgbClr>
                  </a:outerShdw>
                </a:effectLst>
                <a:uLnTx/>
                <a:uFillTx/>
                <a:latin typeface="Comic Sans MS" pitchFamily="66" charset="0"/>
                <a:ea typeface="+mn-ea"/>
                <a:cs typeface="+mn-cs"/>
              </a:rPr>
              <a:t>Соображайкино</a:t>
            </a:r>
            <a:r>
              <a:rPr kumimoji="0" lang="ru-RU" sz="4000" b="0" i="0" u="none" strike="noStrike" kern="1200" cap="none" spc="0" normalizeH="0" baseline="0" noProof="0" dirty="0" smtClean="0">
                <a:ln>
                  <a:noFill/>
                </a:ln>
                <a:solidFill>
                  <a:srgbClr val="0000FF"/>
                </a:solidFill>
                <a:effectLst>
                  <a:outerShdw blurRad="38100" dist="38100" dir="2700000" algn="tl">
                    <a:srgbClr val="000000">
                      <a:alpha val="43137"/>
                    </a:srgbClr>
                  </a:outerShdw>
                </a:effectLst>
                <a:uLnTx/>
                <a:uFillTx/>
                <a:latin typeface="Comic Sans MS" pitchFamily="66" charset="0"/>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ru-RU" sz="4000" b="0" i="0" u="none" strike="noStrike" kern="1200" cap="none" spc="0" normalizeH="0" baseline="0" noProof="0" dirty="0" smtClean="0">
                <a:ln>
                  <a:noFill/>
                </a:ln>
                <a:solidFill>
                  <a:srgbClr val="A50021"/>
                </a:solidFill>
                <a:effectLst>
                  <a:outerShdw blurRad="38100" dist="38100" dir="2700000" algn="tl">
                    <a:srgbClr val="000000">
                      <a:alpha val="43137"/>
                    </a:srgbClr>
                  </a:outerShdw>
                </a:effectLst>
                <a:uLnTx/>
                <a:uFillTx/>
                <a:latin typeface="Comic Sans MS" pitchFamily="66" charset="0"/>
                <a:ea typeface="+mn-ea"/>
                <a:cs typeface="+mn-cs"/>
              </a:rPr>
              <a:t> станция «Художественная». </a:t>
            </a:r>
            <a:endParaRPr kumimoji="0" lang="ru-RU" sz="4000" b="0" i="0" u="none" strike="noStrike" kern="1200" cap="none" spc="0" normalizeH="0" baseline="0" noProof="0" dirty="0">
              <a:ln>
                <a:noFill/>
              </a:ln>
              <a:solidFill>
                <a:srgbClr val="A50021"/>
              </a:solidFill>
              <a:effectLst>
                <a:outerShdw blurRad="38100" dist="38100" dir="2700000" algn="tl">
                  <a:srgbClr val="000000">
                    <a:alpha val="43137"/>
                  </a:srgbClr>
                </a:outerShdw>
              </a:effectLst>
              <a:uLnTx/>
              <a:uFillTx/>
              <a:latin typeface="Comic Sans MS" pitchFamily="66" charset="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0" name="Содержимое 9"/>
          <p:cNvSpPr>
            <a:spLocks noGrp="1"/>
          </p:cNvSpPr>
          <p:nvPr>
            <p:ph idx="1"/>
          </p:nvPr>
        </p:nvSpPr>
        <p:spPr>
          <a:xfrm>
            <a:off x="251520" y="6309320"/>
            <a:ext cx="8229600" cy="4525963"/>
          </a:xfrm>
        </p:spPr>
        <p:txBody>
          <a:bodyPr/>
          <a:lstStyle/>
          <a:p>
            <a:pPr lvl="0">
              <a:buNone/>
            </a:pPr>
            <a:endParaRPr lang="ru-RU" dirty="0" smtClean="0"/>
          </a:p>
          <a:p>
            <a:pPr>
              <a:buNone/>
            </a:pPr>
            <a:r>
              <a:rPr lang="ru-RU" dirty="0" smtClean="0"/>
              <a:t> </a:t>
            </a:r>
          </a:p>
          <a:p>
            <a:endParaRPr lang="ru-RU" dirty="0"/>
          </a:p>
        </p:txBody>
      </p:sp>
      <p:sp>
        <p:nvSpPr>
          <p:cNvPr id="7" name="Прямоугольник 6"/>
          <p:cNvSpPr/>
          <p:nvPr/>
        </p:nvSpPr>
        <p:spPr>
          <a:xfrm>
            <a:off x="1187624" y="836712"/>
            <a:ext cx="6965368" cy="1938992"/>
          </a:xfrm>
          <a:prstGeom prst="rect">
            <a:avLst/>
          </a:prstGeom>
        </p:spPr>
        <p:txBody>
          <a:bodyPr wrap="none">
            <a:spAutoFit/>
          </a:bodyPr>
          <a:lstStyle/>
          <a:p>
            <a:r>
              <a:rPr lang="ru-RU" sz="12000" dirty="0" smtClean="0">
                <a:solidFill>
                  <a:srgbClr val="FF0066"/>
                </a:solidFill>
                <a:effectLst>
                  <a:outerShdw blurRad="38100" dist="38100" dir="2700000" algn="tl">
                    <a:srgbClr val="000000">
                      <a:alpha val="43137"/>
                    </a:srgbClr>
                  </a:outerShdw>
                </a:effectLst>
                <a:latin typeface="Comic Sans MS" pitchFamily="66" charset="0"/>
              </a:rPr>
              <a:t>Разминка</a:t>
            </a:r>
          </a:p>
        </p:txBody>
      </p:sp>
      <p:sp>
        <p:nvSpPr>
          <p:cNvPr id="9" name="Прямоугольник 8"/>
          <p:cNvSpPr/>
          <p:nvPr/>
        </p:nvSpPr>
        <p:spPr>
          <a:xfrm>
            <a:off x="1259632" y="0"/>
            <a:ext cx="5139548" cy="646331"/>
          </a:xfrm>
          <a:prstGeom prst="rect">
            <a:avLst/>
          </a:prstGeom>
        </p:spPr>
        <p:txBody>
          <a:bodyPr wrap="none">
            <a:spAutoFit/>
          </a:bodyPr>
          <a:lstStyle/>
          <a:p>
            <a:r>
              <a:rPr lang="ru-RU" sz="3600" b="1" dirty="0" smtClean="0">
                <a:solidFill>
                  <a:srgbClr val="0000FF"/>
                </a:solidFill>
                <a:latin typeface="Comic Sans MS" pitchFamily="66" charset="0"/>
              </a:rPr>
              <a:t>Вопросы 1 команде .</a:t>
            </a:r>
          </a:p>
        </p:txBody>
      </p:sp>
      <p:sp>
        <p:nvSpPr>
          <p:cNvPr id="11" name="Прямоугольник 10"/>
          <p:cNvSpPr/>
          <p:nvPr/>
        </p:nvSpPr>
        <p:spPr>
          <a:xfrm>
            <a:off x="0" y="404664"/>
            <a:ext cx="6335389" cy="584775"/>
          </a:xfrm>
          <a:prstGeom prst="rect">
            <a:avLst/>
          </a:prstGeom>
        </p:spPr>
        <p:txBody>
          <a:bodyPr wrap="none">
            <a:spAutoFit/>
          </a:bodyPr>
          <a:lstStyle/>
          <a:p>
            <a:r>
              <a:rPr lang="ru-RU" sz="3200" dirty="0" smtClean="0">
                <a:latin typeface="Comic Sans MS" pitchFamily="66" charset="0"/>
              </a:rPr>
              <a:t>Чему равна сотая часть метра? </a:t>
            </a:r>
            <a:endParaRPr lang="ru-RU" sz="3200" dirty="0">
              <a:latin typeface="Comic Sans MS" pitchFamily="66" charset="0"/>
            </a:endParaRPr>
          </a:p>
        </p:txBody>
      </p:sp>
      <p:sp>
        <p:nvSpPr>
          <p:cNvPr id="12" name="Прямоугольник 11"/>
          <p:cNvSpPr/>
          <p:nvPr/>
        </p:nvSpPr>
        <p:spPr>
          <a:xfrm>
            <a:off x="0" y="836712"/>
            <a:ext cx="7108036" cy="584775"/>
          </a:xfrm>
          <a:prstGeom prst="rect">
            <a:avLst/>
          </a:prstGeom>
        </p:spPr>
        <p:txBody>
          <a:bodyPr wrap="none">
            <a:spAutoFit/>
          </a:bodyPr>
          <a:lstStyle/>
          <a:p>
            <a:r>
              <a:rPr lang="ru-RU" sz="3200" dirty="0" smtClean="0">
                <a:solidFill>
                  <a:srgbClr val="BE020F"/>
                </a:solidFill>
                <a:latin typeface="Comic Sans MS" pitchFamily="66" charset="0"/>
              </a:rPr>
              <a:t>Как найти неизвестное слагаемое?</a:t>
            </a:r>
            <a:endParaRPr lang="ru-RU" sz="3200" dirty="0">
              <a:solidFill>
                <a:srgbClr val="BE020F"/>
              </a:solidFill>
              <a:latin typeface="Comic Sans MS" pitchFamily="66" charset="0"/>
            </a:endParaRPr>
          </a:p>
        </p:txBody>
      </p:sp>
      <p:sp>
        <p:nvSpPr>
          <p:cNvPr id="13" name="Прямоугольник 12"/>
          <p:cNvSpPr/>
          <p:nvPr/>
        </p:nvSpPr>
        <p:spPr>
          <a:xfrm>
            <a:off x="0" y="1268760"/>
            <a:ext cx="7452681" cy="646331"/>
          </a:xfrm>
          <a:prstGeom prst="rect">
            <a:avLst/>
          </a:prstGeom>
        </p:spPr>
        <p:txBody>
          <a:bodyPr wrap="none">
            <a:spAutoFit/>
          </a:bodyPr>
          <a:lstStyle/>
          <a:p>
            <a:r>
              <a:rPr lang="ru-RU" sz="3600" dirty="0" smtClean="0">
                <a:latin typeface="Comic Sans MS" pitchFamily="66" charset="0"/>
              </a:rPr>
              <a:t>Наименьшее </a:t>
            </a:r>
            <a:r>
              <a:rPr lang="ru-RU" sz="3200" dirty="0" smtClean="0">
                <a:latin typeface="Comic Sans MS" pitchFamily="66" charset="0"/>
              </a:rPr>
              <a:t>натуральное</a:t>
            </a:r>
            <a:r>
              <a:rPr lang="ru-RU" sz="3600" dirty="0" smtClean="0">
                <a:latin typeface="Comic Sans MS" pitchFamily="66" charset="0"/>
              </a:rPr>
              <a:t> число? </a:t>
            </a:r>
            <a:endParaRPr lang="ru-RU" sz="3600" dirty="0">
              <a:latin typeface="Comic Sans MS" pitchFamily="66" charset="0"/>
            </a:endParaRPr>
          </a:p>
        </p:txBody>
      </p:sp>
      <p:sp>
        <p:nvSpPr>
          <p:cNvPr id="14" name="Прямоугольник 13"/>
          <p:cNvSpPr/>
          <p:nvPr/>
        </p:nvSpPr>
        <p:spPr>
          <a:xfrm>
            <a:off x="0" y="1772816"/>
            <a:ext cx="9300944" cy="646331"/>
          </a:xfrm>
          <a:prstGeom prst="rect">
            <a:avLst/>
          </a:prstGeom>
        </p:spPr>
        <p:txBody>
          <a:bodyPr wrap="none">
            <a:spAutoFit/>
          </a:bodyPr>
          <a:lstStyle/>
          <a:p>
            <a:r>
              <a:rPr lang="ru-RU" sz="3600" dirty="0" smtClean="0">
                <a:solidFill>
                  <a:srgbClr val="A50021"/>
                </a:solidFill>
                <a:latin typeface="Comic Sans MS" pitchFamily="66" charset="0"/>
              </a:rPr>
              <a:t>Какую часть часа </a:t>
            </a:r>
            <a:r>
              <a:rPr lang="ru-RU" sz="3200" dirty="0" smtClean="0">
                <a:solidFill>
                  <a:srgbClr val="A50021"/>
                </a:solidFill>
                <a:latin typeface="Comic Sans MS" pitchFamily="66" charset="0"/>
              </a:rPr>
              <a:t>составляют</a:t>
            </a:r>
            <a:r>
              <a:rPr lang="ru-RU" sz="3600" dirty="0" smtClean="0">
                <a:solidFill>
                  <a:srgbClr val="A50021"/>
                </a:solidFill>
                <a:latin typeface="Comic Sans MS" pitchFamily="66" charset="0"/>
              </a:rPr>
              <a:t> 30 минут? </a:t>
            </a:r>
            <a:endParaRPr lang="ru-RU" sz="3600" dirty="0">
              <a:solidFill>
                <a:srgbClr val="A50021"/>
              </a:solidFill>
              <a:latin typeface="Comic Sans MS" pitchFamily="66" charset="0"/>
            </a:endParaRPr>
          </a:p>
        </p:txBody>
      </p:sp>
      <p:sp>
        <p:nvSpPr>
          <p:cNvPr id="15" name="Прямоугольник 14"/>
          <p:cNvSpPr/>
          <p:nvPr/>
        </p:nvSpPr>
        <p:spPr>
          <a:xfrm>
            <a:off x="0" y="2348880"/>
            <a:ext cx="9144000" cy="1077218"/>
          </a:xfrm>
          <a:prstGeom prst="rect">
            <a:avLst/>
          </a:prstGeom>
        </p:spPr>
        <p:txBody>
          <a:bodyPr wrap="square">
            <a:spAutoFit/>
          </a:bodyPr>
          <a:lstStyle/>
          <a:p>
            <a:r>
              <a:rPr lang="ru-RU" sz="3200" dirty="0" smtClean="0">
                <a:latin typeface="Comic Sans MS" pitchFamily="66" charset="0"/>
              </a:rPr>
              <a:t>Какой знак нужно поставить между 5 и 2, чтобы получилось 10? </a:t>
            </a:r>
            <a:endParaRPr lang="ru-RU" sz="3200" dirty="0">
              <a:latin typeface="Comic Sans MS" pitchFamily="66" charset="0"/>
            </a:endParaRPr>
          </a:p>
        </p:txBody>
      </p:sp>
      <p:sp>
        <p:nvSpPr>
          <p:cNvPr id="16" name="Прямоугольник 15"/>
          <p:cNvSpPr/>
          <p:nvPr/>
        </p:nvSpPr>
        <p:spPr>
          <a:xfrm>
            <a:off x="0" y="3284984"/>
            <a:ext cx="9144000" cy="1077218"/>
          </a:xfrm>
          <a:prstGeom prst="rect">
            <a:avLst/>
          </a:prstGeom>
        </p:spPr>
        <p:txBody>
          <a:bodyPr wrap="square">
            <a:spAutoFit/>
          </a:bodyPr>
          <a:lstStyle/>
          <a:p>
            <a:r>
              <a:rPr lang="ru-RU" sz="3200" dirty="0" smtClean="0">
                <a:solidFill>
                  <a:srgbClr val="A50021"/>
                </a:solidFill>
                <a:latin typeface="Comic Sans MS" pitchFamily="66" charset="0"/>
              </a:rPr>
              <a:t>Как называется прибор для измерения длины отрезка? </a:t>
            </a:r>
            <a:endParaRPr lang="ru-RU" sz="3200" dirty="0">
              <a:solidFill>
                <a:srgbClr val="A50021"/>
              </a:solidFill>
              <a:latin typeface="Comic Sans MS" pitchFamily="66" charset="0"/>
            </a:endParaRPr>
          </a:p>
        </p:txBody>
      </p:sp>
      <p:sp>
        <p:nvSpPr>
          <p:cNvPr id="17" name="Прямоугольник 16"/>
          <p:cNvSpPr/>
          <p:nvPr/>
        </p:nvSpPr>
        <p:spPr>
          <a:xfrm>
            <a:off x="0" y="4365104"/>
            <a:ext cx="7383753" cy="584775"/>
          </a:xfrm>
          <a:prstGeom prst="rect">
            <a:avLst/>
          </a:prstGeom>
        </p:spPr>
        <p:txBody>
          <a:bodyPr wrap="none">
            <a:spAutoFit/>
          </a:bodyPr>
          <a:lstStyle/>
          <a:p>
            <a:r>
              <a:rPr lang="ru-RU" sz="3200" dirty="0" smtClean="0">
                <a:latin typeface="Comic Sans MS" pitchFamily="66" charset="0"/>
              </a:rPr>
              <a:t>Найти число, противоположное -6. </a:t>
            </a:r>
            <a:endParaRPr lang="ru-RU" sz="3200" dirty="0">
              <a:latin typeface="Comic Sans MS" pitchFamily="66" charset="0"/>
            </a:endParaRPr>
          </a:p>
        </p:txBody>
      </p:sp>
      <p:sp>
        <p:nvSpPr>
          <p:cNvPr id="18" name="Прямоугольник 17"/>
          <p:cNvSpPr/>
          <p:nvPr/>
        </p:nvSpPr>
        <p:spPr>
          <a:xfrm>
            <a:off x="0" y="4941168"/>
            <a:ext cx="7588937" cy="584775"/>
          </a:xfrm>
          <a:prstGeom prst="rect">
            <a:avLst/>
          </a:prstGeom>
        </p:spPr>
        <p:txBody>
          <a:bodyPr wrap="none">
            <a:spAutoFit/>
          </a:bodyPr>
          <a:lstStyle/>
          <a:p>
            <a:r>
              <a:rPr lang="ru-RU" sz="3200" dirty="0" smtClean="0">
                <a:solidFill>
                  <a:srgbClr val="A50021"/>
                </a:solidFill>
                <a:latin typeface="Comic Sans MS" pitchFamily="66" charset="0"/>
              </a:rPr>
              <a:t>Как называется результат сложения? </a:t>
            </a:r>
            <a:endParaRPr lang="ru-RU" sz="3200" dirty="0">
              <a:solidFill>
                <a:srgbClr val="A50021"/>
              </a:solidFill>
              <a:latin typeface="Comic Sans MS" pitchFamily="66" charset="0"/>
            </a:endParaRPr>
          </a:p>
        </p:txBody>
      </p:sp>
      <p:sp>
        <p:nvSpPr>
          <p:cNvPr id="19" name="Прямоугольник 18"/>
          <p:cNvSpPr/>
          <p:nvPr/>
        </p:nvSpPr>
        <p:spPr>
          <a:xfrm>
            <a:off x="0" y="5517232"/>
            <a:ext cx="7595349" cy="584775"/>
          </a:xfrm>
          <a:prstGeom prst="rect">
            <a:avLst/>
          </a:prstGeom>
        </p:spPr>
        <p:txBody>
          <a:bodyPr wrap="none">
            <a:spAutoFit/>
          </a:bodyPr>
          <a:lstStyle/>
          <a:p>
            <a:r>
              <a:rPr lang="ru-RU" sz="3200" dirty="0" smtClean="0">
                <a:latin typeface="Comic Sans MS" pitchFamily="66" charset="0"/>
              </a:rPr>
              <a:t>Можно ли при делении получить 0? </a:t>
            </a:r>
            <a:endParaRPr lang="ru-RU" sz="3200" dirty="0">
              <a:latin typeface="Comic Sans MS" pitchFamily="66" charset="0"/>
            </a:endParaRPr>
          </a:p>
        </p:txBody>
      </p:sp>
      <p:sp>
        <p:nvSpPr>
          <p:cNvPr id="22" name="Прямоугольник 21"/>
          <p:cNvSpPr/>
          <p:nvPr/>
        </p:nvSpPr>
        <p:spPr>
          <a:xfrm>
            <a:off x="0" y="6021288"/>
            <a:ext cx="3882794" cy="584775"/>
          </a:xfrm>
          <a:prstGeom prst="rect">
            <a:avLst/>
          </a:prstGeom>
        </p:spPr>
        <p:txBody>
          <a:bodyPr wrap="none">
            <a:spAutoFit/>
          </a:bodyPr>
          <a:lstStyle/>
          <a:p>
            <a:r>
              <a:rPr lang="ru-RU" sz="3200" dirty="0" smtClean="0">
                <a:solidFill>
                  <a:srgbClr val="A50021"/>
                </a:solidFill>
                <a:latin typeface="Comic Sans MS" pitchFamily="66" charset="0"/>
              </a:rPr>
              <a:t>Чему равен 1 пуд? </a:t>
            </a:r>
            <a:endParaRPr lang="ru-RU" sz="3200" dirty="0">
              <a:solidFill>
                <a:srgbClr val="A50021"/>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grpId="0" nodeType="clickEffect">
                                  <p:stCondLst>
                                    <p:cond delay="0"/>
                                  </p:stCondLst>
                                  <p:childTnLst>
                                    <p:anim calcmode="lin" valueType="num">
                                      <p:cBhvr>
                                        <p:cTn id="6" dur="1000"/>
                                        <p:tgtEl>
                                          <p:spTgt spid="7"/>
                                        </p:tgtEl>
                                        <p:attrNameLst>
                                          <p:attrName>ppt_w</p:attrName>
                                        </p:attrNameLst>
                                      </p:cBhvr>
                                      <p:tavLst>
                                        <p:tav tm="0">
                                          <p:val>
                                            <p:strVal val="ppt_w"/>
                                          </p:val>
                                        </p:tav>
                                        <p:tav tm="100000">
                                          <p:val>
                                            <p:strVal val="ppt_w*0.70"/>
                                          </p:val>
                                        </p:tav>
                                      </p:tavLst>
                                    </p:anim>
                                    <p:anim calcmode="lin" valueType="num">
                                      <p:cBhvr>
                                        <p:cTn id="7" dur="1000"/>
                                        <p:tgtEl>
                                          <p:spTgt spid="7"/>
                                        </p:tgtEl>
                                        <p:attrNameLst>
                                          <p:attrName>ppt_h</p:attrName>
                                        </p:attrNameLst>
                                      </p:cBhvr>
                                      <p:tavLst>
                                        <p:tav tm="0">
                                          <p:val>
                                            <p:strVal val="ppt_h"/>
                                          </p:val>
                                        </p:tav>
                                        <p:tav tm="100000">
                                          <p:val>
                                            <p:strVal val="ppt_h"/>
                                          </p:val>
                                        </p:tav>
                                      </p:tavLst>
                                    </p:anim>
                                    <p:animEffect transition="out" filter="fade">
                                      <p:cBhvr>
                                        <p:cTn id="8" dur="1000"/>
                                        <p:tgtEl>
                                          <p:spTgt spid="7"/>
                                        </p:tgtEl>
                                      </p:cBhvr>
                                    </p:animEffect>
                                    <p:set>
                                      <p:cBhvr>
                                        <p:cTn id="9" dur="1" fill="hold">
                                          <p:stCondLst>
                                            <p:cond delay="999"/>
                                          </p:stCondLst>
                                        </p:cTn>
                                        <p:tgtEl>
                                          <p:spTgt spid="7"/>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linds(horizontal)">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linds(horizontal)">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linds(horizontal)">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blinds(horizontal)">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blinds(horizontal)">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blinds(horizontal)">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blinds(horizontal)">
                                      <p:cBhvr>
                                        <p:cTn id="6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2" grpId="0"/>
      <p:bldP spid="13" grpId="0"/>
      <p:bldP spid="14" grpId="0"/>
      <p:bldP spid="15" grpId="0"/>
      <p:bldP spid="16" grpId="0"/>
      <p:bldP spid="17" grpId="0"/>
      <p:bldP spid="18" grpId="0"/>
      <p:bldP spid="19"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1187624" y="836712"/>
            <a:ext cx="6965368" cy="1938992"/>
          </a:xfrm>
          <a:prstGeom prst="rect">
            <a:avLst/>
          </a:prstGeom>
        </p:spPr>
        <p:txBody>
          <a:bodyPr wrap="none">
            <a:spAutoFit/>
          </a:bodyPr>
          <a:lstStyle/>
          <a:p>
            <a:r>
              <a:rPr lang="ru-RU" sz="12000" dirty="0" smtClean="0">
                <a:solidFill>
                  <a:srgbClr val="FF0066"/>
                </a:solidFill>
                <a:effectLst>
                  <a:outerShdw blurRad="38100" dist="38100" dir="2700000" algn="tl">
                    <a:srgbClr val="000000">
                      <a:alpha val="43137"/>
                    </a:srgbClr>
                  </a:outerShdw>
                </a:effectLst>
                <a:latin typeface="Comic Sans MS" pitchFamily="66" charset="0"/>
              </a:rPr>
              <a:t>Разминка</a:t>
            </a:r>
          </a:p>
        </p:txBody>
      </p:sp>
      <p:sp>
        <p:nvSpPr>
          <p:cNvPr id="5" name="Прямоугольник 4"/>
          <p:cNvSpPr/>
          <p:nvPr/>
        </p:nvSpPr>
        <p:spPr>
          <a:xfrm>
            <a:off x="1259632" y="0"/>
            <a:ext cx="5139548" cy="646331"/>
          </a:xfrm>
          <a:prstGeom prst="rect">
            <a:avLst/>
          </a:prstGeom>
        </p:spPr>
        <p:txBody>
          <a:bodyPr wrap="none">
            <a:spAutoFit/>
          </a:bodyPr>
          <a:lstStyle/>
          <a:p>
            <a:r>
              <a:rPr lang="ru-RU" sz="3600" b="1" dirty="0" smtClean="0">
                <a:solidFill>
                  <a:srgbClr val="0000FF"/>
                </a:solidFill>
                <a:latin typeface="Comic Sans MS" pitchFamily="66" charset="0"/>
              </a:rPr>
              <a:t>Вопросы 2 команде .</a:t>
            </a:r>
          </a:p>
        </p:txBody>
      </p:sp>
      <p:sp>
        <p:nvSpPr>
          <p:cNvPr id="6" name="Прямоугольник 5"/>
          <p:cNvSpPr/>
          <p:nvPr/>
        </p:nvSpPr>
        <p:spPr>
          <a:xfrm>
            <a:off x="0" y="476672"/>
            <a:ext cx="6768199" cy="584775"/>
          </a:xfrm>
          <a:prstGeom prst="rect">
            <a:avLst/>
          </a:prstGeom>
        </p:spPr>
        <p:txBody>
          <a:bodyPr wrap="none">
            <a:spAutoFit/>
          </a:bodyPr>
          <a:lstStyle/>
          <a:p>
            <a:pPr lvl="0"/>
            <a:r>
              <a:rPr lang="ru-RU" sz="3200" dirty="0" smtClean="0">
                <a:latin typeface="Comic Sans MS" pitchFamily="66" charset="0"/>
              </a:rPr>
              <a:t>Чему равна десятая часть метра? </a:t>
            </a:r>
          </a:p>
        </p:txBody>
      </p:sp>
      <p:sp>
        <p:nvSpPr>
          <p:cNvPr id="7" name="Прямоугольник 6"/>
          <p:cNvSpPr/>
          <p:nvPr/>
        </p:nvSpPr>
        <p:spPr>
          <a:xfrm>
            <a:off x="0" y="980728"/>
            <a:ext cx="7026282" cy="584775"/>
          </a:xfrm>
          <a:prstGeom prst="rect">
            <a:avLst/>
          </a:prstGeom>
        </p:spPr>
        <p:txBody>
          <a:bodyPr wrap="none">
            <a:spAutoFit/>
          </a:bodyPr>
          <a:lstStyle/>
          <a:p>
            <a:pPr lvl="0"/>
            <a:r>
              <a:rPr lang="ru-RU" sz="3200" dirty="0" smtClean="0">
                <a:solidFill>
                  <a:srgbClr val="A50021"/>
                </a:solidFill>
                <a:latin typeface="Comic Sans MS" pitchFamily="66" charset="0"/>
              </a:rPr>
              <a:t>Как найти неизвестный делитель?</a:t>
            </a:r>
          </a:p>
        </p:txBody>
      </p:sp>
      <p:sp>
        <p:nvSpPr>
          <p:cNvPr id="8" name="Прямоугольник 7"/>
          <p:cNvSpPr/>
          <p:nvPr/>
        </p:nvSpPr>
        <p:spPr>
          <a:xfrm>
            <a:off x="0" y="1484784"/>
            <a:ext cx="7013458" cy="584775"/>
          </a:xfrm>
          <a:prstGeom prst="rect">
            <a:avLst/>
          </a:prstGeom>
        </p:spPr>
        <p:txBody>
          <a:bodyPr wrap="none">
            <a:spAutoFit/>
          </a:bodyPr>
          <a:lstStyle/>
          <a:p>
            <a:pPr lvl="0"/>
            <a:r>
              <a:rPr lang="ru-RU" sz="3200" dirty="0" smtClean="0">
                <a:latin typeface="Comic Sans MS" pitchFamily="66" charset="0"/>
              </a:rPr>
              <a:t>Наибольшее натуральное число?  </a:t>
            </a:r>
          </a:p>
        </p:txBody>
      </p:sp>
      <p:sp>
        <p:nvSpPr>
          <p:cNvPr id="9" name="Прямоугольник 8"/>
          <p:cNvSpPr/>
          <p:nvPr/>
        </p:nvSpPr>
        <p:spPr>
          <a:xfrm>
            <a:off x="0" y="1844824"/>
            <a:ext cx="8172430" cy="584775"/>
          </a:xfrm>
          <a:prstGeom prst="rect">
            <a:avLst/>
          </a:prstGeom>
        </p:spPr>
        <p:txBody>
          <a:bodyPr wrap="none">
            <a:spAutoFit/>
          </a:bodyPr>
          <a:lstStyle/>
          <a:p>
            <a:pPr lvl="0"/>
            <a:r>
              <a:rPr lang="ru-RU" sz="3200" dirty="0" smtClean="0">
                <a:solidFill>
                  <a:srgbClr val="A50021"/>
                </a:solidFill>
                <a:latin typeface="Comic Sans MS" pitchFamily="66" charset="0"/>
              </a:rPr>
              <a:t>Какую часть часа составляют 20 минут?</a:t>
            </a:r>
          </a:p>
        </p:txBody>
      </p:sp>
      <p:sp>
        <p:nvSpPr>
          <p:cNvPr id="10" name="Прямоугольник 9"/>
          <p:cNvSpPr/>
          <p:nvPr/>
        </p:nvSpPr>
        <p:spPr>
          <a:xfrm>
            <a:off x="0" y="2348880"/>
            <a:ext cx="9144000" cy="1569660"/>
          </a:xfrm>
          <a:prstGeom prst="rect">
            <a:avLst/>
          </a:prstGeom>
        </p:spPr>
        <p:txBody>
          <a:bodyPr wrap="square">
            <a:spAutoFit/>
          </a:bodyPr>
          <a:lstStyle/>
          <a:p>
            <a:pPr lvl="0"/>
            <a:r>
              <a:rPr lang="ru-RU" sz="3200" dirty="0" smtClean="0">
                <a:latin typeface="Comic Sans MS" pitchFamily="66" charset="0"/>
              </a:rPr>
              <a:t>Какой знак нужно поставить между 2 и 3, чтобы получилось число больше 2, но меньше 3? </a:t>
            </a:r>
          </a:p>
        </p:txBody>
      </p:sp>
      <p:sp>
        <p:nvSpPr>
          <p:cNvPr id="11" name="Прямоугольник 10"/>
          <p:cNvSpPr/>
          <p:nvPr/>
        </p:nvSpPr>
        <p:spPr>
          <a:xfrm>
            <a:off x="0" y="3717032"/>
            <a:ext cx="9144000" cy="1077218"/>
          </a:xfrm>
          <a:prstGeom prst="rect">
            <a:avLst/>
          </a:prstGeom>
        </p:spPr>
        <p:txBody>
          <a:bodyPr wrap="square">
            <a:spAutoFit/>
          </a:bodyPr>
          <a:lstStyle/>
          <a:p>
            <a:pPr lvl="0"/>
            <a:r>
              <a:rPr lang="ru-RU" sz="3200" dirty="0" smtClean="0">
                <a:solidFill>
                  <a:srgbClr val="A50021"/>
                </a:solidFill>
                <a:latin typeface="Comic Sans MS" pitchFamily="66" charset="0"/>
              </a:rPr>
              <a:t>Как называется прибор для измерения углов? </a:t>
            </a:r>
          </a:p>
        </p:txBody>
      </p:sp>
      <p:sp>
        <p:nvSpPr>
          <p:cNvPr id="12" name="Прямоугольник 11"/>
          <p:cNvSpPr/>
          <p:nvPr/>
        </p:nvSpPr>
        <p:spPr>
          <a:xfrm>
            <a:off x="0" y="4653136"/>
            <a:ext cx="5662127" cy="584775"/>
          </a:xfrm>
          <a:prstGeom prst="rect">
            <a:avLst/>
          </a:prstGeom>
        </p:spPr>
        <p:txBody>
          <a:bodyPr wrap="none">
            <a:spAutoFit/>
          </a:bodyPr>
          <a:lstStyle/>
          <a:p>
            <a:r>
              <a:rPr lang="ru-RU" sz="3200" dirty="0" smtClean="0">
                <a:latin typeface="Comic Sans MS" pitchFamily="66" charset="0"/>
              </a:rPr>
              <a:t>Найдите модуль числа -6? </a:t>
            </a:r>
            <a:endParaRPr lang="ru-RU" sz="3200" dirty="0">
              <a:latin typeface="Comic Sans MS" pitchFamily="66" charset="0"/>
            </a:endParaRPr>
          </a:p>
        </p:txBody>
      </p:sp>
      <p:sp>
        <p:nvSpPr>
          <p:cNvPr id="13" name="Прямоугольник 12"/>
          <p:cNvSpPr/>
          <p:nvPr/>
        </p:nvSpPr>
        <p:spPr>
          <a:xfrm>
            <a:off x="0" y="5085184"/>
            <a:ext cx="7779694" cy="584775"/>
          </a:xfrm>
          <a:prstGeom prst="rect">
            <a:avLst/>
          </a:prstGeom>
        </p:spPr>
        <p:txBody>
          <a:bodyPr wrap="none">
            <a:spAutoFit/>
          </a:bodyPr>
          <a:lstStyle/>
          <a:p>
            <a:r>
              <a:rPr lang="ru-RU" sz="3200" dirty="0" smtClean="0">
                <a:solidFill>
                  <a:srgbClr val="A50021"/>
                </a:solidFill>
                <a:latin typeface="Comic Sans MS" pitchFamily="66" charset="0"/>
              </a:rPr>
              <a:t>Как называется результат вычитания? </a:t>
            </a:r>
            <a:endParaRPr lang="ru-RU" sz="3200" dirty="0">
              <a:solidFill>
                <a:srgbClr val="A50021"/>
              </a:solidFill>
              <a:latin typeface="Comic Sans MS" pitchFamily="66" charset="0"/>
            </a:endParaRPr>
          </a:p>
        </p:txBody>
      </p:sp>
      <p:sp>
        <p:nvSpPr>
          <p:cNvPr id="14" name="Прямоугольник 13"/>
          <p:cNvSpPr/>
          <p:nvPr/>
        </p:nvSpPr>
        <p:spPr>
          <a:xfrm>
            <a:off x="0" y="5589240"/>
            <a:ext cx="8127546" cy="584775"/>
          </a:xfrm>
          <a:prstGeom prst="rect">
            <a:avLst/>
          </a:prstGeom>
        </p:spPr>
        <p:txBody>
          <a:bodyPr wrap="none">
            <a:spAutoFit/>
          </a:bodyPr>
          <a:lstStyle/>
          <a:p>
            <a:pPr lvl="0"/>
            <a:r>
              <a:rPr lang="ru-RU" sz="3200" dirty="0" smtClean="0">
                <a:latin typeface="Comic Sans MS" pitchFamily="66" charset="0"/>
              </a:rPr>
              <a:t>Можно ли при умножении получить 0? </a:t>
            </a:r>
          </a:p>
        </p:txBody>
      </p:sp>
      <p:sp>
        <p:nvSpPr>
          <p:cNvPr id="15" name="Прямоугольник 14"/>
          <p:cNvSpPr/>
          <p:nvPr/>
        </p:nvSpPr>
        <p:spPr>
          <a:xfrm>
            <a:off x="0" y="6093296"/>
            <a:ext cx="7396577" cy="584775"/>
          </a:xfrm>
          <a:prstGeom prst="rect">
            <a:avLst/>
          </a:prstGeom>
        </p:spPr>
        <p:txBody>
          <a:bodyPr wrap="none">
            <a:spAutoFit/>
          </a:bodyPr>
          <a:lstStyle/>
          <a:p>
            <a:r>
              <a:rPr lang="ru-RU" sz="3200" dirty="0" smtClean="0">
                <a:latin typeface="Comic Sans MS" pitchFamily="66" charset="0"/>
              </a:rPr>
              <a:t>Прибор для построения окружности</a:t>
            </a:r>
            <a:endParaRPr lang="ru-RU" sz="32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grpId="0" nodeType="clickEffect">
                                  <p:stCondLst>
                                    <p:cond delay="0"/>
                                  </p:stCondLst>
                                  <p:childTnLst>
                                    <p:anim calcmode="lin" valueType="num">
                                      <p:cBhvr>
                                        <p:cTn id="6" dur="1000"/>
                                        <p:tgtEl>
                                          <p:spTgt spid="4"/>
                                        </p:tgtEl>
                                        <p:attrNameLst>
                                          <p:attrName>ppt_w</p:attrName>
                                        </p:attrNameLst>
                                      </p:cBhvr>
                                      <p:tavLst>
                                        <p:tav tm="0">
                                          <p:val>
                                            <p:strVal val="ppt_w"/>
                                          </p:val>
                                        </p:tav>
                                        <p:tav tm="100000">
                                          <p:val>
                                            <p:strVal val="ppt_w*0.70"/>
                                          </p:val>
                                        </p:tav>
                                      </p:tavLst>
                                    </p:anim>
                                    <p:anim calcmode="lin" valueType="num">
                                      <p:cBhvr>
                                        <p:cTn id="7" dur="1000"/>
                                        <p:tgtEl>
                                          <p:spTgt spid="4"/>
                                        </p:tgtEl>
                                        <p:attrNameLst>
                                          <p:attrName>ppt_h</p:attrName>
                                        </p:attrNameLst>
                                      </p:cBhvr>
                                      <p:tavLst>
                                        <p:tav tm="0">
                                          <p:val>
                                            <p:strVal val="ppt_h"/>
                                          </p:val>
                                        </p:tav>
                                        <p:tav tm="100000">
                                          <p:val>
                                            <p:strVal val="ppt_h"/>
                                          </p:val>
                                        </p:tav>
                                      </p:tavLst>
                                    </p:anim>
                                    <p:animEffect transition="out" filter="fade">
                                      <p:cBhvr>
                                        <p:cTn id="8" dur="1000"/>
                                        <p:tgtEl>
                                          <p:spTgt spid="4"/>
                                        </p:tgtEl>
                                      </p:cBhvr>
                                    </p:animEffect>
                                    <p:set>
                                      <p:cBhvr>
                                        <p:cTn id="9" dur="1" fill="hold">
                                          <p:stCondLst>
                                            <p:cond delay="999"/>
                                          </p:stCondLst>
                                        </p:cTn>
                                        <p:tgtEl>
                                          <p:spTgt spid="4"/>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linds(horizontal)">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blinds(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blinds(horizontal)">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blinds(horizontal)">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blinds(horizontal)">
                                      <p:cBhvr>
                                        <p:cTn id="53" dur="500"/>
                                        <p:tgtEl>
                                          <p:spTgt spid="13"/>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blinds(horizontal)">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blinds(horizontal)">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pPr lvl="0"/>
            <a:r>
              <a:rPr lang="ru-RU" dirty="0" smtClean="0">
                <a:solidFill>
                  <a:srgbClr val="FF0000"/>
                </a:solidFill>
                <a:effectLst>
                  <a:outerShdw blurRad="38100" dist="38100" dir="2700000" algn="tl">
                    <a:srgbClr val="000000">
                      <a:alpha val="43137"/>
                    </a:srgbClr>
                  </a:outerShdw>
                </a:effectLst>
                <a:latin typeface="Comic Sans MS" pitchFamily="66" charset="0"/>
              </a:rPr>
              <a:t>станция «</a:t>
            </a:r>
            <a:r>
              <a:rPr lang="ru-RU" dirty="0" err="1" smtClean="0">
                <a:solidFill>
                  <a:srgbClr val="FF0000"/>
                </a:solidFill>
                <a:effectLst>
                  <a:outerShdw blurRad="38100" dist="38100" dir="2700000" algn="tl">
                    <a:srgbClr val="000000">
                      <a:alpha val="43137"/>
                    </a:srgbClr>
                  </a:outerShdw>
                </a:effectLst>
                <a:latin typeface="Comic Sans MS" pitchFamily="66" charset="0"/>
              </a:rPr>
              <a:t>Угадайкино</a:t>
            </a:r>
            <a:r>
              <a:rPr lang="ru-RU" dirty="0" smtClean="0">
                <a:solidFill>
                  <a:srgbClr val="FF0000"/>
                </a:solidFill>
                <a:effectLst>
                  <a:outerShdw blurRad="38100" dist="38100" dir="2700000" algn="tl">
                    <a:srgbClr val="000000">
                      <a:alpha val="43137"/>
                    </a:srgbClr>
                  </a:outerShdw>
                </a:effectLst>
                <a:latin typeface="Comic Sans MS" pitchFamily="66" charset="0"/>
              </a:rPr>
              <a:t>» </a:t>
            </a:r>
            <a:br>
              <a:rPr lang="ru-RU" dirty="0" smtClean="0">
                <a:solidFill>
                  <a:srgbClr val="FF0000"/>
                </a:solidFill>
                <a:effectLst>
                  <a:outerShdw blurRad="38100" dist="38100" dir="2700000" algn="tl">
                    <a:srgbClr val="000000">
                      <a:alpha val="43137"/>
                    </a:srgbClr>
                  </a:outerShdw>
                </a:effectLst>
                <a:latin typeface="Comic Sans MS" pitchFamily="66" charset="0"/>
              </a:rPr>
            </a:br>
            <a:endParaRPr lang="ru-RU" dirty="0"/>
          </a:p>
        </p:txBody>
      </p:sp>
      <p:pic>
        <p:nvPicPr>
          <p:cNvPr id="4" name="Picture 10" descr="http://ic.pics.livejournal.com/ludmilagor_71/51617563/46818/46818_original.jpg"/>
          <p:cNvPicPr>
            <a:picLocks noChangeAspect="1" noChangeArrowheads="1"/>
          </p:cNvPicPr>
          <p:nvPr/>
        </p:nvPicPr>
        <p:blipFill>
          <a:blip r:embed="rId3" cstate="print"/>
          <a:srcRect/>
          <a:stretch>
            <a:fillRect/>
          </a:stretch>
        </p:blipFill>
        <p:spPr bwMode="auto">
          <a:xfrm>
            <a:off x="0" y="908720"/>
            <a:ext cx="9144000" cy="5949280"/>
          </a:xfrm>
          <a:prstGeom prst="rect">
            <a:avLst/>
          </a:prstGeom>
          <a:noFill/>
        </p:spPr>
      </p:pic>
      <p:sp>
        <p:nvSpPr>
          <p:cNvPr id="6" name="Прямоугольник 5"/>
          <p:cNvSpPr/>
          <p:nvPr/>
        </p:nvSpPr>
        <p:spPr>
          <a:xfrm>
            <a:off x="0" y="548680"/>
            <a:ext cx="9144000" cy="954107"/>
          </a:xfrm>
          <a:prstGeom prst="rect">
            <a:avLst/>
          </a:prstGeom>
        </p:spPr>
        <p:txBody>
          <a:bodyPr wrap="square">
            <a:spAutoFit/>
          </a:bodyPr>
          <a:lstStyle/>
          <a:p>
            <a:r>
              <a:rPr lang="ru-RU" sz="2800" b="1" dirty="0" smtClean="0">
                <a:latin typeface="Comic Sans MS" pitchFamily="66" charset="0"/>
              </a:rPr>
              <a:t>Сколько земли в яме глубиной 2 м, шириной 2м, длиной 2м? </a:t>
            </a:r>
            <a:endParaRPr lang="ru-RU" sz="2800" b="1" dirty="0">
              <a:latin typeface="Comic Sans MS" pitchFamily="66" charset="0"/>
            </a:endParaRPr>
          </a:p>
        </p:txBody>
      </p:sp>
      <p:sp>
        <p:nvSpPr>
          <p:cNvPr id="7" name="Прямоугольник 6"/>
          <p:cNvSpPr/>
          <p:nvPr/>
        </p:nvSpPr>
        <p:spPr>
          <a:xfrm>
            <a:off x="0" y="1484784"/>
            <a:ext cx="9144000" cy="954107"/>
          </a:xfrm>
          <a:prstGeom prst="rect">
            <a:avLst/>
          </a:prstGeom>
        </p:spPr>
        <p:txBody>
          <a:bodyPr wrap="square">
            <a:spAutoFit/>
          </a:bodyPr>
          <a:lstStyle/>
          <a:p>
            <a:r>
              <a:rPr lang="ru-RU" sz="2800" b="1" dirty="0" smtClean="0">
                <a:solidFill>
                  <a:srgbClr val="A50021"/>
                </a:solidFill>
                <a:latin typeface="Comic Sans MS" pitchFamily="66" charset="0"/>
              </a:rPr>
              <a:t>Почему в поездах стоп-краны всегда красные, а в </a:t>
            </a:r>
            <a:r>
              <a:rPr lang="ru-RU" sz="2800" b="1" dirty="0" err="1" smtClean="0">
                <a:solidFill>
                  <a:srgbClr val="A50021"/>
                </a:solidFill>
                <a:latin typeface="Comic Sans MS" pitchFamily="66" charset="0"/>
              </a:rPr>
              <a:t>самолётах-голубые</a:t>
            </a:r>
            <a:r>
              <a:rPr lang="ru-RU" sz="2800" b="1" dirty="0" smtClean="0">
                <a:solidFill>
                  <a:srgbClr val="A50021"/>
                </a:solidFill>
                <a:latin typeface="Comic Sans MS" pitchFamily="66" charset="0"/>
              </a:rPr>
              <a:t>? </a:t>
            </a:r>
            <a:endParaRPr lang="ru-RU" sz="2800" b="1" dirty="0">
              <a:solidFill>
                <a:srgbClr val="A50021"/>
              </a:solidFill>
              <a:latin typeface="Comic Sans MS" pitchFamily="66" charset="0"/>
            </a:endParaRPr>
          </a:p>
        </p:txBody>
      </p:sp>
      <p:sp>
        <p:nvSpPr>
          <p:cNvPr id="8" name="Прямоугольник 7"/>
          <p:cNvSpPr/>
          <p:nvPr/>
        </p:nvSpPr>
        <p:spPr>
          <a:xfrm>
            <a:off x="0" y="2420888"/>
            <a:ext cx="7805342" cy="523220"/>
          </a:xfrm>
          <a:prstGeom prst="rect">
            <a:avLst/>
          </a:prstGeom>
        </p:spPr>
        <p:txBody>
          <a:bodyPr wrap="none">
            <a:spAutoFit/>
          </a:bodyPr>
          <a:lstStyle/>
          <a:p>
            <a:r>
              <a:rPr lang="ru-RU" sz="2800" b="1" dirty="0" smtClean="0">
                <a:latin typeface="Comic Sans MS" pitchFamily="66" charset="0"/>
              </a:rPr>
              <a:t>Сколько горошин войдёт в пустой стакан?</a:t>
            </a:r>
            <a:endParaRPr lang="ru-RU" sz="2800" b="1" dirty="0">
              <a:latin typeface="Comic Sans MS" pitchFamily="66" charset="0"/>
            </a:endParaRPr>
          </a:p>
        </p:txBody>
      </p:sp>
      <p:sp>
        <p:nvSpPr>
          <p:cNvPr id="9" name="Прямоугольник 8"/>
          <p:cNvSpPr/>
          <p:nvPr/>
        </p:nvSpPr>
        <p:spPr>
          <a:xfrm>
            <a:off x="0" y="2924944"/>
            <a:ext cx="9144000" cy="1384995"/>
          </a:xfrm>
          <a:prstGeom prst="rect">
            <a:avLst/>
          </a:prstGeom>
        </p:spPr>
        <p:txBody>
          <a:bodyPr wrap="square">
            <a:spAutoFit/>
          </a:bodyPr>
          <a:lstStyle/>
          <a:p>
            <a:r>
              <a:rPr lang="ru-RU" sz="2800" b="1" dirty="0" smtClean="0">
                <a:solidFill>
                  <a:srgbClr val="A50021"/>
                </a:solidFill>
                <a:latin typeface="Comic Sans MS" pitchFamily="66" charset="0"/>
              </a:rPr>
              <a:t>Возраст дедушки выражается наименьшим трехзначным числом, которое записывается различными цифрами. Сколько лет дедушке?</a:t>
            </a:r>
            <a:endParaRPr lang="ru-RU" sz="2800" b="1" dirty="0">
              <a:solidFill>
                <a:srgbClr val="A50021"/>
              </a:solidFill>
              <a:latin typeface="Comic Sans MS" pitchFamily="66" charset="0"/>
            </a:endParaRPr>
          </a:p>
        </p:txBody>
      </p:sp>
      <p:sp>
        <p:nvSpPr>
          <p:cNvPr id="10" name="Прямоугольник 9"/>
          <p:cNvSpPr/>
          <p:nvPr/>
        </p:nvSpPr>
        <p:spPr>
          <a:xfrm>
            <a:off x="0" y="4221088"/>
            <a:ext cx="9144000" cy="954107"/>
          </a:xfrm>
          <a:prstGeom prst="rect">
            <a:avLst/>
          </a:prstGeom>
        </p:spPr>
        <p:txBody>
          <a:bodyPr wrap="square">
            <a:spAutoFit/>
          </a:bodyPr>
          <a:lstStyle/>
          <a:p>
            <a:r>
              <a:rPr lang="ru-RU" sz="2800" b="1" dirty="0" smtClean="0">
                <a:latin typeface="Comic Sans MS" pitchFamily="66" charset="0"/>
              </a:rPr>
              <a:t>У меня две монеты на общую сумму 15 копеек. Одна из них не пятак. Что это за  монеты?</a:t>
            </a:r>
            <a:endParaRPr lang="ru-RU" sz="2800" b="1" dirty="0">
              <a:latin typeface="Comic Sans MS" pitchFamily="66" charset="0"/>
            </a:endParaRPr>
          </a:p>
        </p:txBody>
      </p:sp>
      <p:sp>
        <p:nvSpPr>
          <p:cNvPr id="11" name="Прямоугольник 10"/>
          <p:cNvSpPr/>
          <p:nvPr/>
        </p:nvSpPr>
        <p:spPr>
          <a:xfrm>
            <a:off x="0" y="5042118"/>
            <a:ext cx="9144000" cy="1815882"/>
          </a:xfrm>
          <a:prstGeom prst="rect">
            <a:avLst/>
          </a:prstGeom>
        </p:spPr>
        <p:txBody>
          <a:bodyPr wrap="square">
            <a:spAutoFit/>
          </a:bodyPr>
          <a:lstStyle/>
          <a:p>
            <a:r>
              <a:rPr lang="ru-RU" sz="2800" b="1" dirty="0" smtClean="0">
                <a:solidFill>
                  <a:srgbClr val="A50021"/>
                </a:solidFill>
                <a:latin typeface="Comic Sans MS" pitchFamily="66" charset="0"/>
              </a:rPr>
              <a:t>К Айболиту на приём пришли звери: все, кроме двух, собаки, все, кроме двух, кошки, все, кроме двух, зайцы. Сколько животных пришло к Айболиту?</a:t>
            </a:r>
            <a:endParaRPr lang="ru-RU" sz="2800" b="1" dirty="0">
              <a:solidFill>
                <a:srgbClr val="A50021"/>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0"/>
                                        <p:tgtEl>
                                          <p:spTgt spid="4"/>
                                        </p:tgtEl>
                                      </p:cBhvr>
                                    </p:animEffect>
                                    <p:set>
                                      <p:cBhvr>
                                        <p:cTn id="7" dur="1" fill="hold">
                                          <p:stCondLst>
                                            <p:cond delay="49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linds(horizont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solidFill>
                  <a:srgbClr val="FF0066"/>
                </a:solidFill>
                <a:effectLst>
                  <a:outerShdw blurRad="38100" dist="38100" dir="2700000" algn="tl">
                    <a:srgbClr val="000000">
                      <a:alpha val="43137"/>
                    </a:srgbClr>
                  </a:outerShdw>
                </a:effectLst>
                <a:latin typeface="Comic Sans MS" pitchFamily="66" charset="0"/>
              </a:rPr>
              <a:t>станция «</a:t>
            </a:r>
            <a:r>
              <a:rPr lang="ru-RU" dirty="0" err="1" smtClean="0">
                <a:solidFill>
                  <a:srgbClr val="FF0066"/>
                </a:solidFill>
                <a:effectLst>
                  <a:outerShdw blurRad="38100" dist="38100" dir="2700000" algn="tl">
                    <a:srgbClr val="000000">
                      <a:alpha val="43137"/>
                    </a:srgbClr>
                  </a:outerShdw>
                </a:effectLst>
                <a:latin typeface="Comic Sans MS" pitchFamily="66" charset="0"/>
              </a:rPr>
              <a:t>Загадайкино</a:t>
            </a:r>
            <a:r>
              <a:rPr lang="ru-RU" dirty="0" smtClean="0">
                <a:solidFill>
                  <a:srgbClr val="FF0066"/>
                </a:solidFill>
                <a:effectLst>
                  <a:outerShdw blurRad="38100" dist="38100" dir="2700000" algn="tl">
                    <a:srgbClr val="000000">
                      <a:alpha val="43137"/>
                    </a:srgbClr>
                  </a:outerShdw>
                </a:effectLst>
                <a:latin typeface="Comic Sans MS" pitchFamily="66" charset="0"/>
              </a:rPr>
              <a:t>»</a:t>
            </a:r>
            <a:endParaRPr lang="ru-RU" dirty="0"/>
          </a:p>
        </p:txBody>
      </p:sp>
      <p:sp>
        <p:nvSpPr>
          <p:cNvPr id="3" name="Содержимое 2"/>
          <p:cNvSpPr>
            <a:spLocks noGrp="1"/>
          </p:cNvSpPr>
          <p:nvPr>
            <p:ph idx="1"/>
          </p:nvPr>
        </p:nvSpPr>
        <p:spPr/>
        <p:txBody>
          <a:bodyPr/>
          <a:lstStyle/>
          <a:p>
            <a:endParaRPr lang="ru-RU" dirty="0"/>
          </a:p>
        </p:txBody>
      </p:sp>
      <p:sp>
        <p:nvSpPr>
          <p:cNvPr id="29697" name="Rectangle 1"/>
          <p:cNvSpPr>
            <a:spLocks noChangeArrowheads="1"/>
          </p:cNvSpPr>
          <p:nvPr/>
        </p:nvSpPr>
        <p:spPr bwMode="auto">
          <a:xfrm>
            <a:off x="0" y="86836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accent1">
                    <a:lumMod val="75000"/>
                  </a:schemeClr>
                </a:solidFill>
                <a:effectLst/>
                <a:latin typeface="Comic Sans MS" pitchFamily="66" charset="0"/>
                <a:ea typeface="Times New Roman" pitchFamily="18" charset="0"/>
                <a:cs typeface="Arial" pitchFamily="34" charset="0"/>
              </a:rPr>
              <a:t>Вопросы для команды родителей.</a:t>
            </a:r>
            <a:endParaRPr kumimoji="0" lang="ru-RU" sz="3200" b="1" i="0" u="none" strike="noStrike" cap="none" normalizeH="0" baseline="0" dirty="0" smtClean="0">
              <a:ln>
                <a:noFill/>
              </a:ln>
              <a:solidFill>
                <a:schemeClr val="accent1">
                  <a:lumMod val="75000"/>
                </a:schemeClr>
              </a:solidFill>
              <a:effectLst/>
              <a:latin typeface="Comic Sans MS" pitchFamily="66" charset="0"/>
              <a:cs typeface="Arial" pitchFamily="34" charset="0"/>
            </a:endParaRPr>
          </a:p>
        </p:txBody>
      </p:sp>
      <p:pic>
        <p:nvPicPr>
          <p:cNvPr id="6" name="Picture 8" descr="http://www.raskraska.ru/images/loko2.gif"/>
          <p:cNvPicPr>
            <a:picLocks noChangeAspect="1" noChangeArrowheads="1"/>
          </p:cNvPicPr>
          <p:nvPr/>
        </p:nvPicPr>
        <p:blipFill>
          <a:blip r:embed="rId3" cstate="print"/>
          <a:srcRect/>
          <a:stretch>
            <a:fillRect/>
          </a:stretch>
        </p:blipFill>
        <p:spPr bwMode="auto">
          <a:xfrm>
            <a:off x="0" y="908720"/>
            <a:ext cx="9144000" cy="5949280"/>
          </a:xfrm>
          <a:prstGeom prst="rect">
            <a:avLst/>
          </a:prstGeom>
          <a:noFill/>
        </p:spPr>
      </p:pic>
      <p:sp>
        <p:nvSpPr>
          <p:cNvPr id="7" name="Прямоугольник 6"/>
          <p:cNvSpPr/>
          <p:nvPr/>
        </p:nvSpPr>
        <p:spPr>
          <a:xfrm>
            <a:off x="0" y="1412776"/>
            <a:ext cx="7928774" cy="523220"/>
          </a:xfrm>
          <a:prstGeom prst="rect">
            <a:avLst/>
          </a:prstGeom>
        </p:spPr>
        <p:txBody>
          <a:bodyPr wrap="none">
            <a:spAutoFit/>
          </a:bodyPr>
          <a:lstStyle/>
          <a:p>
            <a:r>
              <a:rPr lang="ru-RU" sz="2800" b="1" dirty="0" smtClean="0">
                <a:latin typeface="Comic Sans MS" pitchFamily="66" charset="0"/>
              </a:rPr>
              <a:t>Ничего не стоящий, не значащий человек.</a:t>
            </a:r>
            <a:endParaRPr lang="ru-RU" sz="2800" b="1" dirty="0">
              <a:latin typeface="Comic Sans MS" pitchFamily="66" charset="0"/>
            </a:endParaRPr>
          </a:p>
        </p:txBody>
      </p:sp>
      <p:sp>
        <p:nvSpPr>
          <p:cNvPr id="8" name="Прямоугольник 7"/>
          <p:cNvSpPr/>
          <p:nvPr/>
        </p:nvSpPr>
        <p:spPr>
          <a:xfrm>
            <a:off x="0" y="2204864"/>
            <a:ext cx="2932213" cy="523220"/>
          </a:xfrm>
          <a:prstGeom prst="rect">
            <a:avLst/>
          </a:prstGeom>
        </p:spPr>
        <p:txBody>
          <a:bodyPr wrap="none">
            <a:spAutoFit/>
          </a:bodyPr>
          <a:lstStyle/>
          <a:p>
            <a:r>
              <a:rPr lang="ru-RU" sz="2800" b="1" dirty="0" smtClean="0">
                <a:solidFill>
                  <a:srgbClr val="BE020F"/>
                </a:solidFill>
                <a:latin typeface="Comic Sans MS" pitchFamily="66" charset="0"/>
              </a:rPr>
              <a:t>Ничего, ничто.</a:t>
            </a:r>
            <a:endParaRPr lang="ru-RU" sz="2800" b="1" dirty="0">
              <a:solidFill>
                <a:srgbClr val="BE020F"/>
              </a:solidFill>
              <a:latin typeface="Comic Sans MS" pitchFamily="66" charset="0"/>
            </a:endParaRPr>
          </a:p>
        </p:txBody>
      </p:sp>
      <p:sp>
        <p:nvSpPr>
          <p:cNvPr id="9" name="Прямоугольник 8"/>
          <p:cNvSpPr/>
          <p:nvPr/>
        </p:nvSpPr>
        <p:spPr>
          <a:xfrm>
            <a:off x="0" y="2852936"/>
            <a:ext cx="9144000" cy="954107"/>
          </a:xfrm>
          <a:prstGeom prst="rect">
            <a:avLst/>
          </a:prstGeom>
        </p:spPr>
        <p:txBody>
          <a:bodyPr wrap="square">
            <a:spAutoFit/>
          </a:bodyPr>
          <a:lstStyle/>
          <a:p>
            <a:r>
              <a:rPr lang="ru-RU" sz="2800" b="1" dirty="0" smtClean="0">
                <a:latin typeface="Comic Sans MS" pitchFamily="66" charset="0"/>
              </a:rPr>
              <a:t>Цифра та не колобок, а просто она пустой кружок. </a:t>
            </a:r>
            <a:endParaRPr lang="ru-RU" sz="2800" b="1" dirty="0">
              <a:latin typeface="Comic Sans MS" pitchFamily="66" charset="0"/>
            </a:endParaRPr>
          </a:p>
        </p:txBody>
      </p:sp>
      <p:sp>
        <p:nvSpPr>
          <p:cNvPr id="10" name="Штриховая стрелка вправо 9">
            <a:hlinkClick r:id="rId4" action="ppaction://hlinksldjump"/>
          </p:cNvPr>
          <p:cNvSpPr/>
          <p:nvPr/>
        </p:nvSpPr>
        <p:spPr>
          <a:xfrm>
            <a:off x="7956376" y="5949280"/>
            <a:ext cx="978408" cy="70065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0"/>
                                        <p:tgtEl>
                                          <p:spTgt spid="6"/>
                                        </p:tgtEl>
                                      </p:cBhvr>
                                    </p:animEffect>
                                    <p:set>
                                      <p:cBhvr>
                                        <p:cTn id="7" dur="1" fill="hold">
                                          <p:stCondLst>
                                            <p:cond delay="49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sp>
        <p:nvSpPr>
          <p:cNvPr id="4" name="Заголовок 1"/>
          <p:cNvSpPr>
            <a:spLocks noGrp="1"/>
          </p:cNvSpPr>
          <p:nvPr>
            <p:ph type="title"/>
          </p:nvPr>
        </p:nvSpPr>
        <p:spPr>
          <a:xfrm>
            <a:off x="467544" y="0"/>
            <a:ext cx="8229600" cy="1143000"/>
          </a:xfrm>
        </p:spPr>
        <p:txBody>
          <a:bodyPr/>
          <a:lstStyle/>
          <a:p>
            <a:r>
              <a:rPr lang="ru-RU" dirty="0" smtClean="0">
                <a:solidFill>
                  <a:srgbClr val="FF0066"/>
                </a:solidFill>
                <a:effectLst>
                  <a:outerShdw blurRad="38100" dist="38100" dir="2700000" algn="tl">
                    <a:srgbClr val="000000">
                      <a:alpha val="43137"/>
                    </a:srgbClr>
                  </a:outerShdw>
                </a:effectLst>
                <a:latin typeface="Comic Sans MS" pitchFamily="66" charset="0"/>
              </a:rPr>
              <a:t>станция «</a:t>
            </a:r>
            <a:r>
              <a:rPr lang="ru-RU" dirty="0" err="1" smtClean="0">
                <a:solidFill>
                  <a:srgbClr val="FF0066"/>
                </a:solidFill>
                <a:effectLst>
                  <a:outerShdw blurRad="38100" dist="38100" dir="2700000" algn="tl">
                    <a:srgbClr val="000000">
                      <a:alpha val="43137"/>
                    </a:srgbClr>
                  </a:outerShdw>
                </a:effectLst>
                <a:latin typeface="Comic Sans MS" pitchFamily="66" charset="0"/>
              </a:rPr>
              <a:t>Загадайкино</a:t>
            </a:r>
            <a:r>
              <a:rPr lang="ru-RU" dirty="0" smtClean="0">
                <a:solidFill>
                  <a:srgbClr val="FF0066"/>
                </a:solidFill>
                <a:effectLst>
                  <a:outerShdw blurRad="38100" dist="38100" dir="2700000" algn="tl">
                    <a:srgbClr val="000000">
                      <a:alpha val="43137"/>
                    </a:srgbClr>
                  </a:outerShdw>
                </a:effectLst>
                <a:latin typeface="Comic Sans MS" pitchFamily="66" charset="0"/>
              </a:rPr>
              <a:t>»</a:t>
            </a:r>
            <a:endParaRPr lang="ru-RU" dirty="0"/>
          </a:p>
        </p:txBody>
      </p:sp>
      <p:sp>
        <p:nvSpPr>
          <p:cNvPr id="30721" name="Rectangle 1"/>
          <p:cNvSpPr>
            <a:spLocks noChangeArrowheads="1"/>
          </p:cNvSpPr>
          <p:nvPr/>
        </p:nvSpPr>
        <p:spPr bwMode="auto">
          <a:xfrm>
            <a:off x="0" y="1700808"/>
            <a:ext cx="6511719"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tab pos="457200" algn="l"/>
              </a:tabLst>
            </a:pPr>
            <a:r>
              <a:rPr kumimoji="0" lang="ru-RU" sz="3200" b="1" i="0" u="none" strike="noStrike" cap="none" normalizeH="0" baseline="0" dirty="0" smtClean="0">
                <a:ln>
                  <a:noFill/>
                </a:ln>
                <a:solidFill>
                  <a:srgbClr val="A50021"/>
                </a:solidFill>
                <a:effectLst/>
                <a:latin typeface="Comic Sans MS" pitchFamily="66" charset="0"/>
                <a:ea typeface="Times New Roman" pitchFamily="18" charset="0"/>
                <a:cs typeface="Arial" pitchFamily="34" charset="0"/>
              </a:rPr>
              <a:t>Это геометрическая фигура.</a:t>
            </a:r>
            <a:endParaRPr kumimoji="0" lang="ru-RU" sz="3200" b="1" i="0" u="none" strike="noStrike" cap="none" normalizeH="0" baseline="0" dirty="0" smtClean="0">
              <a:ln>
                <a:noFill/>
              </a:ln>
              <a:solidFill>
                <a:srgbClr val="A50021"/>
              </a:solidFill>
              <a:effectLst/>
              <a:latin typeface="Comic Sans MS" pitchFamily="66" charset="0"/>
              <a:cs typeface="Arial" pitchFamily="34" charset="0"/>
            </a:endParaRPr>
          </a:p>
        </p:txBody>
      </p:sp>
      <p:sp>
        <p:nvSpPr>
          <p:cNvPr id="30722" name="Rectangle 2"/>
          <p:cNvSpPr>
            <a:spLocks noChangeArrowheads="1"/>
          </p:cNvSpPr>
          <p:nvPr/>
        </p:nvSpPr>
        <p:spPr bwMode="auto">
          <a:xfrm>
            <a:off x="0" y="2420888"/>
            <a:ext cx="7909538"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может быть спасательным кругом…</a:t>
            </a:r>
            <a:endParaRPr kumimoji="0" lang="ru-RU" sz="3200" b="1"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9" name="Прямоугольник 8"/>
          <p:cNvSpPr/>
          <p:nvPr/>
        </p:nvSpPr>
        <p:spPr>
          <a:xfrm>
            <a:off x="0" y="3212976"/>
            <a:ext cx="9144000" cy="1077218"/>
          </a:xfrm>
          <a:prstGeom prst="rect">
            <a:avLst/>
          </a:prstGeom>
        </p:spPr>
        <p:txBody>
          <a:bodyPr wrap="square">
            <a:spAutoFit/>
          </a:bodyPr>
          <a:lstStyle/>
          <a:p>
            <a:r>
              <a:rPr lang="ru-RU" sz="3200" b="1" dirty="0" smtClean="0">
                <a:solidFill>
                  <a:srgbClr val="A50021"/>
                </a:solidFill>
                <a:latin typeface="Comic Sans MS" pitchFamily="66" charset="0"/>
              </a:rPr>
              <a:t>Это часть плоскости, ограниченная окружностью. </a:t>
            </a:r>
            <a:endParaRPr lang="ru-RU" sz="3200" b="1" dirty="0">
              <a:solidFill>
                <a:srgbClr val="A50021"/>
              </a:solidFill>
              <a:latin typeface="Comic Sans MS" pitchFamily="66" charset="0"/>
            </a:endParaRPr>
          </a:p>
        </p:txBody>
      </p:sp>
      <p:sp>
        <p:nvSpPr>
          <p:cNvPr id="12" name="Штриховая стрелка вправо 11">
            <a:hlinkClick r:id="rId3" action="ppaction://hlinksldjump"/>
          </p:cNvPr>
          <p:cNvSpPr/>
          <p:nvPr/>
        </p:nvSpPr>
        <p:spPr>
          <a:xfrm>
            <a:off x="7956376" y="5949280"/>
            <a:ext cx="978408" cy="70065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Effect transition="in" filter="blinds(horizontal)">
                                      <p:cBhvr>
                                        <p:cTn id="7" dur="500"/>
                                        <p:tgtEl>
                                          <p:spTgt spid="307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22"/>
                                        </p:tgtEl>
                                        <p:attrNameLst>
                                          <p:attrName>style.visibility</p:attrName>
                                        </p:attrNameLst>
                                      </p:cBhvr>
                                      <p:to>
                                        <p:strVal val="visible"/>
                                      </p:to>
                                    </p:set>
                                    <p:animEffect transition="in" filter="blinds(horizontal)">
                                      <p:cBhvr>
                                        <p:cTn id="12" dur="500"/>
                                        <p:tgtEl>
                                          <p:spTgt spid="3072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30722"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4" name="Содержимое 3"/>
          <p:cNvSpPr>
            <a:spLocks noGrp="1"/>
          </p:cNvSpPr>
          <p:nvPr>
            <p:ph idx="1"/>
          </p:nvPr>
        </p:nvSpPr>
        <p:spPr/>
        <p:txBody>
          <a:bodyPr/>
          <a:lstStyle/>
          <a:p>
            <a:endParaRPr lang="ru-RU" dirty="0"/>
          </a:p>
        </p:txBody>
      </p:sp>
      <p:sp>
        <p:nvSpPr>
          <p:cNvPr id="7169" name="Rectangle 1"/>
          <p:cNvSpPr>
            <a:spLocks noChangeArrowheads="1"/>
          </p:cNvSpPr>
          <p:nvPr/>
        </p:nvSpPr>
        <p:spPr bwMode="auto">
          <a:xfrm>
            <a:off x="0" y="1772816"/>
            <a:ext cx="7058343"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tab pos="457200" algn="l"/>
              </a:tabLst>
            </a:pPr>
            <a:r>
              <a:rPr kumimoji="0" lang="ru-RU" sz="3200" b="1" i="0" u="none" strike="noStrike" cap="none" normalizeH="0" baseline="0" dirty="0" smtClean="0">
                <a:ln>
                  <a:noFill/>
                </a:ln>
                <a:solidFill>
                  <a:srgbClr val="A50021"/>
                </a:solidFill>
                <a:effectLst/>
                <a:latin typeface="Comic Sans MS" pitchFamily="66" charset="0"/>
                <a:ea typeface="Times New Roman" pitchFamily="18" charset="0"/>
                <a:cs typeface="Arial" pitchFamily="34" charset="0"/>
              </a:rPr>
              <a:t>Ими пользовались в магазине.</a:t>
            </a:r>
            <a:endParaRPr kumimoji="0" lang="ru-RU" sz="3200" b="1" i="0" u="none" strike="noStrike" cap="none" normalizeH="0" baseline="0" dirty="0" smtClean="0">
              <a:ln>
                <a:noFill/>
              </a:ln>
              <a:solidFill>
                <a:srgbClr val="A50021"/>
              </a:solidFill>
              <a:effectLst/>
              <a:latin typeface="Comic Sans MS" pitchFamily="66" charset="0"/>
              <a:cs typeface="Arial" pitchFamily="34" charset="0"/>
            </a:endParaRPr>
          </a:p>
        </p:txBody>
      </p:sp>
      <p:sp>
        <p:nvSpPr>
          <p:cNvPr id="7170" name="Rectangle 2"/>
          <p:cNvSpPr>
            <a:spLocks noChangeArrowheads="1"/>
          </p:cNvSpPr>
          <p:nvPr/>
        </p:nvSpPr>
        <p:spPr bwMode="auto">
          <a:xfrm>
            <a:off x="0" y="2492896"/>
            <a:ext cx="5567550"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Простейший калькулятор.</a:t>
            </a:r>
            <a:endParaRPr kumimoji="0" lang="ru-RU" sz="3200" b="1"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9" name="Прямоугольник 8"/>
          <p:cNvSpPr/>
          <p:nvPr/>
        </p:nvSpPr>
        <p:spPr>
          <a:xfrm>
            <a:off x="0" y="3212976"/>
            <a:ext cx="9144000" cy="1569660"/>
          </a:xfrm>
          <a:prstGeom prst="rect">
            <a:avLst/>
          </a:prstGeom>
        </p:spPr>
        <p:txBody>
          <a:bodyPr wrap="square">
            <a:spAutoFit/>
          </a:bodyPr>
          <a:lstStyle/>
          <a:p>
            <a:r>
              <a:rPr lang="ru-RU" sz="3200" b="1" dirty="0" smtClean="0">
                <a:solidFill>
                  <a:srgbClr val="A50021"/>
                </a:solidFill>
                <a:latin typeface="Comic Sans MS" pitchFamily="66" charset="0"/>
              </a:rPr>
              <a:t>На лесенке-стремянке развешаны баранки, щелк да щелк, пять да пять, так мы учимся считать.</a:t>
            </a:r>
            <a:endParaRPr lang="ru-RU" sz="3200" b="1" dirty="0">
              <a:solidFill>
                <a:srgbClr val="A50021"/>
              </a:solidFill>
              <a:latin typeface="Comic Sans MS" pitchFamily="66" charset="0"/>
            </a:endParaRPr>
          </a:p>
        </p:txBody>
      </p:sp>
      <p:sp>
        <p:nvSpPr>
          <p:cNvPr id="10" name="Заголовок 1"/>
          <p:cNvSpPr>
            <a:spLocks noGrp="1"/>
          </p:cNvSpPr>
          <p:nvPr>
            <p:ph type="title"/>
          </p:nvPr>
        </p:nvSpPr>
        <p:spPr>
          <a:xfrm>
            <a:off x="467544" y="-243408"/>
            <a:ext cx="8229600" cy="1143000"/>
          </a:xfrm>
        </p:spPr>
        <p:txBody>
          <a:bodyPr/>
          <a:lstStyle/>
          <a:p>
            <a:r>
              <a:rPr lang="ru-RU" dirty="0" smtClean="0">
                <a:solidFill>
                  <a:srgbClr val="FF0066"/>
                </a:solidFill>
                <a:effectLst>
                  <a:outerShdw blurRad="38100" dist="38100" dir="2700000" algn="tl">
                    <a:srgbClr val="000000">
                      <a:alpha val="43137"/>
                    </a:srgbClr>
                  </a:outerShdw>
                </a:effectLst>
                <a:latin typeface="Comic Sans MS" pitchFamily="66" charset="0"/>
              </a:rPr>
              <a:t>станция «</a:t>
            </a:r>
            <a:r>
              <a:rPr lang="ru-RU" dirty="0" err="1" smtClean="0">
                <a:solidFill>
                  <a:srgbClr val="FF0066"/>
                </a:solidFill>
                <a:effectLst>
                  <a:outerShdw blurRad="38100" dist="38100" dir="2700000" algn="tl">
                    <a:srgbClr val="000000">
                      <a:alpha val="43137"/>
                    </a:srgbClr>
                  </a:outerShdw>
                </a:effectLst>
                <a:latin typeface="Comic Sans MS" pitchFamily="66" charset="0"/>
              </a:rPr>
              <a:t>Загадайкино</a:t>
            </a:r>
            <a:r>
              <a:rPr lang="ru-RU" dirty="0" smtClean="0">
                <a:solidFill>
                  <a:srgbClr val="FF0066"/>
                </a:solidFill>
                <a:effectLst>
                  <a:outerShdw blurRad="38100" dist="38100" dir="2700000" algn="tl">
                    <a:srgbClr val="000000">
                      <a:alpha val="43137"/>
                    </a:srgbClr>
                  </a:outerShdw>
                </a:effectLst>
                <a:latin typeface="Comic Sans MS" pitchFamily="66" charset="0"/>
              </a:rPr>
              <a:t>»</a:t>
            </a:r>
            <a:endParaRPr lang="ru-RU" dirty="0"/>
          </a:p>
        </p:txBody>
      </p:sp>
      <p:sp>
        <p:nvSpPr>
          <p:cNvPr id="11" name="Штриховая стрелка вправо 10">
            <a:hlinkClick r:id="rId3" action="ppaction://hlinksldjump"/>
          </p:cNvPr>
          <p:cNvSpPr/>
          <p:nvPr/>
        </p:nvSpPr>
        <p:spPr>
          <a:xfrm>
            <a:off x="7956376" y="5949280"/>
            <a:ext cx="978408" cy="70065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blinds(horizontal)">
                                      <p:cBhvr>
                                        <p:cTn id="7" dur="500"/>
                                        <p:tgtEl>
                                          <p:spTgt spid="716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blinds(horizontal)">
                                      <p:cBhvr>
                                        <p:cTn id="12" dur="500"/>
                                        <p:tgtEl>
                                          <p:spTgt spid="717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P spid="7170" grpId="0"/>
      <p:bldP spid="9" grpId="0"/>
    </p:bldLst>
  </p:timing>
</p:sld>
</file>

<file path=ppt/theme/theme1.xml><?xml version="1.0" encoding="utf-8"?>
<a:theme xmlns:a="http://schemas.openxmlformats.org/drawingml/2006/main" name="Тема37">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Тема37</Template>
  <TotalTime>1073</TotalTime>
  <Words>673</Words>
  <Application>Microsoft Office PowerPoint</Application>
  <PresentationFormat>Экран (4:3)</PresentationFormat>
  <Paragraphs>98</Paragraphs>
  <Slides>20</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2" baseType="lpstr">
      <vt:lpstr>Тема37</vt:lpstr>
      <vt:lpstr>Формула</vt:lpstr>
      <vt:lpstr>Слайд 1</vt:lpstr>
      <vt:lpstr> </vt:lpstr>
      <vt:lpstr>Слайд 3</vt:lpstr>
      <vt:lpstr>Слайд 4</vt:lpstr>
      <vt:lpstr>Слайд 5</vt:lpstr>
      <vt:lpstr>станция «Угадайкино»  </vt:lpstr>
      <vt:lpstr>станция «Загадайкино»</vt:lpstr>
      <vt:lpstr>станция «Загадайкино»</vt:lpstr>
      <vt:lpstr>станция «Загадайкино»</vt:lpstr>
      <vt:lpstr>станция «Загадайкино»</vt:lpstr>
      <vt:lpstr>станция «Загадайкино»</vt:lpstr>
      <vt:lpstr>станция «Загадайкино»</vt:lpstr>
      <vt:lpstr>Слайд 13</vt:lpstr>
      <vt:lpstr>Слайд 14</vt:lpstr>
      <vt:lpstr>станция «Соображайкино»</vt:lpstr>
      <vt:lpstr>станция «Соображайкино»</vt:lpstr>
      <vt:lpstr>станция «Соображайкино»</vt:lpstr>
      <vt:lpstr>станция «Художественная»</vt:lpstr>
      <vt:lpstr>Слайд 19</vt:lpstr>
      <vt:lpstr>Слайд 20</vt:lpstr>
    </vt:vector>
  </TitlesOfParts>
  <Company>DG Win&amp;Soft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Математический КВН «Весёлое путешествие в страну Математика». </dc:title>
  <dc:creator>1</dc:creator>
  <cp:lastModifiedBy>Aser</cp:lastModifiedBy>
  <cp:revision>110</cp:revision>
  <dcterms:created xsi:type="dcterms:W3CDTF">2015-10-01T10:25:42Z</dcterms:created>
  <dcterms:modified xsi:type="dcterms:W3CDTF">2019-04-22T11:54:52Z</dcterms:modified>
</cp:coreProperties>
</file>