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6" r:id="rId1"/>
  </p:sldMasterIdLst>
  <p:sldIdLst>
    <p:sldId id="256" r:id="rId2"/>
    <p:sldId id="258" r:id="rId3"/>
    <p:sldId id="259" r:id="rId4"/>
    <p:sldId id="261" r:id="rId5"/>
    <p:sldId id="264" r:id="rId6"/>
    <p:sldId id="263" r:id="rId7"/>
    <p:sldId id="266" r:id="rId8"/>
    <p:sldId id="265" r:id="rId9"/>
    <p:sldId id="262" r:id="rId10"/>
    <p:sldId id="267"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без заголовка" id="{98090B98-79A6-4DA3-827F-1D150DCEE1D7}">
          <p14:sldIdLst>
            <p14:sldId id="256"/>
            <p14:sldId id="258"/>
            <p14:sldId id="259"/>
            <p14:sldId id="261"/>
            <p14:sldId id="264"/>
            <p14:sldId id="263"/>
            <p14:sldId id="266"/>
            <p14:sldId id="265"/>
            <p14:sldId id="262"/>
            <p14:sldId id="26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434" autoAdjust="0"/>
  </p:normalViewPr>
  <p:slideViewPr>
    <p:cSldViewPr snapToGrid="0">
      <p:cViewPr varScale="1">
        <p:scale>
          <a:sx n="70" d="100"/>
          <a:sy n="70" d="100"/>
        </p:scale>
        <p:origin x="714" y="10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AE5CF30-06F7-4E6B-95CF-75075FF5D1F0}"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820459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ru-RU" smtClean="0"/>
              <a:t>Образец заголовка</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ru-RU" smtClean="0"/>
              <a:t>Вставка рисунка</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AE5CF30-06F7-4E6B-95CF-75075FF5D1F0}" type="datetimeFigureOut">
              <a:rPr lang="ru-RU" smtClean="0"/>
              <a:t>22.04.2019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25806335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ru-RU" smtClean="0"/>
              <a:t>Образец заголовка</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ru-RU" smtClean="0"/>
              <a:t>Образец текста</a:t>
            </a:r>
          </a:p>
        </p:txBody>
      </p:sp>
      <p:sp>
        <p:nvSpPr>
          <p:cNvPr id="4" name="Date Placeholder 3"/>
          <p:cNvSpPr>
            <a:spLocks noGrp="1"/>
          </p:cNvSpPr>
          <p:nvPr>
            <p:ph type="dt" sz="half" idx="10"/>
          </p:nvPr>
        </p:nvSpPr>
        <p:spPr/>
        <p:txBody>
          <a:bodyPr/>
          <a:lstStyle/>
          <a:p>
            <a:fld id="{EAE5CF30-06F7-4E6B-95CF-75075FF5D1F0}"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3463278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ru-RU" smtClean="0"/>
              <a:t>Образец заголовка</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ru-RU" smtClean="0"/>
              <a:t>Образец текста</a:t>
            </a:r>
          </a:p>
        </p:txBody>
      </p:sp>
      <p:sp>
        <p:nvSpPr>
          <p:cNvPr id="2" name="Date Placeholder 1"/>
          <p:cNvSpPr>
            <a:spLocks noGrp="1"/>
          </p:cNvSpPr>
          <p:nvPr>
            <p:ph type="dt" sz="half" idx="10"/>
          </p:nvPr>
        </p:nvSpPr>
        <p:spPr/>
        <p:txBody>
          <a:bodyPr/>
          <a:lstStyle/>
          <a:p>
            <a:fld id="{EAE5CF30-06F7-4E6B-95CF-75075FF5D1F0}" type="datetimeFigureOut">
              <a:rPr lang="ru-RU" smtClean="0"/>
              <a:t>22.04.2019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17328603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AE5CF30-06F7-4E6B-95CF-75075FF5D1F0}"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22651313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AE5CF30-06F7-4E6B-95CF-75075FF5D1F0}"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1785902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AE5CF30-06F7-4E6B-95CF-75075FF5D1F0}"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1899114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ru-RU" smtClean="0"/>
              <a:t>Образец заголовка</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AE5CF30-06F7-4E6B-95CF-75075FF5D1F0}"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6799707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AE5CF30-06F7-4E6B-95CF-75075FF5D1F0}" type="datetimeFigureOut">
              <a:rPr lang="ru-RU" smtClean="0"/>
              <a:t>22.04.2019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597845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AE5CF30-06F7-4E6B-95CF-75075FF5D1F0}" type="datetimeFigureOut">
              <a:rPr lang="ru-RU" smtClean="0"/>
              <a:t>22.04.2019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3288474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AE5CF30-06F7-4E6B-95CF-75075FF5D1F0}" type="datetimeFigureOut">
              <a:rPr lang="ru-RU" smtClean="0"/>
              <a:t>22.04.2019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2693402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E5CF30-06F7-4E6B-95CF-75075FF5D1F0}" type="datetimeFigureOut">
              <a:rPr lang="ru-RU" smtClean="0"/>
              <a:t>22.04.2019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1430162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ru-RU" smtClean="0"/>
              <a:t>Образец заголовка</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AE5CF30-06F7-4E6B-95CF-75075FF5D1F0}" type="datetimeFigureOut">
              <a:rPr lang="ru-RU" smtClean="0"/>
              <a:t>22.04.2019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1159767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ru-RU" smtClean="0"/>
              <a:t>Образец заголовка</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ru-RU" smtClean="0"/>
              <a:t>Вставка рисунка</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3885810" y="6041362"/>
            <a:ext cx="976879" cy="365125"/>
          </a:xfrm>
        </p:spPr>
        <p:txBody>
          <a:bodyPr/>
          <a:lstStyle/>
          <a:p>
            <a:fld id="{EAE5CF30-06F7-4E6B-95CF-75075FF5D1F0}" type="datetimeFigureOut">
              <a:rPr lang="ru-RU" smtClean="0"/>
              <a:t>22.04.2019</a:t>
            </a:fld>
            <a:endParaRPr lang="ru-RU"/>
          </a:p>
        </p:txBody>
      </p:sp>
      <p:sp>
        <p:nvSpPr>
          <p:cNvPr id="6" name="Footer Placeholder 5"/>
          <p:cNvSpPr>
            <a:spLocks noGrp="1"/>
          </p:cNvSpPr>
          <p:nvPr>
            <p:ph type="ftr" sz="quarter" idx="11"/>
          </p:nvPr>
        </p:nvSpPr>
        <p:spPr>
          <a:xfrm>
            <a:off x="590396" y="6041362"/>
            <a:ext cx="3295413" cy="365125"/>
          </a:xfrm>
        </p:spPr>
        <p:txBody>
          <a:bodyPr/>
          <a:lstStyle/>
          <a:p>
            <a:endParaRPr lang="ru-RU"/>
          </a:p>
        </p:txBody>
      </p:sp>
      <p:sp>
        <p:nvSpPr>
          <p:cNvPr id="7" name="Slide Number Placeholder 6"/>
          <p:cNvSpPr>
            <a:spLocks noGrp="1"/>
          </p:cNvSpPr>
          <p:nvPr>
            <p:ph type="sldNum" sz="quarter" idx="12"/>
          </p:nvPr>
        </p:nvSpPr>
        <p:spPr>
          <a:xfrm>
            <a:off x="4862689" y="5915888"/>
            <a:ext cx="1062155" cy="490599"/>
          </a:xfrm>
        </p:spPr>
        <p:txBody>
          <a:bodyPr/>
          <a:lstStyle/>
          <a:p>
            <a:fld id="{0521B306-2C1E-4341-BC62-BEFF9ED12F46}" type="slidenum">
              <a:rPr lang="ru-RU" smtClean="0"/>
              <a:t>‹#›</a:t>
            </a:fld>
            <a:endParaRPr lang="ru-RU"/>
          </a:p>
        </p:txBody>
      </p:sp>
    </p:spTree>
    <p:extLst>
      <p:ext uri="{BB962C8B-B14F-4D97-AF65-F5344CB8AC3E}">
        <p14:creationId xmlns:p14="http://schemas.microsoft.com/office/powerpoint/2010/main" val="734726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ru-RU"/>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EAE5CF30-06F7-4E6B-95CF-75075FF5D1F0}" type="datetimeFigureOut">
              <a:rPr lang="ru-RU" smtClean="0"/>
              <a:t>22.04.2019</a:t>
            </a:fld>
            <a:endParaRPr lang="ru-RU"/>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0521B306-2C1E-4341-BC62-BEFF9ED12F46}" type="slidenum">
              <a:rPr lang="ru-RU" smtClean="0"/>
              <a:t>‹#›</a:t>
            </a:fld>
            <a:endParaRPr lang="ru-RU"/>
          </a:p>
        </p:txBody>
      </p:sp>
    </p:spTree>
    <p:extLst>
      <p:ext uri="{BB962C8B-B14F-4D97-AF65-F5344CB8AC3E}">
        <p14:creationId xmlns:p14="http://schemas.microsoft.com/office/powerpoint/2010/main" val="671529090"/>
      </p:ext>
    </p:extLst>
  </p:cSld>
  <p:clrMap bg1="dk1" tx1="lt1" bg2="dk2" tx2="lt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 id="2147483978" r:id="rId12"/>
    <p:sldLayoutId id="2147483979" r:id="rId13"/>
    <p:sldLayoutId id="2147483980"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19783" y="1523607"/>
            <a:ext cx="9144000" cy="1967766"/>
          </a:xfrm>
        </p:spPr>
        <p:txBody>
          <a:bodyPr>
            <a:normAutofit fontScale="90000"/>
          </a:bodyPr>
          <a:lstStyle/>
          <a:p>
            <a:pPr algn="ctr"/>
            <a:r>
              <a:rPr lang="ru-RU" sz="44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Методические рекомендации по проведению занятия </a:t>
            </a:r>
            <a:br>
              <a:rPr lang="ru-RU" sz="44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br>
            <a:r>
              <a:rPr lang="ru-RU" sz="440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«Лепка. варежка»</a:t>
            </a:r>
            <a:endParaRPr lang="ru-RU" sz="440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518616" y="4135272"/>
            <a:ext cx="10149384" cy="1122528"/>
          </a:xfrm>
        </p:spPr>
        <p:txBody>
          <a:bodyPr/>
          <a:lstStyle/>
          <a:p>
            <a:pPr algn="ctr"/>
            <a:r>
              <a:rPr lang="ru-RU"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Составитель </a:t>
            </a:r>
            <a:r>
              <a:rPr lang="ru-RU" dirty="0" err="1"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Мустафаева</a:t>
            </a:r>
            <a:r>
              <a:rPr lang="ru-RU"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Л.С., воспитатель ПНДДС</a:t>
            </a:r>
            <a:endParaRPr lang="ru-RU"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8" name="TextBox 7"/>
          <p:cNvSpPr txBox="1"/>
          <p:nvPr/>
        </p:nvSpPr>
        <p:spPr>
          <a:xfrm>
            <a:off x="773372" y="356488"/>
            <a:ext cx="10290411" cy="523220"/>
          </a:xfrm>
          <a:prstGeom prst="rect">
            <a:avLst/>
          </a:prstGeom>
          <a:noFill/>
        </p:spPr>
        <p:txBody>
          <a:bodyPr wrap="square" rtlCol="0">
            <a:spAutoFit/>
          </a:bodyPr>
          <a:lstStyle/>
          <a:p>
            <a:pPr algn="ctr"/>
            <a:r>
              <a:rPr lang="ru-RU" sz="2800" dirty="0" smtClean="0">
                <a:latin typeface="Times New Roman" panose="02020603050405020304" pitchFamily="18" charset="0"/>
                <a:cs typeface="Times New Roman" panose="02020603050405020304" pitchFamily="18" charset="0"/>
              </a:rPr>
              <a:t>СПБ ГКУЗ ЦВЛ «Детская психиатрия» им. </a:t>
            </a:r>
            <a:r>
              <a:rPr lang="ru-RU" sz="2800" dirty="0" err="1" smtClean="0">
                <a:latin typeface="Times New Roman" panose="02020603050405020304" pitchFamily="18" charset="0"/>
                <a:cs typeface="Times New Roman" panose="02020603050405020304" pitchFamily="18" charset="0"/>
              </a:rPr>
              <a:t>С.С.Мнухина</a:t>
            </a:r>
            <a:r>
              <a:rPr lang="ru-RU" sz="2800" dirty="0" smtClean="0">
                <a:latin typeface="Times New Roman" panose="02020603050405020304" pitchFamily="18" charset="0"/>
                <a:cs typeface="Times New Roman" panose="02020603050405020304" pitchFamily="18" charset="0"/>
              </a:rPr>
              <a:t> </a:t>
            </a:r>
            <a:endParaRPr lang="ru-RU" sz="28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3411940" y="5732060"/>
            <a:ext cx="4285397" cy="369332"/>
          </a:xfrm>
          <a:prstGeom prst="rect">
            <a:avLst/>
          </a:prstGeom>
          <a:noFill/>
        </p:spPr>
        <p:txBody>
          <a:bodyPr wrap="square" rtlCol="0">
            <a:spAutoFit/>
          </a:bodyPr>
          <a:lstStyle/>
          <a:p>
            <a:pPr algn="ctr"/>
            <a:r>
              <a:rPr lang="ru-RU" dirty="0" smtClean="0"/>
              <a:t>Санкт-Петербург</a:t>
            </a:r>
            <a:endParaRPr lang="ru-RU" dirty="0"/>
          </a:p>
        </p:txBody>
      </p:sp>
    </p:spTree>
    <p:extLst>
      <p:ext uri="{BB962C8B-B14F-4D97-AF65-F5344CB8AC3E}">
        <p14:creationId xmlns:p14="http://schemas.microsoft.com/office/powerpoint/2010/main" val="6678692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77891" y="150126"/>
            <a:ext cx="9189941" cy="6392719"/>
          </a:xfrm>
          <a:prstGeom prst="rect">
            <a:avLst/>
          </a:prstGeom>
        </p:spPr>
      </p:pic>
    </p:spTree>
    <p:extLst>
      <p:ext uri="{BB962C8B-B14F-4D97-AF65-F5344CB8AC3E}">
        <p14:creationId xmlns:p14="http://schemas.microsoft.com/office/powerpoint/2010/main" val="2805479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73457" y="232011"/>
            <a:ext cx="10549719" cy="6494085"/>
          </a:xfrm>
          <a:prstGeom prst="rect">
            <a:avLst/>
          </a:prstGeom>
        </p:spPr>
        <p:txBody>
          <a:bodyPr wrap="square">
            <a:spAutoFit/>
          </a:bodyPr>
          <a:lstStyle/>
          <a:p>
            <a:pPr algn="just"/>
            <a:endParaRPr lang="ru-RU" sz="2400" b="1" dirty="0" smtClean="0">
              <a:latin typeface="Times New Roman" panose="02020603050405020304" pitchFamily="18" charset="0"/>
            </a:endParaRPr>
          </a:p>
          <a:p>
            <a:pPr algn="just"/>
            <a:r>
              <a:rPr lang="ru-RU" sz="2400" b="1" dirty="0" smtClean="0">
                <a:latin typeface="Times New Roman" panose="02020603050405020304" pitchFamily="18" charset="0"/>
              </a:rPr>
              <a:t>Тема НОД: </a:t>
            </a:r>
            <a:r>
              <a:rPr lang="ru-RU" sz="2400" dirty="0" smtClean="0">
                <a:latin typeface="Times New Roman" panose="02020603050405020304" pitchFamily="18" charset="0"/>
              </a:rPr>
              <a:t>Варежка</a:t>
            </a:r>
            <a:endParaRPr lang="ru-RU" sz="2400" dirty="0">
              <a:latin typeface="Times New Roman" panose="02020603050405020304" pitchFamily="18" charset="0"/>
            </a:endParaRPr>
          </a:p>
          <a:p>
            <a:pPr algn="just"/>
            <a:r>
              <a:rPr lang="ru-RU" sz="2400" b="1" dirty="0">
                <a:latin typeface="Times New Roman" panose="02020603050405020304" pitchFamily="18" charset="0"/>
              </a:rPr>
              <a:t>Дата проведения:</a:t>
            </a:r>
            <a:r>
              <a:rPr lang="ru-RU" sz="2400" dirty="0">
                <a:latin typeface="Times New Roman" panose="02020603050405020304" pitchFamily="18" charset="0"/>
              </a:rPr>
              <a:t> 26.01.2019</a:t>
            </a:r>
          </a:p>
          <a:p>
            <a:pPr algn="just"/>
            <a:r>
              <a:rPr lang="ru-RU" sz="2400" b="1" dirty="0">
                <a:latin typeface="Times New Roman" panose="02020603050405020304" pitchFamily="18" charset="0"/>
              </a:rPr>
              <a:t>Время проведения</a:t>
            </a:r>
            <a:r>
              <a:rPr lang="ru-RU" sz="2400" dirty="0">
                <a:latin typeface="Times New Roman" panose="02020603050405020304" pitchFamily="18" charset="0"/>
              </a:rPr>
              <a:t>: 10.45</a:t>
            </a:r>
          </a:p>
          <a:p>
            <a:pPr algn="just"/>
            <a:r>
              <a:rPr lang="ru-RU" sz="2400" b="1" dirty="0">
                <a:latin typeface="Times New Roman" panose="02020603050405020304" pitchFamily="18" charset="0"/>
              </a:rPr>
              <a:t>Возраст обучающихся: </a:t>
            </a:r>
            <a:r>
              <a:rPr lang="ru-RU" sz="2400" dirty="0">
                <a:latin typeface="Times New Roman" panose="02020603050405020304" pitchFamily="18" charset="0"/>
              </a:rPr>
              <a:t>3-4 года</a:t>
            </a:r>
          </a:p>
          <a:p>
            <a:pPr algn="just"/>
            <a:r>
              <a:rPr lang="ru-RU" sz="2400" b="1" dirty="0">
                <a:latin typeface="Times New Roman" panose="02020603050405020304" pitchFamily="18" charset="0"/>
              </a:rPr>
              <a:t>Образовательная область: </a:t>
            </a:r>
            <a:r>
              <a:rPr lang="ru-RU" sz="2400" dirty="0">
                <a:latin typeface="Times New Roman" panose="02020603050405020304" pitchFamily="18" charset="0"/>
              </a:rPr>
              <a:t>художественно-эстетическое </a:t>
            </a:r>
            <a:r>
              <a:rPr lang="ru-RU" sz="2400" dirty="0" smtClean="0">
                <a:latin typeface="Times New Roman" panose="02020603050405020304" pitchFamily="18" charset="0"/>
              </a:rPr>
              <a:t>развитие</a:t>
            </a:r>
          </a:p>
          <a:p>
            <a:pPr algn="just"/>
            <a:r>
              <a:rPr lang="ru-RU" sz="2400" b="1" dirty="0">
                <a:latin typeface="Times New Roman" panose="02020603050405020304" pitchFamily="18" charset="0"/>
              </a:rPr>
              <a:t>Цель</a:t>
            </a:r>
            <a:r>
              <a:rPr lang="ru-RU" sz="2400" dirty="0">
                <a:latin typeface="Times New Roman" panose="02020603050405020304" pitchFamily="18" charset="0"/>
              </a:rPr>
              <a:t>: развитие умение работать с пластилином.</a:t>
            </a:r>
          </a:p>
          <a:p>
            <a:pPr algn="just"/>
            <a:r>
              <a:rPr lang="ru-RU" sz="2400" b="1" dirty="0">
                <a:latin typeface="Times New Roman" panose="02020603050405020304" pitchFamily="18" charset="0"/>
              </a:rPr>
              <a:t>Задачи: </a:t>
            </a:r>
          </a:p>
          <a:p>
            <a:pPr algn="just"/>
            <a:r>
              <a:rPr lang="ru-RU" sz="2400" dirty="0">
                <a:latin typeface="Times New Roman" panose="02020603050405020304" pitchFamily="18" charset="0"/>
              </a:rPr>
              <a:t>1. Образовательные. Формировать умение детей отщипывать маленькие кусочки пластилина от куска и скатывать из них кружочки (диаметром 7-10 мм); формировать умение детей надавливать указательным или большим пальцем на пластилиновый шарик, прикрепляя его к основе; равномерно располагать пластилиновые шарики в нужном месте основы;</a:t>
            </a:r>
          </a:p>
          <a:p>
            <a:pPr algn="just"/>
            <a:r>
              <a:rPr lang="ru-RU" sz="2400" dirty="0">
                <a:latin typeface="Times New Roman" panose="02020603050405020304" pitchFamily="18" charset="0"/>
              </a:rPr>
              <a:t>2.Развивающие. развитие мелкой моторики</a:t>
            </a:r>
          </a:p>
          <a:p>
            <a:pPr algn="just"/>
            <a:r>
              <a:rPr lang="ru-RU" sz="2400" dirty="0">
                <a:latin typeface="Times New Roman" panose="02020603050405020304" pitchFamily="18" charset="0"/>
              </a:rPr>
              <a:t>3. Воспитательные. формировать интерес к работе с пластилином</a:t>
            </a:r>
          </a:p>
          <a:p>
            <a:pPr algn="just"/>
            <a:endParaRPr lang="ru-RU" sz="2800" dirty="0">
              <a:latin typeface="Times New Roman" panose="02020603050405020304" pitchFamily="18" charset="0"/>
            </a:endParaRPr>
          </a:p>
          <a:p>
            <a:pPr algn="just"/>
            <a:endParaRPr lang="ru-RU" sz="2800" dirty="0">
              <a:latin typeface="Times New Roman" panose="02020603050405020304" pitchFamily="18" charset="0"/>
            </a:endParaRPr>
          </a:p>
        </p:txBody>
      </p:sp>
    </p:spTree>
    <p:extLst>
      <p:ext uri="{BB962C8B-B14F-4D97-AF65-F5344CB8AC3E}">
        <p14:creationId xmlns:p14="http://schemas.microsoft.com/office/powerpoint/2010/main" val="3468564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6978" y="731631"/>
            <a:ext cx="10809028" cy="5262979"/>
          </a:xfrm>
          <a:prstGeom prst="rect">
            <a:avLst/>
          </a:prstGeom>
        </p:spPr>
        <p:txBody>
          <a:bodyPr wrap="square">
            <a:spAutoFit/>
          </a:bodyPr>
          <a:lstStyle/>
          <a:p>
            <a:pPr algn="just"/>
            <a:r>
              <a:rPr lang="ru-RU" sz="2400" b="1" dirty="0">
                <a:latin typeface="Times New Roman" panose="02020603050405020304" pitchFamily="18" charset="0"/>
                <a:cs typeface="Times New Roman" panose="02020603050405020304" pitchFamily="18" charset="0"/>
              </a:rPr>
              <a:t>Методы обучения: </a:t>
            </a:r>
            <a:r>
              <a:rPr lang="ru-RU" sz="2400" dirty="0">
                <a:latin typeface="Times New Roman" panose="02020603050405020304" pitchFamily="18" charset="0"/>
                <a:cs typeface="Times New Roman" panose="02020603050405020304" pitchFamily="18" charset="0"/>
              </a:rPr>
              <a:t>беседа, моделирование, дидактическая игра, демонстрация</a:t>
            </a:r>
          </a:p>
          <a:p>
            <a:pPr algn="just"/>
            <a:r>
              <a:rPr lang="ru-RU" sz="2400" b="1" dirty="0">
                <a:latin typeface="Times New Roman" panose="02020603050405020304" pitchFamily="18" charset="0"/>
                <a:cs typeface="Times New Roman" panose="02020603050405020304" pitchFamily="18" charset="0"/>
              </a:rPr>
              <a:t>Виды детской деятельности: </a:t>
            </a:r>
            <a:r>
              <a:rPr lang="ru-RU" sz="2400" dirty="0">
                <a:latin typeface="Times New Roman" panose="02020603050405020304" pitchFamily="18" charset="0"/>
                <a:cs typeface="Times New Roman" panose="02020603050405020304" pitchFamily="18" charset="0"/>
              </a:rPr>
              <a:t>изобразительная (лепка)</a:t>
            </a:r>
          </a:p>
          <a:p>
            <a:pPr algn="just"/>
            <a:r>
              <a:rPr lang="ru-RU" sz="2400" b="1" dirty="0">
                <a:latin typeface="Times New Roman" panose="02020603050405020304" pitchFamily="18" charset="0"/>
                <a:cs typeface="Times New Roman" panose="02020603050405020304" pitchFamily="18" charset="0"/>
              </a:rPr>
              <a:t>Оборудование и материалы: </a:t>
            </a:r>
            <a:r>
              <a:rPr lang="ru-RU" sz="2400" dirty="0">
                <a:latin typeface="Times New Roman" panose="02020603050405020304" pitchFamily="18" charset="0"/>
                <a:cs typeface="Times New Roman" panose="02020603050405020304" pitchFamily="18" charset="0"/>
              </a:rPr>
              <a:t>Листы картона формата А4 или А5 белого цвета с заготовками (рисунок или аппликация «Варежка») по количеству детей; пластилин красного, желтого, зеленого цвета в брусках, а также скатанный в шарики, варежка.</a:t>
            </a:r>
          </a:p>
          <a:p>
            <a:pPr algn="just"/>
            <a:r>
              <a:rPr lang="ru-RU" sz="2400" b="1" dirty="0">
                <a:latin typeface="Times New Roman" panose="02020603050405020304" pitchFamily="18" charset="0"/>
                <a:cs typeface="Times New Roman" panose="02020603050405020304" pitchFamily="18" charset="0"/>
              </a:rPr>
              <a:t>Демонстрационный материал</a:t>
            </a:r>
            <a:r>
              <a:rPr lang="ru-RU" sz="2400" dirty="0">
                <a:latin typeface="Times New Roman" panose="02020603050405020304" pitchFamily="18" charset="0"/>
                <a:cs typeface="Times New Roman" panose="02020603050405020304" pitchFamily="18" charset="0"/>
              </a:rPr>
              <a:t>: Готовая работа «Варежка»</a:t>
            </a:r>
          </a:p>
          <a:p>
            <a:pPr algn="just"/>
            <a:r>
              <a:rPr lang="ru-RU" sz="2400" b="1" dirty="0">
                <a:latin typeface="Times New Roman" panose="02020603050405020304" pitchFamily="18" charset="0"/>
                <a:cs typeface="Times New Roman" panose="02020603050405020304" pitchFamily="18" charset="0"/>
              </a:rPr>
              <a:t>Раздаточный материал: </a:t>
            </a:r>
            <a:r>
              <a:rPr lang="ru-RU" sz="2400" dirty="0">
                <a:latin typeface="Times New Roman" panose="02020603050405020304" pitchFamily="18" charset="0"/>
                <a:cs typeface="Times New Roman" panose="02020603050405020304" pitchFamily="18" charset="0"/>
              </a:rPr>
              <a:t>Рисунок «Варежка» с обозначенными местами для приклеивания пластилина</a:t>
            </a:r>
          </a:p>
          <a:p>
            <a:pPr algn="just"/>
            <a:r>
              <a:rPr lang="ru-RU" sz="2400" b="1" dirty="0">
                <a:latin typeface="Times New Roman" panose="02020603050405020304" pitchFamily="18" charset="0"/>
                <a:cs typeface="Times New Roman" panose="02020603050405020304" pitchFamily="18" charset="0"/>
              </a:rPr>
              <a:t>Длительность:</a:t>
            </a:r>
            <a:r>
              <a:rPr lang="ru-RU" sz="2400" dirty="0">
                <a:latin typeface="Times New Roman" panose="02020603050405020304" pitchFamily="18" charset="0"/>
                <a:cs typeface="Times New Roman" panose="02020603050405020304" pitchFamily="18" charset="0"/>
              </a:rPr>
              <a:t> 15 минут</a:t>
            </a:r>
          </a:p>
          <a:p>
            <a:pPr algn="just"/>
            <a:r>
              <a:rPr lang="ru-RU" sz="2400" b="1" dirty="0">
                <a:latin typeface="Times New Roman" panose="02020603050405020304" pitchFamily="18" charset="0"/>
                <a:cs typeface="Times New Roman" panose="02020603050405020304" pitchFamily="18" charset="0"/>
              </a:rPr>
              <a:t>Коррекционная направленность, адаптация материала: </a:t>
            </a:r>
            <a:r>
              <a:rPr lang="ru-RU" sz="2400" dirty="0">
                <a:latin typeface="Times New Roman" panose="02020603050405020304" pitchFamily="18" charset="0"/>
                <a:cs typeface="Times New Roman" panose="02020603050405020304" pitchFamily="18" charset="0"/>
              </a:rPr>
              <a:t>в процессе работы некоторые дети выполняют её в малых группах или индивидуально с воспитателем в спальне (это зависит от психического и соматического состояния ребёнка на момент проведения занятия</a:t>
            </a:r>
            <a:r>
              <a:rPr lang="ru-RU" sz="2400" dirty="0"/>
              <a:t>)</a:t>
            </a:r>
          </a:p>
        </p:txBody>
      </p:sp>
    </p:spTree>
    <p:extLst>
      <p:ext uri="{BB962C8B-B14F-4D97-AF65-F5344CB8AC3E}">
        <p14:creationId xmlns:p14="http://schemas.microsoft.com/office/powerpoint/2010/main" val="2379173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0459" y="476872"/>
            <a:ext cx="6096000" cy="5139869"/>
          </a:xfrm>
          <a:prstGeom prst="rect">
            <a:avLst/>
          </a:prstGeom>
        </p:spPr>
        <p:txBody>
          <a:bodyPr>
            <a:spAutoFit/>
          </a:bodyPr>
          <a:lstStyle/>
          <a:p>
            <a:r>
              <a:rPr lang="ru-RU" sz="4000" b="1" dirty="0">
                <a:latin typeface="Times New Roman" panose="02020603050405020304" pitchFamily="18" charset="0"/>
                <a:cs typeface="Times New Roman" panose="02020603050405020304" pitchFamily="18" charset="0"/>
              </a:rPr>
              <a:t>Структура НОД:</a:t>
            </a:r>
          </a:p>
          <a:p>
            <a:r>
              <a:rPr lang="ru-RU" dirty="0">
                <a:latin typeface="Times New Roman" panose="02020603050405020304" pitchFamily="18" charset="0"/>
                <a:cs typeface="Times New Roman" panose="02020603050405020304" pitchFamily="18" charset="0"/>
              </a:rPr>
              <a:t>I. Вводная часть - 2 минуты.</a:t>
            </a:r>
          </a:p>
          <a:p>
            <a:r>
              <a:rPr lang="ru-RU" dirty="0">
                <a:latin typeface="Times New Roman" panose="02020603050405020304" pitchFamily="18" charset="0"/>
                <a:cs typeface="Times New Roman" panose="02020603050405020304" pitchFamily="18" charset="0"/>
              </a:rPr>
              <a:t>а) Рассматривание варежки</a:t>
            </a:r>
          </a:p>
          <a:p>
            <a:r>
              <a:rPr lang="ru-RU" dirty="0">
                <a:latin typeface="Times New Roman" panose="02020603050405020304" pitchFamily="18" charset="0"/>
                <a:cs typeface="Times New Roman" panose="02020603050405020304" pitchFamily="18" charset="0"/>
              </a:rPr>
              <a:t>б) пальчиковая гимнастика</a:t>
            </a:r>
          </a:p>
          <a:p>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II</a:t>
            </a:r>
            <a:r>
              <a:rPr lang="ru-RU" dirty="0">
                <a:latin typeface="Times New Roman" panose="02020603050405020304" pitchFamily="18" charset="0"/>
                <a:cs typeface="Times New Roman" panose="02020603050405020304" pitchFamily="18" charset="0"/>
              </a:rPr>
              <a:t>. Основная часть - 12 минут.</a:t>
            </a:r>
          </a:p>
          <a:p>
            <a:r>
              <a:rPr lang="ru-RU" dirty="0">
                <a:latin typeface="Times New Roman" panose="02020603050405020304" pitchFamily="18" charset="0"/>
                <a:cs typeface="Times New Roman" panose="02020603050405020304" pitchFamily="18" charset="0"/>
              </a:rPr>
              <a:t>а) Рассматривание заготовки «Варежка»</a:t>
            </a:r>
          </a:p>
          <a:p>
            <a:r>
              <a:rPr lang="ru-RU" dirty="0">
                <a:latin typeface="Times New Roman" panose="02020603050405020304" pitchFamily="18" charset="0"/>
                <a:cs typeface="Times New Roman" panose="02020603050405020304" pitchFamily="18" charset="0"/>
              </a:rPr>
              <a:t>б) раскатывание шариков из пластилина</a:t>
            </a:r>
          </a:p>
          <a:p>
            <a:r>
              <a:rPr lang="ru-RU" dirty="0">
                <a:latin typeface="Times New Roman" panose="02020603050405020304" pitchFamily="18" charset="0"/>
                <a:cs typeface="Times New Roman" panose="02020603050405020304" pitchFamily="18" charset="0"/>
              </a:rPr>
              <a:t>в) приклеивание их на основу</a:t>
            </a:r>
          </a:p>
          <a:p>
            <a:endParaRPr lang="ru-RU" dirty="0" smtClean="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a:p>
            <a:endParaRPr lang="ru-RU" dirty="0" smtClean="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III</a:t>
            </a:r>
            <a:r>
              <a:rPr lang="ru-RU" dirty="0">
                <a:latin typeface="Times New Roman" panose="02020603050405020304" pitchFamily="18" charset="0"/>
                <a:cs typeface="Times New Roman" panose="02020603050405020304" pitchFamily="18" charset="0"/>
              </a:rPr>
              <a:t>. Заключительная часть - 1 минуты.</a:t>
            </a:r>
          </a:p>
          <a:p>
            <a:r>
              <a:rPr lang="ru-RU" dirty="0">
                <a:latin typeface="Times New Roman" panose="02020603050405020304" pitchFamily="18" charset="0"/>
                <a:cs typeface="Times New Roman" panose="02020603050405020304" pitchFamily="18" charset="0"/>
              </a:rPr>
              <a:t>а) обобщение воспитателя;</a:t>
            </a:r>
          </a:p>
          <a:p>
            <a:r>
              <a:rPr lang="ru-RU" dirty="0">
                <a:latin typeface="Times New Roman" panose="02020603050405020304" pitchFamily="18" charset="0"/>
                <a:cs typeface="Times New Roman" panose="02020603050405020304" pitchFamily="18" charset="0"/>
              </a:rPr>
              <a:t>б) анализ НОД (о том какие знания показали дети).</a:t>
            </a:r>
          </a:p>
          <a:p>
            <a:r>
              <a:rPr lang="ru-RU" dirty="0">
                <a:latin typeface="Times New Roman" panose="02020603050405020304" pitchFamily="18" charset="0"/>
                <a:cs typeface="Times New Roman" panose="02020603050405020304" pitchFamily="18" charset="0"/>
              </a:rPr>
              <a:t>в)оформление выставки</a:t>
            </a:r>
          </a:p>
        </p:txBody>
      </p:sp>
    </p:spTree>
    <p:extLst>
      <p:ext uri="{BB962C8B-B14F-4D97-AF65-F5344CB8AC3E}">
        <p14:creationId xmlns:p14="http://schemas.microsoft.com/office/powerpoint/2010/main" val="3022967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69493" y="1596788"/>
            <a:ext cx="9144000" cy="3416320"/>
          </a:xfrm>
          <a:prstGeom prst="rect">
            <a:avLst/>
          </a:prstGeom>
          <a:noFill/>
        </p:spPr>
        <p:txBody>
          <a:bodyPr wrap="square" rtlCol="0">
            <a:spAutoFit/>
          </a:bodyPr>
          <a:lstStyle/>
          <a:p>
            <a:pPr algn="ctr"/>
            <a:r>
              <a:rPr lang="ru-RU" sz="5400" dirty="0" smtClean="0">
                <a:latin typeface="Times New Roman" panose="02020603050405020304" pitchFamily="18" charset="0"/>
                <a:cs typeface="Times New Roman" panose="02020603050405020304" pitchFamily="18" charset="0"/>
              </a:rPr>
              <a:t>Ход </a:t>
            </a:r>
          </a:p>
          <a:p>
            <a:pPr algn="ctr"/>
            <a:r>
              <a:rPr lang="ru-RU" sz="5400" dirty="0" smtClean="0">
                <a:latin typeface="Times New Roman" panose="02020603050405020304" pitchFamily="18" charset="0"/>
                <a:cs typeface="Times New Roman" panose="02020603050405020304" pitchFamily="18" charset="0"/>
              </a:rPr>
              <a:t>непосредственно образовательной деятельности</a:t>
            </a:r>
            <a:endParaRPr lang="ru-RU" sz="5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2756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450376" y="675545"/>
            <a:ext cx="11491415" cy="5170646"/>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987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9875"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Перед началом занятия необходимо подготовить основу </a:t>
            </a:r>
            <a:r>
              <a:rPr kumimoji="0" lang="ru-RU" altLang="ru-RU" sz="2400" b="0" i="1"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для </a:t>
            </a:r>
            <a:r>
              <a:rPr kumimoji="0" lang="ru-RU" altLang="ru-RU" sz="24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создания пластилиновой картинки — изображение на картоне варежка. Изобразить контур варежки при помощи цветных фломастеров.</a:t>
            </a:r>
            <a:endParaRPr kumimoji="0" lang="ru-RU" altLang="ru-RU" sz="2400" b="0" i="0" u="none" strike="noStrike" cap="none" normalizeH="0" baseline="0" dirty="0" smtClean="0">
              <a:ln>
                <a:noFill/>
              </a:ln>
              <a:solidFill>
                <a:schemeClr val="tx1"/>
              </a:solidFill>
              <a:effectLst/>
            </a:endParaRPr>
          </a:p>
          <a:p>
            <a:pPr marL="0" marR="0" lvl="0" indent="269875" algn="l" defTabSz="914400" rtl="0" eaLnBrk="0" fontAlgn="base" latinLnBrk="0" hangingPunct="0">
              <a:lnSpc>
                <a:spcPct val="100000"/>
              </a:lnSpc>
              <a:spcBef>
                <a:spcPct val="0"/>
              </a:spcBef>
              <a:spcAft>
                <a:spcPct val="0"/>
              </a:spcAft>
              <a:buClrTx/>
              <a:buSzTx/>
              <a:buFontTx/>
              <a:buNone/>
              <a:tabLst/>
            </a:pPr>
            <a:endParaRPr kumimoji="0" lang="ru-RU" altLang="ru-RU" sz="24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Раздайте детям заготовки с изображением варежки и пластилин.</a:t>
            </a:r>
            <a:endParaRPr kumimoji="0" lang="ru-RU" altLang="ru-RU" sz="2400" b="0" i="0" u="none" strike="noStrike" cap="none" normalizeH="0" baseline="0" dirty="0" smtClean="0">
              <a:ln>
                <a:noFill/>
              </a:ln>
              <a:solidFill>
                <a:schemeClr val="tx1"/>
              </a:solidFill>
              <a:effectLst/>
            </a:endParaRPr>
          </a:p>
          <a:p>
            <a:pPr marL="0" marR="0" lvl="0" indent="269875" algn="l" defTabSz="914400" rtl="0" eaLnBrk="0" fontAlgn="base" latinLnBrk="0" hangingPunct="0">
              <a:lnSpc>
                <a:spcPct val="100000"/>
              </a:lnSpc>
              <a:spcBef>
                <a:spcPct val="0"/>
              </a:spcBef>
              <a:spcAft>
                <a:spcPct val="0"/>
              </a:spcAft>
              <a:buClrTx/>
              <a:buSzTx/>
              <a:buFontTx/>
              <a:buNone/>
              <a:tabLst/>
            </a:pPr>
            <a:endParaRPr kumimoji="0" lang="ru-RU" altLang="ru-RU" sz="24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lvl="0" indent="269875" algn="l"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Предложите детям сделать узор для варежки: отщипывать маленькие кусочки пластилина, большим и указательным пальцами правой руки скатывать из них шарики. Чтобы навык закреплялся правильно, следует подойти к каждому ребенку, помочь ему начать выполнять задание, проследить за правильностью выполнения. Пусть дети самостоятельно изготовят по 2-4 шарика, остальные подготовьте заранее.</a:t>
            </a:r>
            <a:r>
              <a:rPr kumimoji="0" lang="ru-RU" altLang="ru-RU" sz="24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kumimoji="0" lang="ru-RU" altLang="ru-RU" sz="2400" b="0" i="0" u="none" strike="noStrike" cap="none" normalizeH="0" baseline="0" dirty="0" smtClean="0">
                <a:ln>
                  <a:noFill/>
                </a:ln>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Затем предложите самостоятельно методом надавливания прилепить шарики к варежке. На варежке можно расположить 6-10 кружков.</a:t>
            </a:r>
            <a:endParaRPr kumimoji="0" lang="ru-RU" altLang="ru-RU" sz="2400" b="0" i="0" u="none" strike="noStrike" cap="none" normalizeH="0" baseline="0" dirty="0" smtClean="0">
              <a:ln>
                <a:noFill/>
              </a:ln>
              <a:solidFill>
                <a:schemeClr val="tx1"/>
              </a:solidFill>
              <a:effectLst/>
            </a:endParaRPr>
          </a:p>
          <a:p>
            <a:pPr marL="0" marR="0" lvl="0" indent="269875"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51199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104140" y="2107646"/>
            <a:ext cx="9201503" cy="3692652"/>
          </a:xfrm>
          <a:prstGeom prst="rect">
            <a:avLst/>
          </a:prstGeom>
        </p:spPr>
      </p:pic>
      <p:sp>
        <p:nvSpPr>
          <p:cNvPr id="3" name="TextBox 2"/>
          <p:cNvSpPr txBox="1"/>
          <p:nvPr/>
        </p:nvSpPr>
        <p:spPr>
          <a:xfrm>
            <a:off x="1637732" y="532263"/>
            <a:ext cx="7888406" cy="1107996"/>
          </a:xfrm>
          <a:prstGeom prst="rect">
            <a:avLst/>
          </a:prstGeom>
          <a:noFill/>
        </p:spPr>
        <p:txBody>
          <a:bodyPr wrap="square" rtlCol="0">
            <a:spAutoFit/>
          </a:bodyPr>
          <a:lstStyle/>
          <a:p>
            <a:pPr algn="ctr"/>
            <a:r>
              <a:rPr lang="ru-RU" sz="6600" dirty="0" smtClean="0">
                <a:latin typeface="Times New Roman" panose="02020603050405020304" pitchFamily="18" charset="0"/>
                <a:cs typeface="Times New Roman" panose="02020603050405020304" pitchFamily="18" charset="0"/>
              </a:rPr>
              <a:t>Пальчиковая игра</a:t>
            </a:r>
            <a:endParaRPr lang="ru-RU" sz="6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0812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8616" y="409433"/>
            <a:ext cx="11250304" cy="6001643"/>
          </a:xfrm>
          <a:prstGeom prst="rect">
            <a:avLst/>
          </a:prstGeom>
          <a:solidFill>
            <a:schemeClr val="tx1"/>
          </a:solidFill>
        </p:spPr>
        <p:txBody>
          <a:bodyPr wrap="square">
            <a:spAutoFit/>
          </a:bodyPr>
          <a:lstStyle/>
          <a:p>
            <a:pPr lvl="0" indent="269875" eaLnBrk="0" fontAlgn="base" hangingPunct="0">
              <a:spcBef>
                <a:spcPct val="0"/>
              </a:spcBef>
              <a:spcAft>
                <a:spcPct val="0"/>
              </a:spcAft>
            </a:pPr>
            <a:r>
              <a:rPr lang="ru-RU" altLang="ru-RU"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Взрослый. </a:t>
            </a:r>
            <a:r>
              <a:rPr lang="ru-RU" altLang="ru-RU"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Ребята, что это? Как вы думаете, что лежит у меня в кармане? (ответы детей: собака, мячик, машинка, кукла и т.д.)</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Нет, посмотрите, что это?</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Воспитатель достаёт рукавицу.</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Правильно, ребята, это рукавица! Куда наденем рукавицу? На ножки? На голову?</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Куда?</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На руки!</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Правильно, на руки!</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Воспитатель даёт каждому по одной рукавице, остальные выкладывает на стол. </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 давайте сами украсим рукавицы! Сядьте за стол, я вам покажу как!</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Дети садятся за стол. Давайте сначала подготовим наши руки!</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Воспитатель показывает пустую картонную заготовку и пластилин.</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Ребята, что это?</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Правильно, пластилин! Будем украшать рукавицу пластилином!</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Берём пластилин, катаем шарик и приклеиваем на картон. Вот так! </a:t>
            </a:r>
            <a:r>
              <a:rPr lang="ru-RU" altLang="ru-RU"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Воспитатель комментирует свои действия.</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Воспитатель раздаёт цветные картонные заготовки рукавиц.</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Дети катают шарики и приклеивают их на картонные заготовки. Воспитатель подходит к каждому ребёнку и спрашивает, какого цвета у него украшение на рукавице.</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Молодцы, ребята! Красивые рукавицы получились!</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Рассматривание получившихся работ. Обобщение цвета варежек. Оформление выставки.</a:t>
            </a:r>
            <a:endParaRPr lang="ru-RU" altLang="ru-RU" sz="1600" dirty="0">
              <a:latin typeface="Times New Roman" panose="02020603050405020304" pitchFamily="18" charset="0"/>
              <a:cs typeface="Times New Roman" panose="02020603050405020304" pitchFamily="18" charset="0"/>
            </a:endParaRPr>
          </a:p>
          <a:p>
            <a:pPr lvl="0" indent="269875" eaLnBrk="0" fontAlgn="base" hangingPunct="0">
              <a:spcBef>
                <a:spcPct val="0"/>
              </a:spcBef>
              <a:spcAft>
                <a:spcPct val="0"/>
              </a:spcAft>
            </a:pPr>
            <a:r>
              <a:rPr lang="ru-RU" altLang="ru-RU" sz="16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Если уровень развития у детей мелкой моторики и навыка работы с пластилином позволяют, то можно вместе с ними изготовить основу варежки из пластилина. Для этого пластилин размазывается по картонной основе, на которой предварительно карандашами или фломастерами изображается силуэт варежки. Так де основу для варежки можно раскрасить карандашами или фломастерами разных цветов.</a:t>
            </a:r>
            <a:endParaRPr lang="ru-RU" alt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539608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50627" y="1582341"/>
            <a:ext cx="10235821" cy="3970318"/>
          </a:xfrm>
          <a:prstGeom prst="rect">
            <a:avLst/>
          </a:prstGeom>
          <a:solidFill>
            <a:schemeClr val="tx1"/>
          </a:solidFill>
        </p:spPr>
        <p:txBody>
          <a:bodyPr wrap="square">
            <a:spAutoFit/>
          </a:bodyPr>
          <a:lstStyle/>
          <a:p>
            <a:r>
              <a:rPr lang="ru-RU" sz="2800" dirty="0">
                <a:solidFill>
                  <a:schemeClr val="bg1"/>
                </a:solidFill>
                <a:latin typeface="Times New Roman" panose="02020603050405020304" pitchFamily="18" charset="0"/>
                <a:cs typeface="Times New Roman" panose="02020603050405020304" pitchFamily="18" charset="0"/>
              </a:rPr>
              <a:t>Рассматривание получившихся работ. Обобщение цвета варежек. Оформление выставки.</a:t>
            </a:r>
          </a:p>
          <a:p>
            <a:r>
              <a:rPr lang="ru-RU" sz="2800" dirty="0">
                <a:solidFill>
                  <a:schemeClr val="bg1"/>
                </a:solidFill>
                <a:latin typeface="Times New Roman" panose="02020603050405020304" pitchFamily="18" charset="0"/>
                <a:cs typeface="Times New Roman" panose="02020603050405020304" pitchFamily="18" charset="0"/>
              </a:rPr>
              <a:t>Если уровень развития у детей мелкой моторики и навыка работы с пластилином позволяют, то можно вместе с ними изготовить основу варежки из пластилина. Для этого пластилин размазывается по картонной основе, на которой предварительно карандашами или фломастерами изображается силуэт варежки. Так де основу для варежки можно раскрасить карандашами или фломастерами разных цветов.</a:t>
            </a:r>
          </a:p>
        </p:txBody>
      </p:sp>
    </p:spTree>
    <p:extLst>
      <p:ext uri="{BB962C8B-B14F-4D97-AF65-F5344CB8AC3E}">
        <p14:creationId xmlns:p14="http://schemas.microsoft.com/office/powerpoint/2010/main" val="18770056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Цитаты">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Цитаты">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Цитаты">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TM03457503[[fn=Цитаты]]</Template>
  <TotalTime>62</TotalTime>
  <Words>758</Words>
  <Application>Microsoft Office PowerPoint</Application>
  <PresentationFormat>Широкоэкранный</PresentationFormat>
  <Paragraphs>68</Paragraphs>
  <Slides>10</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10</vt:i4>
      </vt:variant>
    </vt:vector>
  </HeadingPairs>
  <TitlesOfParts>
    <vt:vector size="16" baseType="lpstr">
      <vt:lpstr>Arial</vt:lpstr>
      <vt:lpstr>Calibri</vt:lpstr>
      <vt:lpstr>Century Gothic</vt:lpstr>
      <vt:lpstr>Times New Roman</vt:lpstr>
      <vt:lpstr>Wingdings 2</vt:lpstr>
      <vt:lpstr>Цитаты</vt:lpstr>
      <vt:lpstr>Методические рекомендации по проведению занятия  «Лепка. варежка»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Индивидуальная работа с детьми в условиях психоневрологического дневного стационара</dc:title>
  <dc:creator>Юлия</dc:creator>
  <cp:lastModifiedBy>Юлия</cp:lastModifiedBy>
  <cp:revision>9</cp:revision>
  <dcterms:created xsi:type="dcterms:W3CDTF">2019-04-22T07:23:12Z</dcterms:created>
  <dcterms:modified xsi:type="dcterms:W3CDTF">2019-04-22T19:02:15Z</dcterms:modified>
</cp:coreProperties>
</file>