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32" r:id="rId6"/>
    <p:sldMasterId id="2147483756" r:id="rId7"/>
    <p:sldMasterId id="2147483768" r:id="rId8"/>
    <p:sldMasterId id="2147483780" r:id="rId9"/>
  </p:sldMasterIdLst>
  <p:notesMasterIdLst>
    <p:notesMasterId r:id="rId23"/>
  </p:notesMasterIdLst>
  <p:sldIdLst>
    <p:sldId id="256" r:id="rId10"/>
    <p:sldId id="257" r:id="rId11"/>
    <p:sldId id="258" r:id="rId12"/>
    <p:sldId id="259" r:id="rId13"/>
    <p:sldId id="260" r:id="rId14"/>
    <p:sldId id="261" r:id="rId15"/>
    <p:sldId id="273" r:id="rId16"/>
    <p:sldId id="263" r:id="rId17"/>
    <p:sldId id="274" r:id="rId18"/>
    <p:sldId id="270" r:id="rId19"/>
    <p:sldId id="267" r:id="rId20"/>
    <p:sldId id="269" r:id="rId21"/>
    <p:sldId id="271" r:id="rId22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16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CE9793-A390-4063-AFE2-15C26426B948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79C377DD-548C-4FD5-8263-8CD5D1124798}">
      <dgm:prSet phldrT="[Текст]"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dirty="0" smtClean="0">
              <a:solidFill>
                <a:srgbClr val="34164A"/>
              </a:solidFill>
              <a:ea typeface="Times New Roman"/>
              <a:cs typeface="Times New Roman"/>
            </a:rPr>
            <a:t>1. Рассказ о художнике и его труде</a:t>
          </a:r>
          <a:endParaRPr lang="ru-RU" dirty="0">
            <a:solidFill>
              <a:srgbClr val="34164A"/>
            </a:solidFill>
          </a:endParaRPr>
        </a:p>
      </dgm:t>
    </dgm:pt>
    <dgm:pt modelId="{4F1F2A39-9922-4583-A603-9204FAC82166}" type="parTrans" cxnId="{5227E9D8-8E34-4E0E-A54C-B338A38F6461}">
      <dgm:prSet/>
      <dgm:spPr/>
      <dgm:t>
        <a:bodyPr/>
        <a:lstStyle/>
        <a:p>
          <a:endParaRPr lang="ru-RU"/>
        </a:p>
      </dgm:t>
    </dgm:pt>
    <dgm:pt modelId="{A20BCED0-39C1-44F0-B133-67E30673B565}" type="sibTrans" cxnId="{5227E9D8-8E34-4E0E-A54C-B338A38F6461}">
      <dgm:prSet/>
      <dgm:spPr/>
      <dgm:t>
        <a:bodyPr/>
        <a:lstStyle/>
        <a:p>
          <a:endParaRPr lang="ru-RU"/>
        </a:p>
      </dgm:t>
    </dgm:pt>
    <dgm:pt modelId="{20087767-C1AA-47CB-B3EE-2D8DCEB96521}">
      <dgm:prSet phldrT="[Текст]"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dirty="0" smtClean="0">
              <a:solidFill>
                <a:srgbClr val="34164A"/>
              </a:solidFill>
              <a:ea typeface="Times New Roman"/>
              <a:cs typeface="Times New Roman"/>
            </a:rPr>
            <a:t>2. Понимание настроения художественного произведения</a:t>
          </a:r>
          <a:endParaRPr lang="ru-RU" dirty="0">
            <a:solidFill>
              <a:srgbClr val="34164A"/>
            </a:solidFill>
          </a:endParaRPr>
        </a:p>
      </dgm:t>
    </dgm:pt>
    <dgm:pt modelId="{E2FB8A40-0BB0-4E42-A407-0DE42DFD1FB0}" type="parTrans" cxnId="{30E6D424-3AA0-49AE-B8D2-C169FA5CEDCB}">
      <dgm:prSet/>
      <dgm:spPr/>
      <dgm:t>
        <a:bodyPr/>
        <a:lstStyle/>
        <a:p>
          <a:endParaRPr lang="ru-RU"/>
        </a:p>
      </dgm:t>
    </dgm:pt>
    <dgm:pt modelId="{D628AA45-F2EA-442C-BB6B-534DEE62474B}" type="sibTrans" cxnId="{30E6D424-3AA0-49AE-B8D2-C169FA5CEDCB}">
      <dgm:prSet/>
      <dgm:spPr/>
      <dgm:t>
        <a:bodyPr/>
        <a:lstStyle/>
        <a:p>
          <a:endParaRPr lang="ru-RU"/>
        </a:p>
      </dgm:t>
    </dgm:pt>
    <dgm:pt modelId="{D0D2C411-C8B3-4E55-8CCE-E2D4BA01DE00}">
      <dgm:prSet phldrT="[Текст]"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dirty="0" smtClean="0">
              <a:solidFill>
                <a:srgbClr val="34164A"/>
              </a:solidFill>
            </a:rPr>
            <a:t>3. Знакомство со средствами художественной выразительности</a:t>
          </a:r>
          <a:endParaRPr lang="ru-RU" dirty="0">
            <a:solidFill>
              <a:srgbClr val="34164A"/>
            </a:solidFill>
          </a:endParaRPr>
        </a:p>
      </dgm:t>
    </dgm:pt>
    <dgm:pt modelId="{2E494E2C-D8DA-49AF-AA7C-8BAD4251D695}" type="parTrans" cxnId="{D6A927E2-0020-403B-BC4C-797934919541}">
      <dgm:prSet/>
      <dgm:spPr/>
      <dgm:t>
        <a:bodyPr/>
        <a:lstStyle/>
        <a:p>
          <a:endParaRPr lang="ru-RU"/>
        </a:p>
      </dgm:t>
    </dgm:pt>
    <dgm:pt modelId="{01FB7612-D425-4C04-A2C0-1145B42D58F8}" type="sibTrans" cxnId="{D6A927E2-0020-403B-BC4C-797934919541}">
      <dgm:prSet/>
      <dgm:spPr/>
      <dgm:t>
        <a:bodyPr/>
        <a:lstStyle/>
        <a:p>
          <a:endParaRPr lang="ru-RU"/>
        </a:p>
      </dgm:t>
    </dgm:pt>
    <dgm:pt modelId="{CE9AE476-9021-49AB-8E55-89C18C114D0E}">
      <dgm:prSet phldrT="[Текст]"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dirty="0" smtClean="0">
              <a:solidFill>
                <a:srgbClr val="34164A"/>
              </a:solidFill>
            </a:rPr>
            <a:t>4. Знакомство с жанрами различных видов изобразительного искусства.</a:t>
          </a:r>
          <a:endParaRPr lang="ru-RU" dirty="0">
            <a:solidFill>
              <a:srgbClr val="34164A"/>
            </a:solidFill>
          </a:endParaRPr>
        </a:p>
      </dgm:t>
    </dgm:pt>
    <dgm:pt modelId="{A66AE807-705F-461B-A8E0-68FE56278F66}" type="parTrans" cxnId="{12DEAF90-F03D-48A9-9F46-F13ED9160CC4}">
      <dgm:prSet/>
      <dgm:spPr/>
      <dgm:t>
        <a:bodyPr/>
        <a:lstStyle/>
        <a:p>
          <a:endParaRPr lang="ru-RU"/>
        </a:p>
      </dgm:t>
    </dgm:pt>
    <dgm:pt modelId="{06672FDB-8D2F-48F5-B9A4-52EEB17E275A}" type="sibTrans" cxnId="{12DEAF90-F03D-48A9-9F46-F13ED9160CC4}">
      <dgm:prSet/>
      <dgm:spPr/>
      <dgm:t>
        <a:bodyPr/>
        <a:lstStyle/>
        <a:p>
          <a:endParaRPr lang="ru-RU"/>
        </a:p>
      </dgm:t>
    </dgm:pt>
    <dgm:pt modelId="{6CE1F813-1764-49A0-BCDB-8A3B0C372C3B}" type="pres">
      <dgm:prSet presAssocID="{FBCE9793-A390-4063-AFE2-15C26426B948}" presName="compositeShape" presStyleCnt="0">
        <dgm:presLayoutVars>
          <dgm:dir/>
          <dgm:resizeHandles/>
        </dgm:presLayoutVars>
      </dgm:prSet>
      <dgm:spPr/>
    </dgm:pt>
    <dgm:pt modelId="{9CD45EDB-892C-42D9-A6CE-B0F09F77904D}" type="pres">
      <dgm:prSet presAssocID="{FBCE9793-A390-4063-AFE2-15C26426B948}" presName="pyramid" presStyleLbl="node1" presStyleIdx="0" presStyleCnt="1" custLinFactNeighborX="7072" custLinFactNeighborY="11031"/>
      <dgm:spPr>
        <a:solidFill>
          <a:schemeClr val="tx2">
            <a:lumMod val="40000"/>
            <a:lumOff val="60000"/>
          </a:schemeClr>
        </a:solidFill>
      </dgm:spPr>
    </dgm:pt>
    <dgm:pt modelId="{85241203-D72E-4C1E-B4AC-AFB33A6C47CD}" type="pres">
      <dgm:prSet presAssocID="{FBCE9793-A390-4063-AFE2-15C26426B948}" presName="theList" presStyleCnt="0"/>
      <dgm:spPr/>
    </dgm:pt>
    <dgm:pt modelId="{A502ED89-DCA4-4AC4-B98A-FE762C9B8AA4}" type="pres">
      <dgm:prSet presAssocID="{79C377DD-548C-4FD5-8263-8CD5D1124798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5AD6B5-B62C-4F74-B0C5-3A67031DCA85}" type="pres">
      <dgm:prSet presAssocID="{79C377DD-548C-4FD5-8263-8CD5D1124798}" presName="aSpace" presStyleCnt="0"/>
      <dgm:spPr/>
    </dgm:pt>
    <dgm:pt modelId="{FAFE0D81-416B-4903-AD61-AB1E9E5C822A}" type="pres">
      <dgm:prSet presAssocID="{20087767-C1AA-47CB-B3EE-2D8DCEB96521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75E2C7-E624-4019-BA4C-72DAB4EA0BD7}" type="pres">
      <dgm:prSet presAssocID="{20087767-C1AA-47CB-B3EE-2D8DCEB96521}" presName="aSpace" presStyleCnt="0"/>
      <dgm:spPr/>
    </dgm:pt>
    <dgm:pt modelId="{4FF465C8-04EB-4AD9-919F-2FEA72891BD3}" type="pres">
      <dgm:prSet presAssocID="{D0D2C411-C8B3-4E55-8CCE-E2D4BA01DE00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0DF31F-8D04-4E91-83C5-AA6FA60738E6}" type="pres">
      <dgm:prSet presAssocID="{D0D2C411-C8B3-4E55-8CCE-E2D4BA01DE00}" presName="aSpace" presStyleCnt="0"/>
      <dgm:spPr/>
    </dgm:pt>
    <dgm:pt modelId="{7FF322B4-0BA5-4D54-9787-CD3226AACE62}" type="pres">
      <dgm:prSet presAssocID="{CE9AE476-9021-49AB-8E55-89C18C114D0E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9B2B6A-88B3-4119-AFB8-ACD907AF34CE}" type="pres">
      <dgm:prSet presAssocID="{CE9AE476-9021-49AB-8E55-89C18C114D0E}" presName="aSpace" presStyleCnt="0"/>
      <dgm:spPr/>
    </dgm:pt>
  </dgm:ptLst>
  <dgm:cxnLst>
    <dgm:cxn modelId="{D64AF25E-4942-4CF2-81CF-2CBE033E19C6}" type="presOf" srcId="{FBCE9793-A390-4063-AFE2-15C26426B948}" destId="{6CE1F813-1764-49A0-BCDB-8A3B0C372C3B}" srcOrd="0" destOrd="0" presId="urn:microsoft.com/office/officeart/2005/8/layout/pyramid2"/>
    <dgm:cxn modelId="{966B766D-E4B0-4380-A62B-A02EC9EED382}" type="presOf" srcId="{20087767-C1AA-47CB-B3EE-2D8DCEB96521}" destId="{FAFE0D81-416B-4903-AD61-AB1E9E5C822A}" srcOrd="0" destOrd="0" presId="urn:microsoft.com/office/officeart/2005/8/layout/pyramid2"/>
    <dgm:cxn modelId="{AFF16A0C-2978-4942-A78D-EE4310933332}" type="presOf" srcId="{79C377DD-548C-4FD5-8263-8CD5D1124798}" destId="{A502ED89-DCA4-4AC4-B98A-FE762C9B8AA4}" srcOrd="0" destOrd="0" presId="urn:microsoft.com/office/officeart/2005/8/layout/pyramid2"/>
    <dgm:cxn modelId="{D6A927E2-0020-403B-BC4C-797934919541}" srcId="{FBCE9793-A390-4063-AFE2-15C26426B948}" destId="{D0D2C411-C8B3-4E55-8CCE-E2D4BA01DE00}" srcOrd="2" destOrd="0" parTransId="{2E494E2C-D8DA-49AF-AA7C-8BAD4251D695}" sibTransId="{01FB7612-D425-4C04-A2C0-1145B42D58F8}"/>
    <dgm:cxn modelId="{30E6D424-3AA0-49AE-B8D2-C169FA5CEDCB}" srcId="{FBCE9793-A390-4063-AFE2-15C26426B948}" destId="{20087767-C1AA-47CB-B3EE-2D8DCEB96521}" srcOrd="1" destOrd="0" parTransId="{E2FB8A40-0BB0-4E42-A407-0DE42DFD1FB0}" sibTransId="{D628AA45-F2EA-442C-BB6B-534DEE62474B}"/>
    <dgm:cxn modelId="{12DEAF90-F03D-48A9-9F46-F13ED9160CC4}" srcId="{FBCE9793-A390-4063-AFE2-15C26426B948}" destId="{CE9AE476-9021-49AB-8E55-89C18C114D0E}" srcOrd="3" destOrd="0" parTransId="{A66AE807-705F-461B-A8E0-68FE56278F66}" sibTransId="{06672FDB-8D2F-48F5-B9A4-52EEB17E275A}"/>
    <dgm:cxn modelId="{5227E9D8-8E34-4E0E-A54C-B338A38F6461}" srcId="{FBCE9793-A390-4063-AFE2-15C26426B948}" destId="{79C377DD-548C-4FD5-8263-8CD5D1124798}" srcOrd="0" destOrd="0" parTransId="{4F1F2A39-9922-4583-A603-9204FAC82166}" sibTransId="{A20BCED0-39C1-44F0-B133-67E30673B565}"/>
    <dgm:cxn modelId="{5A4DA3FA-C978-4FE4-BBD6-DCABB9F62AB4}" type="presOf" srcId="{CE9AE476-9021-49AB-8E55-89C18C114D0E}" destId="{7FF322B4-0BA5-4D54-9787-CD3226AACE62}" srcOrd="0" destOrd="0" presId="urn:microsoft.com/office/officeart/2005/8/layout/pyramid2"/>
    <dgm:cxn modelId="{91AD2BC4-EA65-484F-8350-02DEE51DCCC8}" type="presOf" srcId="{D0D2C411-C8B3-4E55-8CCE-E2D4BA01DE00}" destId="{4FF465C8-04EB-4AD9-919F-2FEA72891BD3}" srcOrd="0" destOrd="0" presId="urn:microsoft.com/office/officeart/2005/8/layout/pyramid2"/>
    <dgm:cxn modelId="{2A552586-418C-4319-83C5-CC9B71E3F361}" type="presParOf" srcId="{6CE1F813-1764-49A0-BCDB-8A3B0C372C3B}" destId="{9CD45EDB-892C-42D9-A6CE-B0F09F77904D}" srcOrd="0" destOrd="0" presId="urn:microsoft.com/office/officeart/2005/8/layout/pyramid2"/>
    <dgm:cxn modelId="{8C1F04B8-E98C-4920-B60E-CE16CAC4A6C0}" type="presParOf" srcId="{6CE1F813-1764-49A0-BCDB-8A3B0C372C3B}" destId="{85241203-D72E-4C1E-B4AC-AFB33A6C47CD}" srcOrd="1" destOrd="0" presId="urn:microsoft.com/office/officeart/2005/8/layout/pyramid2"/>
    <dgm:cxn modelId="{B6B1C423-DAA3-46E4-AD5D-8DCBB81BBD40}" type="presParOf" srcId="{85241203-D72E-4C1E-B4AC-AFB33A6C47CD}" destId="{A502ED89-DCA4-4AC4-B98A-FE762C9B8AA4}" srcOrd="0" destOrd="0" presId="urn:microsoft.com/office/officeart/2005/8/layout/pyramid2"/>
    <dgm:cxn modelId="{F2715064-6B2E-449F-A8C9-51913C28A083}" type="presParOf" srcId="{85241203-D72E-4C1E-B4AC-AFB33A6C47CD}" destId="{E85AD6B5-B62C-4F74-B0C5-3A67031DCA85}" srcOrd="1" destOrd="0" presId="urn:microsoft.com/office/officeart/2005/8/layout/pyramid2"/>
    <dgm:cxn modelId="{A3EDC0DC-3244-421E-8AFD-74AC56632E8E}" type="presParOf" srcId="{85241203-D72E-4C1E-B4AC-AFB33A6C47CD}" destId="{FAFE0D81-416B-4903-AD61-AB1E9E5C822A}" srcOrd="2" destOrd="0" presId="urn:microsoft.com/office/officeart/2005/8/layout/pyramid2"/>
    <dgm:cxn modelId="{16ADE9AA-4532-4B38-A377-15F2AEF5DF64}" type="presParOf" srcId="{85241203-D72E-4C1E-B4AC-AFB33A6C47CD}" destId="{8575E2C7-E624-4019-BA4C-72DAB4EA0BD7}" srcOrd="3" destOrd="0" presId="urn:microsoft.com/office/officeart/2005/8/layout/pyramid2"/>
    <dgm:cxn modelId="{6EDF04E1-0963-4A7E-A548-0646B76640BE}" type="presParOf" srcId="{85241203-D72E-4C1E-B4AC-AFB33A6C47CD}" destId="{4FF465C8-04EB-4AD9-919F-2FEA72891BD3}" srcOrd="4" destOrd="0" presId="urn:microsoft.com/office/officeart/2005/8/layout/pyramid2"/>
    <dgm:cxn modelId="{BC466A30-B6DA-4A76-9182-BA2620AC980D}" type="presParOf" srcId="{85241203-D72E-4C1E-B4AC-AFB33A6C47CD}" destId="{6F0DF31F-8D04-4E91-83C5-AA6FA60738E6}" srcOrd="5" destOrd="0" presId="urn:microsoft.com/office/officeart/2005/8/layout/pyramid2"/>
    <dgm:cxn modelId="{1551A290-ACF9-4B17-92DE-96BC848B28DA}" type="presParOf" srcId="{85241203-D72E-4C1E-B4AC-AFB33A6C47CD}" destId="{7FF322B4-0BA5-4D54-9787-CD3226AACE62}" srcOrd="6" destOrd="0" presId="urn:microsoft.com/office/officeart/2005/8/layout/pyramid2"/>
    <dgm:cxn modelId="{5FEBA1A5-5CE9-4D96-BE18-D06D46191868}" type="presParOf" srcId="{85241203-D72E-4C1E-B4AC-AFB33A6C47CD}" destId="{609B2B6A-88B3-4119-AFB8-ACD907AF34CE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D45EDB-892C-42D9-A6CE-B0F09F77904D}">
      <dsp:nvSpPr>
        <dsp:cNvPr id="0" name=""/>
        <dsp:cNvSpPr/>
      </dsp:nvSpPr>
      <dsp:spPr>
        <a:xfrm>
          <a:off x="1569257" y="0"/>
          <a:ext cx="4569371" cy="4569371"/>
        </a:xfrm>
        <a:prstGeom prst="triangle">
          <a:avLst/>
        </a:prstGeom>
        <a:solidFill>
          <a:schemeClr val="tx2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02ED89-DCA4-4AC4-B98A-FE762C9B8AA4}">
      <dsp:nvSpPr>
        <dsp:cNvPr id="0" name=""/>
        <dsp:cNvSpPr/>
      </dsp:nvSpPr>
      <dsp:spPr>
        <a:xfrm>
          <a:off x="3530797" y="457383"/>
          <a:ext cx="2970091" cy="812134"/>
        </a:xfrm>
        <a:prstGeom prst="roundRect">
          <a:avLst/>
        </a:prstGeom>
        <a:solidFill>
          <a:schemeClr val="accent2">
            <a:lumMod val="40000"/>
            <a:lumOff val="60000"/>
            <a:alpha val="9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rgbClr val="34164A"/>
              </a:solidFill>
              <a:ea typeface="Times New Roman"/>
              <a:cs typeface="Times New Roman"/>
            </a:rPr>
            <a:t>1. Рассказ о художнике и его труде</a:t>
          </a:r>
          <a:endParaRPr lang="ru-RU" sz="1500" kern="1200" dirty="0">
            <a:solidFill>
              <a:srgbClr val="34164A"/>
            </a:solidFill>
          </a:endParaRPr>
        </a:p>
      </dsp:txBody>
      <dsp:txXfrm>
        <a:off x="3570442" y="497028"/>
        <a:ext cx="2890801" cy="732844"/>
      </dsp:txXfrm>
    </dsp:sp>
    <dsp:sp modelId="{FAFE0D81-416B-4903-AD61-AB1E9E5C822A}">
      <dsp:nvSpPr>
        <dsp:cNvPr id="0" name=""/>
        <dsp:cNvSpPr/>
      </dsp:nvSpPr>
      <dsp:spPr>
        <a:xfrm>
          <a:off x="3530797" y="1371034"/>
          <a:ext cx="2970091" cy="812134"/>
        </a:xfrm>
        <a:prstGeom prst="roundRect">
          <a:avLst/>
        </a:prstGeom>
        <a:solidFill>
          <a:schemeClr val="accent2">
            <a:lumMod val="40000"/>
            <a:lumOff val="60000"/>
            <a:alpha val="9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rgbClr val="34164A"/>
              </a:solidFill>
              <a:ea typeface="Times New Roman"/>
              <a:cs typeface="Times New Roman"/>
            </a:rPr>
            <a:t>2. Понимание настроения художественного произведения</a:t>
          </a:r>
          <a:endParaRPr lang="ru-RU" sz="1500" kern="1200" dirty="0">
            <a:solidFill>
              <a:srgbClr val="34164A"/>
            </a:solidFill>
          </a:endParaRPr>
        </a:p>
      </dsp:txBody>
      <dsp:txXfrm>
        <a:off x="3570442" y="1410679"/>
        <a:ext cx="2890801" cy="732844"/>
      </dsp:txXfrm>
    </dsp:sp>
    <dsp:sp modelId="{4FF465C8-04EB-4AD9-919F-2FEA72891BD3}">
      <dsp:nvSpPr>
        <dsp:cNvPr id="0" name=""/>
        <dsp:cNvSpPr/>
      </dsp:nvSpPr>
      <dsp:spPr>
        <a:xfrm>
          <a:off x="3530797" y="2284685"/>
          <a:ext cx="2970091" cy="812134"/>
        </a:xfrm>
        <a:prstGeom prst="roundRect">
          <a:avLst/>
        </a:prstGeom>
        <a:solidFill>
          <a:schemeClr val="accent2">
            <a:lumMod val="40000"/>
            <a:lumOff val="60000"/>
            <a:alpha val="9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rgbClr val="34164A"/>
              </a:solidFill>
            </a:rPr>
            <a:t>3. Знакомство со средствами художественной выразительности</a:t>
          </a:r>
          <a:endParaRPr lang="ru-RU" sz="1500" kern="1200" dirty="0">
            <a:solidFill>
              <a:srgbClr val="34164A"/>
            </a:solidFill>
          </a:endParaRPr>
        </a:p>
      </dsp:txBody>
      <dsp:txXfrm>
        <a:off x="3570442" y="2324330"/>
        <a:ext cx="2890801" cy="732844"/>
      </dsp:txXfrm>
    </dsp:sp>
    <dsp:sp modelId="{7FF322B4-0BA5-4D54-9787-CD3226AACE62}">
      <dsp:nvSpPr>
        <dsp:cNvPr id="0" name=""/>
        <dsp:cNvSpPr/>
      </dsp:nvSpPr>
      <dsp:spPr>
        <a:xfrm>
          <a:off x="3530797" y="3198336"/>
          <a:ext cx="2970091" cy="812134"/>
        </a:xfrm>
        <a:prstGeom prst="roundRect">
          <a:avLst/>
        </a:prstGeom>
        <a:solidFill>
          <a:schemeClr val="accent2">
            <a:lumMod val="40000"/>
            <a:lumOff val="60000"/>
            <a:alpha val="9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rgbClr val="34164A"/>
              </a:solidFill>
            </a:rPr>
            <a:t>4. Знакомство с жанрами различных видов изобразительного искусства.</a:t>
          </a:r>
          <a:endParaRPr lang="ru-RU" sz="1500" kern="1200" dirty="0">
            <a:solidFill>
              <a:srgbClr val="34164A"/>
            </a:solidFill>
          </a:endParaRPr>
        </a:p>
      </dsp:txBody>
      <dsp:txXfrm>
        <a:off x="3570442" y="3237981"/>
        <a:ext cx="2890801" cy="732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DC1D6-EA37-4325-99ED-57E3F6992285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E5F133-E455-4D50-AA53-75F5984471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390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100" kern="120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Искусство - это «образ», образ мира, человека,  сформировавшийся в сознании художника и выраженный им в слове, звуках, красках, форме.</a:t>
            </a:r>
          </a:p>
          <a:p>
            <a:r>
              <a:rPr lang="ru-RU" sz="1100" kern="120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Искусство говорит образным языком , оно наглядно, что близко ребенку дошкольного возраста.</a:t>
            </a:r>
            <a:endParaRPr lang="ru-RU" sz="1100" kern="1200" baseline="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0C2E7-DFEB-40D5-B290-830A053E35EB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182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Искусство призвано: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«раскрывать истину в чувственной форме» (Гегель)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«исправлять природу» (Вольтер)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«способствовать тому, чтобы люди глубже понимали жизнь и больше ее любили» (</a:t>
            </a:r>
            <a:r>
              <a:rPr lang="ru-RU" sz="1200" dirty="0" err="1" smtClean="0">
                <a:effectLst/>
                <a:latin typeface="Times New Roman"/>
                <a:ea typeface="Calibri"/>
                <a:cs typeface="Times New Roman"/>
              </a:rPr>
              <a:t>Р.Кент</a:t>
            </a: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)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«озарять светом глубины человеческой души» (</a:t>
            </a:r>
            <a:r>
              <a:rPr lang="ru-RU" sz="1200" dirty="0" err="1" smtClean="0">
                <a:effectLst/>
                <a:latin typeface="Times New Roman"/>
                <a:ea typeface="Calibri"/>
                <a:cs typeface="Times New Roman"/>
              </a:rPr>
              <a:t>Р.Шуман</a:t>
            </a: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)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Эти высказывания раскрывают педагогические возможности живописи.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Без воспитания с дошкольного возраста уважения к духовным ценностям, умения понимать и ценить искусство, без пробуждения у детей творческих начал невозможно становление цельной, гармонически развитой и творчески активной личности.</a:t>
            </a:r>
            <a:endParaRPr lang="ru-RU" sz="1100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0C2E7-DFEB-40D5-B290-830A053E35EB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855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Виды и жанры изобразительного искусства:</a:t>
            </a:r>
          </a:p>
          <a:p>
            <a:r>
              <a:rPr lang="ru-RU" dirty="0" smtClean="0"/>
              <a:t>Изобразительные:</a:t>
            </a:r>
          </a:p>
          <a:p>
            <a:r>
              <a:rPr lang="ru-RU" dirty="0" smtClean="0"/>
              <a:t>Живопись (пейзаж, натюрморт, портрет, сюжетная картина)</a:t>
            </a:r>
          </a:p>
          <a:p>
            <a:r>
              <a:rPr lang="ru-RU" dirty="0" smtClean="0"/>
              <a:t>Графика,</a:t>
            </a:r>
          </a:p>
          <a:p>
            <a:r>
              <a:rPr lang="ru-RU" dirty="0" smtClean="0"/>
              <a:t>Скульптура</a:t>
            </a:r>
          </a:p>
          <a:p>
            <a:r>
              <a:rPr lang="ru-RU" dirty="0" smtClean="0"/>
              <a:t>Неизобразительная:</a:t>
            </a:r>
          </a:p>
          <a:p>
            <a:r>
              <a:rPr lang="ru-RU" dirty="0" smtClean="0"/>
              <a:t>Архитектура</a:t>
            </a:r>
          </a:p>
          <a:p>
            <a:endParaRPr lang="ru-RU" dirty="0" smtClean="0"/>
          </a:p>
          <a:p>
            <a:r>
              <a:rPr lang="ru-RU" dirty="0" smtClean="0"/>
              <a:t>Декоративно-прикладное искусство (сюжетное, орнаментальное)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0C2E7-DFEB-40D5-B290-830A053E35EB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922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Виды и жанры изобразительного искусства:</a:t>
            </a:r>
          </a:p>
          <a:p>
            <a:r>
              <a:rPr lang="ru-RU" dirty="0" smtClean="0"/>
              <a:t>Изобразительные:</a:t>
            </a:r>
          </a:p>
          <a:p>
            <a:r>
              <a:rPr lang="ru-RU" dirty="0" smtClean="0"/>
              <a:t>Живопись (пейзаж, натюрморт, портрет, сюжетная картина)</a:t>
            </a:r>
          </a:p>
          <a:p>
            <a:r>
              <a:rPr lang="ru-RU" dirty="0" smtClean="0"/>
              <a:t>Графика,</a:t>
            </a:r>
          </a:p>
          <a:p>
            <a:r>
              <a:rPr lang="ru-RU" dirty="0" smtClean="0"/>
              <a:t>Скульптура</a:t>
            </a:r>
          </a:p>
          <a:p>
            <a:r>
              <a:rPr lang="ru-RU" dirty="0" smtClean="0"/>
              <a:t>Неизобразительная:</a:t>
            </a:r>
          </a:p>
          <a:p>
            <a:r>
              <a:rPr lang="ru-RU" dirty="0" smtClean="0"/>
              <a:t>Архитектура</a:t>
            </a:r>
          </a:p>
          <a:p>
            <a:endParaRPr lang="ru-RU" dirty="0" smtClean="0"/>
          </a:p>
          <a:p>
            <a:r>
              <a:rPr lang="ru-RU" dirty="0" smtClean="0"/>
              <a:t>Декоративно-прикладное искусство (сюжетное, орнаментальное)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0C2E7-DFEB-40D5-B290-830A053E35EB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922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Виды и жанры изобразительного искусства:</a:t>
            </a:r>
          </a:p>
          <a:p>
            <a:r>
              <a:rPr lang="ru-RU" dirty="0" smtClean="0"/>
              <a:t>Изобразительные:</a:t>
            </a:r>
          </a:p>
          <a:p>
            <a:r>
              <a:rPr lang="ru-RU" dirty="0" smtClean="0"/>
              <a:t>Живопись (пейзаж, натюрморт, портрет, сюжетная картина)</a:t>
            </a:r>
          </a:p>
          <a:p>
            <a:r>
              <a:rPr lang="ru-RU" dirty="0" smtClean="0"/>
              <a:t>Графика,</a:t>
            </a:r>
          </a:p>
          <a:p>
            <a:r>
              <a:rPr lang="ru-RU" dirty="0" smtClean="0"/>
              <a:t>Скульптура</a:t>
            </a:r>
          </a:p>
          <a:p>
            <a:r>
              <a:rPr lang="ru-RU" dirty="0" smtClean="0"/>
              <a:t>Неизобразительная:</a:t>
            </a:r>
          </a:p>
          <a:p>
            <a:r>
              <a:rPr lang="ru-RU" dirty="0" smtClean="0"/>
              <a:t>Архитектура</a:t>
            </a:r>
          </a:p>
          <a:p>
            <a:endParaRPr lang="ru-RU" dirty="0" smtClean="0"/>
          </a:p>
          <a:p>
            <a:r>
              <a:rPr lang="ru-RU" dirty="0" smtClean="0"/>
              <a:t>Декоративно-прикладное искусство (сюжетное, орнаментальное)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0C2E7-DFEB-40D5-B290-830A053E35EB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9224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Виды и жанры изобразительного искусства:</a:t>
            </a:r>
          </a:p>
          <a:p>
            <a:r>
              <a:rPr lang="ru-RU" dirty="0" smtClean="0"/>
              <a:t>Изобразительные:</a:t>
            </a:r>
          </a:p>
          <a:p>
            <a:r>
              <a:rPr lang="ru-RU" dirty="0" smtClean="0"/>
              <a:t>Живопись (пейзаж, натюрморт, портрет, сюжетная картина)</a:t>
            </a:r>
          </a:p>
          <a:p>
            <a:r>
              <a:rPr lang="ru-RU" dirty="0" smtClean="0"/>
              <a:t>Графика,</a:t>
            </a:r>
          </a:p>
          <a:p>
            <a:r>
              <a:rPr lang="ru-RU" dirty="0" smtClean="0"/>
              <a:t>Скульптура</a:t>
            </a:r>
          </a:p>
          <a:p>
            <a:r>
              <a:rPr lang="ru-RU" dirty="0" smtClean="0"/>
              <a:t>Неизобразительная:</a:t>
            </a:r>
          </a:p>
          <a:p>
            <a:r>
              <a:rPr lang="ru-RU" dirty="0" smtClean="0"/>
              <a:t>Архитектура</a:t>
            </a:r>
          </a:p>
          <a:p>
            <a:endParaRPr lang="ru-RU" dirty="0" smtClean="0"/>
          </a:p>
          <a:p>
            <a:r>
              <a:rPr lang="ru-RU" dirty="0" smtClean="0"/>
              <a:t>Декоративно-прикладное искусство (сюжетное, орнаментальное)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0C2E7-DFEB-40D5-B290-830A053E35EB}" type="slidenum">
              <a:rPr lang="ru-RU" smtClean="0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9224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Методы и приемы 1 этапа.</a:t>
            </a:r>
          </a:p>
          <a:p>
            <a:r>
              <a:rPr lang="ru-RU" dirty="0" smtClean="0"/>
              <a:t>1. Искусствоведческий рассказ педагога </a:t>
            </a:r>
          </a:p>
          <a:p>
            <a:r>
              <a:rPr lang="ru-RU" dirty="0" smtClean="0"/>
              <a:t>Дается после того ка дети самостоятельно рассмотрели картину</a:t>
            </a:r>
          </a:p>
          <a:p>
            <a:endParaRPr lang="ru-RU" dirty="0" smtClean="0"/>
          </a:p>
          <a:p>
            <a:r>
              <a:rPr lang="ru-RU" dirty="0" smtClean="0"/>
              <a:t>Структура искусствоведческого рассказа:</a:t>
            </a:r>
          </a:p>
          <a:p>
            <a:r>
              <a:rPr lang="ru-RU" dirty="0" smtClean="0"/>
              <a:t>•	сообщение  названия картины и фамилии художника; </a:t>
            </a:r>
          </a:p>
          <a:p>
            <a:r>
              <a:rPr lang="ru-RU" dirty="0" smtClean="0"/>
              <a:t>•	о чем написана картина;</a:t>
            </a:r>
          </a:p>
          <a:p>
            <a:r>
              <a:rPr lang="ru-RU" dirty="0" smtClean="0"/>
              <a:t>•	что самое главное в картине (выделить композиционный центр), как оно изо­бражено (цвет, построение, расположение); что изображено вокруг главного в произведении и как с ним соединены детали (как идет углубление в содер­жание картины, при этом устанавливается связь между содержанием произ­ведения и средствами его выражения); </a:t>
            </a:r>
          </a:p>
          <a:p>
            <a:r>
              <a:rPr lang="ru-RU" dirty="0" smtClean="0"/>
              <a:t>•	что красивого показал своим произведе­нием художник;</a:t>
            </a:r>
          </a:p>
          <a:p>
            <a:r>
              <a:rPr lang="ru-RU" dirty="0" smtClean="0"/>
              <a:t>•	о чем думается, что вспоминается, когда смотришь на эту картину.</a:t>
            </a:r>
          </a:p>
          <a:p>
            <a:endParaRPr lang="ru-RU" dirty="0" smtClean="0"/>
          </a:p>
          <a:p>
            <a:r>
              <a:rPr lang="ru-RU" dirty="0" smtClean="0"/>
              <a:t>Использование такой структуры рассказа возможно до тех пор, пока дети не начнут </a:t>
            </a:r>
          </a:p>
          <a:p>
            <a:r>
              <a:rPr lang="ru-RU" dirty="0" smtClean="0"/>
              <a:t>адекватно отвечать на поставленные после рассказа вопросы по со­держанию картины и приобретут навык монологической речи при ответе на вопрос, о чем картина.</a:t>
            </a:r>
          </a:p>
          <a:p>
            <a:endParaRPr lang="ru-RU" dirty="0" smtClean="0"/>
          </a:p>
          <a:p>
            <a:r>
              <a:rPr lang="ru-RU" dirty="0" smtClean="0"/>
              <a:t>2.Конкретные вопросы</a:t>
            </a:r>
          </a:p>
          <a:p>
            <a:r>
              <a:rPr lang="ru-RU" dirty="0" smtClean="0"/>
              <a:t>Прежде чем спрашивать «о чем картина?», надо научить детально рассматривать произведение.</a:t>
            </a:r>
          </a:p>
          <a:p>
            <a:r>
              <a:rPr lang="ru-RU" dirty="0" smtClean="0"/>
              <a:t>Что изображено на картине?</a:t>
            </a:r>
          </a:p>
          <a:p>
            <a:r>
              <a:rPr lang="ru-RU" dirty="0" smtClean="0"/>
              <a:t>Где расположены предметы, люди..?</a:t>
            </a:r>
          </a:p>
          <a:p>
            <a:r>
              <a:rPr lang="ru-RU" dirty="0" smtClean="0"/>
              <a:t>Как вы думаете,  что самое важное в картине?</a:t>
            </a:r>
          </a:p>
          <a:p>
            <a:r>
              <a:rPr lang="ru-RU" dirty="0" smtClean="0"/>
              <a:t>Как изобразил это художник?</a:t>
            </a:r>
          </a:p>
          <a:p>
            <a:r>
              <a:rPr lang="ru-RU" dirty="0" smtClean="0"/>
              <a:t>Что в картине самое яркое, бросается в глаза? </a:t>
            </a:r>
          </a:p>
          <a:p>
            <a:r>
              <a:rPr lang="ru-RU" dirty="0" smtClean="0"/>
              <a:t>Что этим хотел сказать художник?</a:t>
            </a:r>
          </a:p>
          <a:p>
            <a:r>
              <a:rPr lang="ru-RU" dirty="0" smtClean="0"/>
              <a:t>Какое настроение передал художник?</a:t>
            </a:r>
          </a:p>
          <a:p>
            <a:r>
              <a:rPr lang="ru-RU" dirty="0" smtClean="0"/>
              <a:t>Как вы догадались, что именно такое настроение отражено?</a:t>
            </a:r>
          </a:p>
          <a:p>
            <a:r>
              <a:rPr lang="ru-RU" dirty="0" smtClean="0"/>
              <a:t>Как это удалось сделать художнику!</a:t>
            </a:r>
          </a:p>
          <a:p>
            <a:r>
              <a:rPr lang="ru-RU" dirty="0" smtClean="0"/>
              <a:t>О чем вам думается, когда вы смотрите на эту картину?</a:t>
            </a:r>
          </a:p>
          <a:p>
            <a:endParaRPr lang="ru-RU" dirty="0" smtClean="0"/>
          </a:p>
          <a:p>
            <a:r>
              <a:rPr lang="ru-RU" dirty="0" smtClean="0"/>
              <a:t>3. Прием «вхождения» в картину</a:t>
            </a:r>
          </a:p>
          <a:p>
            <a:r>
              <a:rPr lang="ru-RU" dirty="0" smtClean="0"/>
              <a:t>Воссоздание предшествующих или последующих содержанию картины событий</a:t>
            </a:r>
          </a:p>
          <a:p>
            <a:r>
              <a:rPr lang="ru-RU" dirty="0" smtClean="0"/>
              <a:t>Этот прием тесно связан с игрой и творческой фантазией, с определенного рода установками на развернутое выразительное рассказывание.</a:t>
            </a:r>
          </a:p>
          <a:p>
            <a:endParaRPr lang="ru-RU" dirty="0" smtClean="0"/>
          </a:p>
          <a:p>
            <a:r>
              <a:rPr lang="ru-RU" dirty="0" smtClean="0"/>
              <a:t>4. Рассказ-образец  личностного отношения педагога к картине.</a:t>
            </a:r>
          </a:p>
          <a:p>
            <a:r>
              <a:rPr lang="ru-RU" dirty="0" smtClean="0"/>
              <a:t>Содержание эмоционально окрашено, богато интонациями.</a:t>
            </a:r>
          </a:p>
          <a:p>
            <a:r>
              <a:rPr lang="ru-RU" dirty="0" smtClean="0"/>
              <a:t>Структура:</a:t>
            </a:r>
          </a:p>
          <a:p>
            <a:r>
              <a:rPr lang="ru-RU" dirty="0" smtClean="0"/>
              <a:t>•	сообщить кто написал картину и как она называется; </a:t>
            </a:r>
          </a:p>
          <a:p>
            <a:r>
              <a:rPr lang="ru-RU" dirty="0" smtClean="0"/>
              <a:t>•	рассказать, о чем про­изведение,</a:t>
            </a:r>
          </a:p>
          <a:p>
            <a:r>
              <a:rPr lang="ru-RU" dirty="0" smtClean="0"/>
              <a:t>•	какими красками написано, </a:t>
            </a:r>
          </a:p>
          <a:p>
            <a:r>
              <a:rPr lang="ru-RU" dirty="0" smtClean="0"/>
              <a:t>•	какое в нем передано настроение, </a:t>
            </a:r>
          </a:p>
          <a:p>
            <a:r>
              <a:rPr lang="ru-RU" dirty="0" smtClean="0"/>
              <a:t>•	что особенно понравилось, </a:t>
            </a:r>
          </a:p>
          <a:p>
            <a:r>
              <a:rPr lang="ru-RU" dirty="0" smtClean="0"/>
              <a:t>•	какие возникают чувства, мысли, когда смотришь на картину.</a:t>
            </a:r>
          </a:p>
          <a:p>
            <a:endParaRPr lang="ru-RU" dirty="0" smtClean="0"/>
          </a:p>
          <a:p>
            <a:r>
              <a:rPr lang="ru-RU" dirty="0" smtClean="0"/>
              <a:t>5. Использование на занятие различных видов искусства</a:t>
            </a:r>
          </a:p>
          <a:p>
            <a:r>
              <a:rPr lang="ru-RU" dirty="0" smtClean="0"/>
              <a:t>Умелое использование музыки, выразительное чтение усиливает интерес к живописи, обостряет эстетические чувства ребят, повышает их эмоциональную восприимчивость.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0C2E7-DFEB-40D5-B290-830A053E35EB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2525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Методы и приемы при ознакомлении детей с портретной живописью</a:t>
            </a:r>
          </a:p>
          <a:p>
            <a:r>
              <a:rPr lang="ru-RU" dirty="0" smtClean="0"/>
              <a:t>•	Пояснение</a:t>
            </a:r>
          </a:p>
          <a:p>
            <a:r>
              <a:rPr lang="ru-RU" dirty="0" smtClean="0"/>
              <a:t>•	Сравнение  (разные портреты)</a:t>
            </a:r>
          </a:p>
          <a:p>
            <a:r>
              <a:rPr lang="ru-RU" dirty="0" smtClean="0"/>
              <a:t>•	Акцентирование деталей (закрыть лицо, оставить глаза)</a:t>
            </a:r>
          </a:p>
          <a:p>
            <a:r>
              <a:rPr lang="ru-RU" dirty="0" smtClean="0"/>
              <a:t>•	Вызывание адекватных эмоций (предлагается вспомнить схожую ситуацию)</a:t>
            </a:r>
          </a:p>
          <a:p>
            <a:r>
              <a:rPr lang="ru-RU" dirty="0" smtClean="0"/>
              <a:t>•	Тактильно-чувствительный метод (прикосновение к ребенку с целью передать ощущения)</a:t>
            </a:r>
          </a:p>
          <a:p>
            <a:r>
              <a:rPr lang="ru-RU" dirty="0" smtClean="0"/>
              <a:t>•	Метод оживления детских эмоций с помощью литературных и песенных образов.</a:t>
            </a:r>
          </a:p>
          <a:p>
            <a:r>
              <a:rPr lang="ru-RU" dirty="0" smtClean="0"/>
              <a:t>•	Прием вхождения в картину (на место изображенного человека)</a:t>
            </a:r>
          </a:p>
          <a:p>
            <a:r>
              <a:rPr lang="ru-RU" dirty="0" smtClean="0"/>
              <a:t>•	Метод музыкального сопровождения</a:t>
            </a:r>
          </a:p>
          <a:p>
            <a:r>
              <a:rPr lang="ru-RU" dirty="0" smtClean="0"/>
              <a:t>•	Игровые приемы: «Кто точнее передаст движение руки», «Узнай к какому портрету относится эта музыка», «Открой тайну человека, которую скрыл художник», «Придумай название к данному портрету»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0C2E7-DFEB-40D5-B290-830A053E35EB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2516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Методы и приемы</a:t>
            </a:r>
          </a:p>
          <a:p>
            <a:r>
              <a:rPr lang="ru-RU" dirty="0" smtClean="0"/>
              <a:t>•	Узнавание ребенком персонажей, вещей</a:t>
            </a:r>
          </a:p>
          <a:p>
            <a:r>
              <a:rPr lang="ru-RU" dirty="0" smtClean="0"/>
              <a:t>•	Соотнесение фраз текста с картинками</a:t>
            </a:r>
          </a:p>
          <a:p>
            <a:r>
              <a:rPr lang="ru-RU" dirty="0" smtClean="0"/>
              <a:t>•	Оценка ребенком цвета нарисованных предметов, выразительности жеста героя, расположения фигуры</a:t>
            </a:r>
          </a:p>
          <a:p>
            <a:r>
              <a:rPr lang="ru-RU" smtClean="0"/>
              <a:t>•	Сравнение иллюстраций разных художников к одному и тому же произведению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20C2E7-DFEB-40D5-B290-830A053E35EB}" type="slidenum">
              <a:rPr lang="ru-RU" smtClean="0">
                <a:solidFill>
                  <a:prstClr val="black"/>
                </a:solidFill>
              </a:rPr>
              <a:pPr/>
              <a:t>12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418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C8C8B1"/>
                </a:solidFill>
              </a:rPr>
              <a:pPr/>
              <a:t>22.04.2019</a:t>
            </a:fld>
            <a:endParaRPr lang="ru-RU" dirty="0">
              <a:solidFill>
                <a:srgbClr val="C8C8B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C8C8B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 dirty="0">
              <a:solidFill>
                <a:srgbClr val="C8C8B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rgbClr val="C8C8B1">
                        <a:alpha val="60000"/>
                      </a:srgbClr>
                    </a:solidFill>
                  </a:ln>
                  <a:solidFill>
                    <a:srgbClr val="C8C8B1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C8C8B1">
                      <a:alpha val="60000"/>
                    </a:srgbClr>
                  </a:solidFill>
                </a:ln>
                <a:solidFill>
                  <a:srgbClr val="C8C8B1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8002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07175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41454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C8C8B1"/>
                </a:solidFill>
              </a:rPr>
              <a:pPr/>
              <a:t>22.04.2019</a:t>
            </a:fld>
            <a:endParaRPr lang="ru-RU" dirty="0">
              <a:solidFill>
                <a:srgbClr val="C8C8B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C8C8B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 dirty="0">
              <a:solidFill>
                <a:srgbClr val="C8C8B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rgbClr val="C8C8B1">
                        <a:alpha val="60000"/>
                      </a:srgbClr>
                    </a:solidFill>
                  </a:ln>
                  <a:solidFill>
                    <a:srgbClr val="C8C8B1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C8C8B1">
                      <a:alpha val="60000"/>
                    </a:srgbClr>
                  </a:solidFill>
                </a:ln>
                <a:solidFill>
                  <a:srgbClr val="C8C8B1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1818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354144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246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9696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382933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77049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1065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502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505871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7427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845472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141072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C8C8B1"/>
                </a:solidFill>
              </a:rPr>
              <a:pPr/>
              <a:t>22.04.2019</a:t>
            </a:fld>
            <a:endParaRPr lang="ru-RU" dirty="0">
              <a:solidFill>
                <a:srgbClr val="C8C8B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C8C8B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 dirty="0">
              <a:solidFill>
                <a:srgbClr val="C8C8B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rgbClr val="C8C8B1">
                        <a:alpha val="60000"/>
                      </a:srgbClr>
                    </a:solidFill>
                  </a:ln>
                  <a:solidFill>
                    <a:srgbClr val="C8C8B1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C8C8B1">
                      <a:alpha val="60000"/>
                    </a:srgbClr>
                  </a:solidFill>
                </a:ln>
                <a:solidFill>
                  <a:srgbClr val="C8C8B1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3900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791103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3959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3870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643152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460906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894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8663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5438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9217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14277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473456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C8C8B1"/>
                </a:solidFill>
              </a:rPr>
              <a:pPr/>
              <a:t>22.04.2019</a:t>
            </a:fld>
            <a:endParaRPr lang="ru-RU" dirty="0">
              <a:solidFill>
                <a:srgbClr val="C8C8B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C8C8B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 dirty="0">
              <a:solidFill>
                <a:srgbClr val="C8C8B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rgbClr val="C8C8B1">
                        <a:alpha val="60000"/>
                      </a:srgbClr>
                    </a:solidFill>
                  </a:ln>
                  <a:solidFill>
                    <a:srgbClr val="C8C8B1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C8C8B1">
                      <a:alpha val="60000"/>
                    </a:srgbClr>
                  </a:solidFill>
                </a:ln>
                <a:solidFill>
                  <a:srgbClr val="C8C8B1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329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939288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4372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4845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426067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68232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5318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0986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90936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43680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7018254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5794809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C8C8B1"/>
                </a:solidFill>
              </a:rPr>
              <a:pPr/>
              <a:t>22.04.2019</a:t>
            </a:fld>
            <a:endParaRPr lang="ru-RU" dirty="0">
              <a:solidFill>
                <a:srgbClr val="C8C8B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C8C8B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 dirty="0">
              <a:solidFill>
                <a:srgbClr val="C8C8B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rgbClr val="C8C8B1">
                        <a:alpha val="60000"/>
                      </a:srgbClr>
                    </a:solidFill>
                  </a:ln>
                  <a:solidFill>
                    <a:srgbClr val="C8C8B1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C8C8B1">
                      <a:alpha val="60000"/>
                    </a:srgbClr>
                  </a:solidFill>
                </a:ln>
                <a:solidFill>
                  <a:srgbClr val="C8C8B1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329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939288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4372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48458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42606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04192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6823237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09867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90936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43680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7018254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5794809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C8C8B1"/>
                </a:solidFill>
              </a:rPr>
              <a:pPr/>
              <a:t>22.04.2019</a:t>
            </a:fld>
            <a:endParaRPr lang="ru-RU" dirty="0">
              <a:solidFill>
                <a:srgbClr val="C8C8B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C8C8B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 dirty="0">
              <a:solidFill>
                <a:srgbClr val="C8C8B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rgbClr val="C8C8B1">
                        <a:alpha val="60000"/>
                      </a:srgbClr>
                    </a:solidFill>
                  </a:ln>
                  <a:solidFill>
                    <a:srgbClr val="C8C8B1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C8C8B1">
                      <a:alpha val="60000"/>
                    </a:srgbClr>
                  </a:solidFill>
                </a:ln>
                <a:solidFill>
                  <a:srgbClr val="C8C8B1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8150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327706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7015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188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179021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0959152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2608642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74754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54758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86425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9666972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4804814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C8C8B1"/>
                </a:solidFill>
              </a:rPr>
              <a:pPr/>
              <a:t>22.04.2019</a:t>
            </a:fld>
            <a:endParaRPr lang="ru-RU" dirty="0">
              <a:solidFill>
                <a:srgbClr val="C8C8B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C8C8B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 dirty="0">
              <a:solidFill>
                <a:srgbClr val="C8C8B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rgbClr val="C8C8B1">
                        <a:alpha val="60000"/>
                      </a:srgbClr>
                    </a:solidFill>
                  </a:ln>
                  <a:solidFill>
                    <a:srgbClr val="C8C8B1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C8C8B1">
                      <a:alpha val="60000"/>
                    </a:srgbClr>
                  </a:solidFill>
                </a:ln>
                <a:solidFill>
                  <a:srgbClr val="C8C8B1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4543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980420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6595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75818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98768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3893043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7811776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97210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40125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83659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00678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445816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C8C8B1"/>
                </a:solidFill>
              </a:rPr>
              <a:pPr/>
              <a:t>22.04.2019</a:t>
            </a:fld>
            <a:endParaRPr lang="ru-RU" dirty="0">
              <a:solidFill>
                <a:srgbClr val="C8C8B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C8C8B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 dirty="0">
              <a:solidFill>
                <a:srgbClr val="C8C8B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rgbClr val="C8C8B1">
                        <a:alpha val="60000"/>
                      </a:srgbClr>
                    </a:solidFill>
                  </a:ln>
                  <a:solidFill>
                    <a:srgbClr val="C8C8B1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C8C8B1">
                      <a:alpha val="60000"/>
                    </a:srgbClr>
                  </a:solidFill>
                </a:ln>
                <a:solidFill>
                  <a:srgbClr val="C8C8B1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1956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189900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57695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9456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41835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4426252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9970716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88071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29199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13439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0237481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0639126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C8C8B1"/>
                </a:solidFill>
              </a:rPr>
              <a:pPr/>
              <a:t>22.04.2019</a:t>
            </a:fld>
            <a:endParaRPr lang="ru-RU" dirty="0">
              <a:solidFill>
                <a:srgbClr val="C8C8B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C8C8B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C8C8B1"/>
                </a:solidFill>
              </a:rPr>
              <a:pPr/>
              <a:t>‹#›</a:t>
            </a:fld>
            <a:endParaRPr lang="ru-RU" dirty="0">
              <a:solidFill>
                <a:srgbClr val="C8C8B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rgbClr val="C8C8B1">
                        <a:alpha val="60000"/>
                      </a:srgbClr>
                    </a:solidFill>
                  </a:ln>
                  <a:solidFill>
                    <a:srgbClr val="C8C8B1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C8C8B1">
                      <a:alpha val="60000"/>
                    </a:srgbClr>
                  </a:solidFill>
                </a:ln>
                <a:solidFill>
                  <a:srgbClr val="C8C8B1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8326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70443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41183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7613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41554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5501941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9802404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19641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79628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82653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9393012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D1282E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D1282E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52669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026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147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320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46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046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982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041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094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D1282E"/>
                </a:solidFill>
              </a:rPr>
              <a:pPr/>
              <a:t>22.04.2019</a:t>
            </a:fld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>
              <a:solidFill>
                <a:srgbClr val="D1282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D1282E"/>
                </a:solidFill>
              </a:rPr>
              <a:pPr/>
              <a:t>‹#›</a:t>
            </a:fld>
            <a:endParaRPr lang="ru-RU" dirty="0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59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1693" y="476672"/>
            <a:ext cx="8285203" cy="173198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</a:pPr>
            <a:r>
              <a:rPr lang="ru-RU" sz="3200" b="1" kern="1800" cap="all" spc="75" dirty="0">
                <a:solidFill>
                  <a:srgbClr val="333333"/>
                </a:solidFill>
                <a:effectLst/>
                <a:ea typeface="Times New Roman"/>
                <a:cs typeface="Times New Roman"/>
              </a:rPr>
              <a:t>МЕТОДЫ, ПРИЕМЫ </a:t>
            </a:r>
            <a:r>
              <a:rPr lang="ru-RU" sz="3200" b="1" kern="1800" cap="all" spc="75" dirty="0" smtClean="0">
                <a:solidFill>
                  <a:srgbClr val="333333"/>
                </a:solidFill>
                <a:effectLst/>
                <a:ea typeface="Times New Roman"/>
                <a:cs typeface="Times New Roman"/>
              </a:rPr>
              <a:t>ОЗНАКОМЛЕНИЯ </a:t>
            </a:r>
            <a:r>
              <a:rPr lang="ru-RU" sz="3200" b="1" kern="1800" cap="all" spc="75" dirty="0" err="1">
                <a:solidFill>
                  <a:srgbClr val="333333"/>
                </a:solidFill>
                <a:effectLst/>
                <a:ea typeface="Times New Roman"/>
                <a:cs typeface="Times New Roman"/>
              </a:rPr>
              <a:t>ДОШКОЛЬНиков</a:t>
            </a:r>
            <a:r>
              <a:rPr lang="ru-RU" sz="3200" b="1" kern="1800" cap="all" spc="75" dirty="0">
                <a:solidFill>
                  <a:srgbClr val="333333"/>
                </a:solidFill>
                <a:effectLst/>
                <a:ea typeface="Times New Roman"/>
                <a:cs typeface="Times New Roman"/>
              </a:rPr>
              <a:t> С </a:t>
            </a:r>
            <a:r>
              <a:rPr lang="ru-RU" sz="3200" b="1" kern="1800" cap="all" spc="75" dirty="0" err="1">
                <a:solidFill>
                  <a:srgbClr val="333333"/>
                </a:solidFill>
                <a:effectLst/>
                <a:ea typeface="Times New Roman"/>
                <a:cs typeface="Times New Roman"/>
              </a:rPr>
              <a:t>ИЗОБРАЗИТЕЛЬНым</a:t>
            </a:r>
            <a:r>
              <a:rPr lang="ru-RU" sz="3200" b="1" kern="1800" cap="all" spc="75" dirty="0">
                <a:solidFill>
                  <a:srgbClr val="333333"/>
                </a:solidFill>
                <a:effectLst/>
                <a:ea typeface="Times New Roman"/>
                <a:cs typeface="Times New Roman"/>
              </a:rPr>
              <a:t> </a:t>
            </a:r>
            <a:r>
              <a:rPr lang="ru-RU" sz="3200" b="1" kern="1800" cap="all" spc="75" dirty="0" err="1">
                <a:solidFill>
                  <a:srgbClr val="333333"/>
                </a:solidFill>
                <a:effectLst/>
                <a:ea typeface="Times New Roman"/>
                <a:cs typeface="Times New Roman"/>
              </a:rPr>
              <a:t>ИСКУССТвом</a:t>
            </a:r>
            <a:r>
              <a:rPr lang="ru-RU" sz="3200" b="1" kern="1800" cap="all" spc="75" dirty="0">
                <a:solidFill>
                  <a:srgbClr val="333333"/>
                </a:solidFill>
                <a:effectLst/>
                <a:ea typeface="Times New Roman"/>
                <a:cs typeface="Times New Roman"/>
              </a:rPr>
              <a:t>.</a:t>
            </a:r>
            <a:endParaRPr lang="ru-RU" sz="3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3895" y="6237312"/>
            <a:ext cx="6400800" cy="36327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Подготовила: </a:t>
            </a:r>
            <a:r>
              <a:rPr lang="ru-RU" dirty="0" err="1" smtClean="0"/>
              <a:t>Аширова</a:t>
            </a:r>
            <a:r>
              <a:rPr lang="ru-RU" dirty="0" smtClean="0"/>
              <a:t> Н. Х.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861048"/>
            <a:ext cx="3669006" cy="2221787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35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132856"/>
            <a:ext cx="7745505" cy="4536504"/>
          </a:xfrm>
        </p:spPr>
        <p:txBody>
          <a:bodyPr>
            <a:noAutofit/>
          </a:bodyPr>
          <a:lstStyle/>
          <a:p>
            <a:r>
              <a:rPr lang="ru-RU" sz="1000" b="1" spc="1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</a:t>
            </a:r>
            <a:r>
              <a:rPr lang="ru-RU" sz="1000" b="1" spc="1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скусствоведческий рассказ педагога</a:t>
            </a:r>
          </a:p>
          <a:p>
            <a:r>
              <a:rPr lang="ru-RU" sz="1000" b="1" spc="1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Конкретные вопросы</a:t>
            </a:r>
          </a:p>
          <a:p>
            <a:r>
              <a:rPr lang="ru-RU" sz="1000" b="1" spc="1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Прием </a:t>
            </a:r>
            <a:r>
              <a:rPr lang="ru-RU" sz="1000" b="1" spc="1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«вхождения» в </a:t>
            </a:r>
            <a:r>
              <a:rPr lang="ru-RU" sz="1000" b="1" spc="1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картину</a:t>
            </a:r>
          </a:p>
          <a:p>
            <a:r>
              <a:rPr lang="ru-RU" sz="1000" b="1" spc="1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Рассказ-образец  </a:t>
            </a:r>
            <a:r>
              <a:rPr lang="ru-RU" sz="1000" b="1" spc="1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личностного отношения педагога к картине</a:t>
            </a:r>
            <a:r>
              <a:rPr lang="ru-RU" sz="1000" b="1" spc="1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r>
              <a:rPr lang="ru-RU" sz="1000" b="1" spc="1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Использование </a:t>
            </a:r>
            <a:r>
              <a:rPr lang="ru-RU" sz="1000" b="1" spc="1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 </a:t>
            </a:r>
            <a:r>
              <a:rPr lang="ru-RU" sz="1000" b="1" spc="1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занятии </a:t>
            </a:r>
            <a:r>
              <a:rPr lang="ru-RU" sz="1000" b="1" spc="1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различных видов </a:t>
            </a:r>
            <a:r>
              <a:rPr lang="ru-RU" sz="1000" b="1" spc="1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искусства</a:t>
            </a:r>
          </a:p>
          <a:p>
            <a:r>
              <a:rPr lang="ru-RU" sz="1000" b="1" spc="1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Вопросы обобщенного  характера</a:t>
            </a:r>
          </a:p>
          <a:p>
            <a:r>
              <a:rPr lang="ru-RU" sz="1000" b="1" spc="1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Прием точных установок</a:t>
            </a:r>
          </a:p>
          <a:p>
            <a:r>
              <a:rPr lang="ru-RU" sz="1000" b="1" spc="1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Приемы композиционных и колористических вариантов </a:t>
            </a:r>
          </a:p>
          <a:p>
            <a:r>
              <a:rPr lang="ru-RU" sz="1000" b="1" spc="1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Метод формирования личностного отношения детей к </a:t>
            </a:r>
            <a:r>
              <a:rPr lang="ru-RU" sz="1000" b="1" spc="1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живописи</a:t>
            </a:r>
          </a:p>
          <a:p>
            <a:r>
              <a:rPr lang="ru-RU" sz="1000" b="1" spc="1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Прием сравнения</a:t>
            </a:r>
          </a:p>
          <a:p>
            <a:r>
              <a:rPr lang="ru-RU" sz="1000" b="1" spc="1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Прием </a:t>
            </a:r>
            <a:r>
              <a:rPr lang="ru-RU" sz="1000" b="1" spc="1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мысленного созда­ния собственной картины по названию, данному художником</a:t>
            </a:r>
          </a:p>
          <a:p>
            <a:r>
              <a:rPr lang="ru-RU" sz="1000" b="1" spc="1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Прием точных </a:t>
            </a:r>
            <a:r>
              <a:rPr lang="ru-RU" sz="1000" b="1" spc="1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установок</a:t>
            </a:r>
          </a:p>
          <a:p>
            <a:r>
              <a:rPr lang="ru-RU" sz="1000" b="1" spc="1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Игровые </a:t>
            </a:r>
            <a:r>
              <a:rPr lang="ru-RU" sz="1000" b="1" spc="1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элементы</a:t>
            </a:r>
          </a:p>
          <a:p>
            <a:r>
              <a:rPr lang="ru-RU" sz="1000" b="1" spc="1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Обучение задавать вопросы</a:t>
            </a:r>
          </a:p>
          <a:p>
            <a:r>
              <a:rPr lang="ru-RU" sz="1000" b="1" spc="1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Классификация картин</a:t>
            </a:r>
          </a:p>
          <a:p>
            <a:r>
              <a:rPr lang="ru-RU" sz="1000" b="1" spc="1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Дидактические игры</a:t>
            </a:r>
          </a:p>
          <a:p>
            <a:endParaRPr lang="ru-RU" sz="1400" b="1" spc="1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b="1" spc="100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/>
              <a:t>Методы и приемы </a:t>
            </a:r>
            <a:br>
              <a:rPr lang="ru-RU" sz="2800" b="1" i="1" dirty="0" smtClean="0"/>
            </a:br>
            <a:r>
              <a:rPr lang="ru-RU" sz="2800" b="1" i="1" dirty="0" smtClean="0"/>
              <a:t>при ознакомлении </a:t>
            </a:r>
            <a:r>
              <a:rPr lang="ru-RU" sz="2800" b="1" i="1" dirty="0"/>
              <a:t>с живописью</a:t>
            </a:r>
          </a:p>
        </p:txBody>
      </p:sp>
    </p:spTree>
    <p:extLst>
      <p:ext uri="{BB962C8B-B14F-4D97-AF65-F5344CB8AC3E}">
        <p14:creationId xmlns:p14="http://schemas.microsoft.com/office/powerpoint/2010/main" val="67506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2780928"/>
            <a:ext cx="7745505" cy="3877815"/>
          </a:xfrm>
        </p:spPr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7030A0"/>
                </a:solidFill>
              </a:rPr>
              <a:t>Пояснение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7030A0"/>
                </a:solidFill>
              </a:rPr>
              <a:t>Сравнение (разные портреты) </a:t>
            </a:r>
            <a:r>
              <a:rPr lang="ru-RU" sz="1400" dirty="0" smtClean="0">
                <a:solidFill>
                  <a:srgbClr val="7030A0"/>
                </a:solidFill>
              </a:rPr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7030A0"/>
                </a:solidFill>
              </a:rPr>
              <a:t>Акцентирование </a:t>
            </a:r>
            <a:r>
              <a:rPr lang="ru-RU" sz="1400" dirty="0">
                <a:solidFill>
                  <a:srgbClr val="7030A0"/>
                </a:solidFill>
              </a:rPr>
              <a:t>деталей(закрыть лицо, оставить </a:t>
            </a:r>
            <a:r>
              <a:rPr lang="ru-RU" sz="1400" dirty="0" smtClean="0">
                <a:solidFill>
                  <a:srgbClr val="7030A0"/>
                </a:solidFill>
              </a:rPr>
              <a:t>глаза)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7030A0"/>
                </a:solidFill>
              </a:rPr>
              <a:t>Вызывание адекватных эмоций (</a:t>
            </a:r>
            <a:r>
              <a:rPr lang="ru-RU" sz="1400" dirty="0">
                <a:solidFill>
                  <a:srgbClr val="7030A0"/>
                </a:solidFill>
              </a:rPr>
              <a:t>предлагается вспомнить схожую ситуацию)</a:t>
            </a:r>
            <a:endParaRPr lang="ru-RU" sz="1400" dirty="0" smtClean="0">
              <a:solidFill>
                <a:srgbClr val="7030A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7030A0"/>
                </a:solidFill>
              </a:rPr>
              <a:t>Тактильно-чувствительный метод (прикосновение к ребенку с целью передать ощущения)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7030A0"/>
                </a:solidFill>
              </a:rPr>
              <a:t>Метод оживления детских эмоций с помощью литературных и песенных образов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7030A0"/>
                </a:solidFill>
              </a:rPr>
              <a:t>Прием вхождения в картину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7030A0"/>
                </a:solidFill>
              </a:rPr>
              <a:t>Метод музыкального сопровождения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400" dirty="0" smtClean="0">
                <a:solidFill>
                  <a:srgbClr val="7030A0"/>
                </a:solidFill>
              </a:rPr>
              <a:t>Игровые приемы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1400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sz="1400" b="1" i="1" dirty="0">
                <a:solidFill>
                  <a:srgbClr val="7030A0"/>
                </a:solidFill>
              </a:rPr>
              <a:t>Методика ознакомления с портретной живописью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7030A0"/>
                </a:solidFill>
              </a:rPr>
              <a:t>Используются три группы вопросов: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7030A0"/>
                </a:solidFill>
              </a:rPr>
              <a:t>•	Побуждающие к целостному восприятию (Кто изображен? Что можешь рассказать о нем? Кого заметил первым в картине? Что еще изображено? Что эти предметы рассказали о человеке)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7030A0"/>
                </a:solidFill>
              </a:rPr>
              <a:t>•	Помогающие определить эмоциональное состояние, настроение, чувства изображенного человека. (Что рассказало лицо о человеке? Почему художник изобразил его таким? О чем говорят глаза?)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7030A0"/>
                </a:solidFill>
              </a:rPr>
              <a:t>•	Побуждающие детям выделить средства выразительности (цвет, колорит, композиция: поза, движение, расположение, фон, деталь, светотень)Почему такой фон у картины? Почему художник изобразил в такой позе человека?...</a:t>
            </a:r>
          </a:p>
          <a:p>
            <a:pPr marL="0" indent="0">
              <a:buNone/>
            </a:pPr>
            <a:endParaRPr lang="ru-RU" sz="1400" dirty="0">
              <a:solidFill>
                <a:srgbClr val="7030A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570156"/>
            <a:ext cx="8712968" cy="1054250"/>
          </a:xfrm>
        </p:spPr>
        <p:txBody>
          <a:bodyPr/>
          <a:lstStyle/>
          <a:p>
            <a:r>
              <a:rPr lang="ru-RU" sz="2800" b="1" i="1" dirty="0" smtClean="0"/>
              <a:t>Методы и приемы </a:t>
            </a:r>
            <a:br>
              <a:rPr lang="ru-RU" sz="2800" b="1" i="1" dirty="0" smtClean="0"/>
            </a:br>
            <a:r>
              <a:rPr lang="ru-RU" sz="2800" b="1" i="1" dirty="0" smtClean="0"/>
              <a:t>при ознакомлении детей с портретной живописью</a:t>
            </a:r>
            <a:endParaRPr lang="ru-RU" sz="2800" b="1" i="1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060848"/>
            <a:ext cx="1475209" cy="147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947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2348880"/>
            <a:ext cx="7745505" cy="3877815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1600" dirty="0" smtClean="0">
                <a:solidFill>
                  <a:srgbClr val="7030A0"/>
                </a:solidFill>
              </a:rPr>
              <a:t>Узнавание ребенком персонажей , вещей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smtClean="0">
                <a:solidFill>
                  <a:srgbClr val="7030A0"/>
                </a:solidFill>
              </a:rPr>
              <a:t>Соотнесение фраз текста с картинками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smtClean="0">
                <a:solidFill>
                  <a:srgbClr val="7030A0"/>
                </a:solidFill>
              </a:rPr>
              <a:t>Оценка ребенком цвета нарисованных предметов, выразительности жеста героя, расположения фигуры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600" dirty="0" smtClean="0">
                <a:solidFill>
                  <a:srgbClr val="7030A0"/>
                </a:solidFill>
              </a:rPr>
              <a:t>Сравнение иллюстраций разных художников к одному и тому же произведению</a:t>
            </a:r>
          </a:p>
          <a:p>
            <a:pPr marL="457200" indent="-457200">
              <a:buFont typeface="+mj-lt"/>
              <a:buAutoNum type="arabicPeriod"/>
            </a:pPr>
            <a:endParaRPr lang="ru-RU" sz="1600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sz="1600" b="1" i="1" dirty="0">
                <a:solidFill>
                  <a:srgbClr val="7030A0"/>
                </a:solidFill>
              </a:rPr>
              <a:t>Методика ознакомления детей с книжной графикой</a:t>
            </a:r>
          </a:p>
          <a:p>
            <a:pPr marL="0" indent="0" algn="ctr">
              <a:buNone/>
            </a:pPr>
            <a:r>
              <a:rPr lang="ru-RU" sz="1600" dirty="0">
                <a:solidFill>
                  <a:srgbClr val="7030A0"/>
                </a:solidFill>
              </a:rPr>
              <a:t>(Надо, чтобы картинка следовала за словом, а не наоборот.)</a:t>
            </a:r>
          </a:p>
          <a:p>
            <a:pPr marL="0" indent="0">
              <a:buNone/>
            </a:pPr>
            <a:endParaRPr lang="ru-RU" sz="1600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1600" dirty="0">
                <a:solidFill>
                  <a:srgbClr val="7030A0"/>
                </a:solidFill>
              </a:rPr>
              <a:t>Порядок ознакомления: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7030A0"/>
                </a:solidFill>
              </a:rPr>
              <a:t>•	Воспитатель читает текст целиком без показа картинок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7030A0"/>
                </a:solidFill>
              </a:rPr>
              <a:t>•	Читает текст с одновременным показом картинок, иллюстрирующих слова писателя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7030A0"/>
                </a:solidFill>
              </a:rPr>
              <a:t>•	Дети самостоятельно рассматривают иллюстрации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7030A0"/>
                </a:solidFill>
              </a:rPr>
              <a:t>•	Воспитатель читает текст еще раз без показа иллюстраций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7030A0"/>
                </a:solidFill>
              </a:rPr>
              <a:t> Исключение: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7030A0"/>
                </a:solidFill>
              </a:rPr>
              <a:t>Если в тексте встречаются незнакомые  слова , целесообразно до чтения при  объяснении этих слов показать соответствующие картинки.</a:t>
            </a:r>
          </a:p>
          <a:p>
            <a:pPr marL="0" indent="0">
              <a:buNone/>
            </a:pPr>
            <a:endParaRPr lang="ru-RU" sz="1600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1600" dirty="0" smtClean="0">
              <a:solidFill>
                <a:srgbClr val="7030A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/>
              <a:t>Методы и приемы</a:t>
            </a:r>
            <a:br>
              <a:rPr lang="ru-RU" sz="2800" b="1" i="1" dirty="0" smtClean="0"/>
            </a:br>
            <a:r>
              <a:rPr lang="ru-RU" sz="2800" b="1" i="1" dirty="0" smtClean="0"/>
              <a:t> при ознакомлении </a:t>
            </a:r>
            <a:r>
              <a:rPr lang="ru-RU" sz="2800" b="1" i="1" dirty="0"/>
              <a:t>детей с книжной графикой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553" y="1670002"/>
            <a:ext cx="1467391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670002"/>
            <a:ext cx="1299248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0383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2276872"/>
            <a:ext cx="7745505" cy="3877815"/>
          </a:xfrm>
        </p:spPr>
        <p:txBody>
          <a:bodyPr/>
          <a:lstStyle/>
          <a:p>
            <a:r>
              <a:rPr lang="ru-RU" dirty="0" smtClean="0"/>
              <a:t>Казакова Т.К. «Теория и методика развития детского изобразительного творчества», 2006г.</a:t>
            </a:r>
          </a:p>
          <a:p>
            <a:r>
              <a:rPr lang="ru-RU" dirty="0" err="1" smtClean="0"/>
              <a:t>Чумечева</a:t>
            </a:r>
            <a:r>
              <a:rPr lang="ru-RU" dirty="0" smtClean="0"/>
              <a:t> Р.М. «Дошкольникам о живописи», 1992г.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18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72755" y="2060848"/>
            <a:ext cx="7745505" cy="38778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/>
              <a:t>Искусство - это «образ», образ мира, человека,  сформировавшийся в сознании художника и выраженный им в слове, звуках, красках, форме.</a:t>
            </a:r>
            <a:endParaRPr lang="ru-RU" sz="3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139" y="3791797"/>
            <a:ext cx="1793570" cy="25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6" t="6939" r="4405" b="6939"/>
          <a:stretch/>
        </p:blipFill>
        <p:spPr bwMode="auto">
          <a:xfrm>
            <a:off x="2915816" y="4360116"/>
            <a:ext cx="2592000" cy="1977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91797"/>
            <a:ext cx="1741500" cy="25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894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9247" y="2248347"/>
            <a:ext cx="8121225" cy="3877815"/>
          </a:xfrm>
        </p:spPr>
        <p:txBody>
          <a:bodyPr>
            <a:normAutofit/>
          </a:bodyPr>
          <a:lstStyle/>
          <a:p>
            <a:pPr lvl="0">
              <a:buClr>
                <a:srgbClr val="7A7A7A"/>
              </a:buClr>
            </a:pPr>
            <a:r>
              <a:rPr lang="ru-RU" sz="2800" dirty="0">
                <a:solidFill>
                  <a:srgbClr val="000000">
                    <a:lumMod val="85000"/>
                    <a:lumOff val="15000"/>
                  </a:srgbClr>
                </a:solidFill>
              </a:rPr>
              <a:t>«способствовать тому, чтобы люди глубже понимали жизнь и больше ее любили» (</a:t>
            </a:r>
            <a:r>
              <a:rPr lang="ru-RU" sz="2800" dirty="0" err="1">
                <a:solidFill>
                  <a:srgbClr val="000000">
                    <a:lumMod val="85000"/>
                    <a:lumOff val="15000"/>
                  </a:srgbClr>
                </a:solidFill>
              </a:rPr>
              <a:t>Р.Кент</a:t>
            </a:r>
            <a:r>
              <a:rPr lang="ru-RU" sz="28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)</a:t>
            </a:r>
            <a:endParaRPr lang="ru-RU" sz="2800" dirty="0" smtClean="0"/>
          </a:p>
          <a:p>
            <a:r>
              <a:rPr lang="ru-RU" sz="2800" dirty="0" smtClean="0"/>
              <a:t>«раскрывать истину в чувственной форме» (Гегель)</a:t>
            </a:r>
          </a:p>
          <a:p>
            <a:r>
              <a:rPr lang="ru-RU" sz="2800" dirty="0" smtClean="0"/>
              <a:t>«исправлять природу» (Вольтер)</a:t>
            </a:r>
          </a:p>
          <a:p>
            <a:r>
              <a:rPr lang="ru-RU" sz="2800" dirty="0" smtClean="0"/>
              <a:t>«озарять светом глубины человеческой души» (</a:t>
            </a:r>
            <a:r>
              <a:rPr lang="ru-RU" sz="2800" dirty="0" err="1" smtClean="0"/>
              <a:t>Р.Шуман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/>
              <a:t>Искусство призвано: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2716983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988840"/>
            <a:ext cx="7745505" cy="4609653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</a:rPr>
              <a:t>Изобразительные: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Живопись (пейзаж, натюрморт, портрет, сюжетная картина)</a:t>
            </a:r>
          </a:p>
          <a:p>
            <a:r>
              <a:rPr lang="ru-RU" sz="2000" dirty="0">
                <a:solidFill>
                  <a:schemeClr val="tx1"/>
                </a:solidFill>
              </a:rPr>
              <a:t>Г</a:t>
            </a:r>
            <a:r>
              <a:rPr lang="ru-RU" sz="2000" dirty="0" smtClean="0">
                <a:solidFill>
                  <a:schemeClr val="tx1"/>
                </a:solidFill>
              </a:rPr>
              <a:t>рафика,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Скульптура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</a:rPr>
              <a:t>Неизобразительная: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Архитектура</a:t>
            </a:r>
          </a:p>
          <a:p>
            <a:pPr marL="0" lvl="0" indent="0">
              <a:buNone/>
            </a:pPr>
            <a:r>
              <a:rPr lang="ru-RU" sz="2400" dirty="0" smtClean="0">
                <a:solidFill>
                  <a:prstClr val="black"/>
                </a:solidFill>
              </a:rPr>
              <a:t>Декоративно-прикладное искусство </a:t>
            </a:r>
          </a:p>
          <a:p>
            <a:pPr marL="0" lvl="0" indent="0">
              <a:buNone/>
            </a:pPr>
            <a:r>
              <a:rPr lang="ru-RU" sz="2400" dirty="0" smtClean="0">
                <a:solidFill>
                  <a:prstClr val="black"/>
                </a:solidFill>
              </a:rPr>
              <a:t>(сюжетное, орнаментальное)</a:t>
            </a:r>
          </a:p>
          <a:p>
            <a:endParaRPr lang="ru-RU" sz="2000" dirty="0" smtClean="0"/>
          </a:p>
          <a:p>
            <a:pPr marL="0" indent="0">
              <a:buNone/>
            </a:pPr>
            <a:endParaRPr lang="ru-RU" sz="2400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sz="2400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/>
              <a:t>Виды и жанры изобразительного искусства</a:t>
            </a:r>
            <a:endParaRPr lang="ru-RU" sz="2800" b="1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852936"/>
            <a:ext cx="2592000" cy="169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085184"/>
            <a:ext cx="1862137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417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7016" y="332656"/>
            <a:ext cx="7756263" cy="105425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>
                <a:solidFill>
                  <a:srgbClr val="FF0000"/>
                </a:solidFill>
              </a:rPr>
              <a:t/>
            </a:r>
            <a:br>
              <a:rPr lang="ru-RU" sz="2800" b="1" i="1" dirty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>
                <a:solidFill>
                  <a:srgbClr val="FF0000"/>
                </a:solidFill>
              </a:rPr>
              <a:t/>
            </a:r>
            <a:br>
              <a:rPr lang="ru-RU" sz="2800" b="1" i="1" dirty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>
                <a:solidFill>
                  <a:srgbClr val="FF0000"/>
                </a:solidFill>
              </a:rPr>
              <a:t/>
            </a:r>
            <a:br>
              <a:rPr lang="ru-RU" sz="2800" b="1" i="1" dirty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>
                <a:solidFill>
                  <a:srgbClr val="FF0000"/>
                </a:solidFill>
              </a:rPr>
              <a:t/>
            </a:r>
            <a:br>
              <a:rPr lang="ru-RU" sz="2800" b="1" i="1" dirty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C00000"/>
                </a:solidFill>
              </a:rPr>
              <a:t>Методы </a:t>
            </a:r>
            <a:r>
              <a:rPr lang="ru-RU" sz="2800" b="1" i="1" dirty="0">
                <a:solidFill>
                  <a:srgbClr val="C00000"/>
                </a:solidFill>
              </a:rPr>
              <a:t>ознакомления </a:t>
            </a:r>
            <a:r>
              <a:rPr lang="ru-RU" sz="2800" b="1" i="1" dirty="0" smtClean="0">
                <a:solidFill>
                  <a:srgbClr val="C00000"/>
                </a:solidFill>
              </a:rPr>
              <a:t>с произведениями </a:t>
            </a:r>
            <a:br>
              <a:rPr lang="ru-RU" sz="2800" b="1" i="1" dirty="0" smtClean="0">
                <a:solidFill>
                  <a:srgbClr val="C00000"/>
                </a:solidFill>
              </a:rPr>
            </a:b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</a:rPr>
              <a:t>изобразительного искусства</a:t>
            </a:r>
            <a:br>
              <a:rPr lang="ru-RU" sz="2800" b="1" i="1" dirty="0" smtClean="0">
                <a:solidFill>
                  <a:srgbClr val="C00000"/>
                </a:solidFill>
              </a:rPr>
            </a:br>
            <a:r>
              <a:rPr lang="ru-RU" sz="3600" dirty="0" smtClean="0"/>
              <a:t>                </a:t>
            </a:r>
            <a:br>
              <a:rPr lang="ru-RU" sz="3600" dirty="0" smtClean="0"/>
            </a:br>
            <a:r>
              <a:rPr lang="ru-RU" sz="3600" b="1" i="1" dirty="0" smtClean="0">
                <a:solidFill>
                  <a:srgbClr val="7030A0"/>
                </a:solidFill>
              </a:rPr>
              <a:t>наглядные </a:t>
            </a:r>
            <a:r>
              <a:rPr lang="ru-RU" sz="3600" b="1" i="1" dirty="0">
                <a:solidFill>
                  <a:srgbClr val="7030A0"/>
                </a:solidFill>
              </a:rPr>
              <a:t>и </a:t>
            </a:r>
            <a:r>
              <a:rPr lang="ru-RU" sz="3600" b="1" i="1" dirty="0" smtClean="0">
                <a:solidFill>
                  <a:srgbClr val="7030A0"/>
                </a:solidFill>
              </a:rPr>
              <a:t>словесные:</a:t>
            </a:r>
            <a:br>
              <a:rPr lang="ru-RU" sz="3600" b="1" i="1" dirty="0" smtClean="0">
                <a:solidFill>
                  <a:srgbClr val="7030A0"/>
                </a:solidFill>
              </a:rPr>
            </a:br>
            <a:r>
              <a:rPr lang="ru-RU" sz="1400" b="1" i="1" dirty="0" smtClean="0">
                <a:solidFill>
                  <a:srgbClr val="7030A0"/>
                </a:solidFill>
              </a:rPr>
              <a:t>                                        </a:t>
            </a:r>
            <a:r>
              <a:rPr lang="ru-RU" sz="1800" b="1" i="1" dirty="0" smtClean="0">
                <a:solidFill>
                  <a:srgbClr val="7030A0"/>
                </a:solidFill>
              </a:rPr>
              <a:t/>
            </a:r>
            <a:br>
              <a:rPr lang="ru-RU" sz="1800" b="1" i="1" dirty="0" smtClean="0">
                <a:solidFill>
                  <a:srgbClr val="7030A0"/>
                </a:solidFill>
              </a:rPr>
            </a:br>
            <a:r>
              <a:rPr lang="ru-RU" sz="1800" b="1" i="1" dirty="0">
                <a:solidFill>
                  <a:srgbClr val="7030A0"/>
                </a:solidFill>
              </a:rPr>
              <a:t/>
            </a:r>
            <a:br>
              <a:rPr lang="ru-RU" sz="1800" b="1" i="1" dirty="0">
                <a:solidFill>
                  <a:srgbClr val="7030A0"/>
                </a:solidFill>
              </a:rPr>
            </a:br>
            <a:r>
              <a:rPr lang="ru-RU" sz="1800" b="1" i="1" dirty="0" smtClean="0">
                <a:solidFill>
                  <a:srgbClr val="7030A0"/>
                </a:solidFill>
              </a:rPr>
              <a:t/>
            </a:r>
            <a:br>
              <a:rPr lang="ru-RU" sz="1800" b="1" i="1" dirty="0" smtClean="0">
                <a:solidFill>
                  <a:srgbClr val="7030A0"/>
                </a:solidFill>
              </a:rPr>
            </a:br>
            <a:r>
              <a:rPr lang="ru-RU" sz="1800" b="1" i="1" dirty="0" smtClean="0">
                <a:solidFill>
                  <a:srgbClr val="7030A0"/>
                </a:solidFill>
              </a:rPr>
              <a:t/>
            </a:r>
            <a:br>
              <a:rPr lang="ru-RU" sz="1800" b="1" i="1" dirty="0" smtClean="0">
                <a:solidFill>
                  <a:srgbClr val="7030A0"/>
                </a:solidFill>
              </a:rPr>
            </a:br>
            <a:r>
              <a:rPr lang="ru-RU" sz="1800" b="1" i="1" dirty="0" smtClean="0">
                <a:solidFill>
                  <a:srgbClr val="7030A0"/>
                </a:solidFill>
              </a:rPr>
              <a:t/>
            </a:r>
            <a:br>
              <a:rPr lang="ru-RU" sz="1800" b="1" i="1" dirty="0" smtClean="0">
                <a:solidFill>
                  <a:srgbClr val="7030A0"/>
                </a:solidFill>
              </a:rPr>
            </a:br>
            <a:r>
              <a:rPr lang="ru-RU" sz="3600" b="1" i="1" dirty="0" smtClean="0">
                <a:solidFill>
                  <a:srgbClr val="7030A0"/>
                </a:solidFill>
              </a:rPr>
              <a:t/>
            </a:r>
            <a:br>
              <a:rPr lang="ru-RU" sz="3600" b="1" i="1" dirty="0" smtClean="0">
                <a:solidFill>
                  <a:srgbClr val="7030A0"/>
                </a:solidFill>
              </a:rPr>
            </a:br>
            <a:r>
              <a:rPr lang="ru-RU" sz="3600" b="1" i="1" dirty="0" smtClean="0"/>
              <a:t/>
            </a:r>
            <a:br>
              <a:rPr lang="ru-RU" sz="3600" b="1" i="1" dirty="0" smtClean="0"/>
            </a:br>
            <a:endParaRPr lang="ru-RU" sz="3600" b="1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39552" y="2420888"/>
            <a:ext cx="3442446" cy="658368"/>
          </a:xfrm>
        </p:spPr>
        <p:txBody>
          <a:bodyPr>
            <a:normAutofit/>
          </a:bodyPr>
          <a:lstStyle/>
          <a:p>
            <a:r>
              <a:rPr lang="ru-RU" sz="1400" dirty="0"/>
              <a:t>использование картин и репродукций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755576" y="5487169"/>
            <a:ext cx="3816424" cy="822151"/>
          </a:xfrm>
        </p:spPr>
        <p:txBody>
          <a:bodyPr>
            <a:normAutofit fontScale="40000" lnSpcReduction="20000"/>
          </a:bodyPr>
          <a:lstStyle/>
          <a:p>
            <a:endParaRPr lang="ru-RU" sz="2000" dirty="0" smtClean="0"/>
          </a:p>
          <a:p>
            <a:pPr marL="0" indent="0">
              <a:buNone/>
            </a:pPr>
            <a:r>
              <a:rPr lang="ru-RU" sz="3500" dirty="0">
                <a:solidFill>
                  <a:srgbClr val="C00000"/>
                </a:solidFill>
              </a:rPr>
              <a:t>И. </a:t>
            </a:r>
            <a:r>
              <a:rPr lang="ru-RU" sz="3500" dirty="0" smtClean="0">
                <a:solidFill>
                  <a:srgbClr val="C00000"/>
                </a:solidFill>
              </a:rPr>
              <a:t>Шишкин «Утро </a:t>
            </a:r>
            <a:r>
              <a:rPr lang="ru-RU" sz="3500" dirty="0">
                <a:solidFill>
                  <a:srgbClr val="C00000"/>
                </a:solidFill>
              </a:rPr>
              <a:t>в сосновом лесу»</a:t>
            </a:r>
            <a:br>
              <a:rPr lang="ru-RU" sz="3500" dirty="0">
                <a:solidFill>
                  <a:srgbClr val="C00000"/>
                </a:solidFill>
              </a:rPr>
            </a:br>
            <a:r>
              <a:rPr lang="ru-RU" sz="3500" dirty="0">
                <a:solidFill>
                  <a:srgbClr val="C00000"/>
                </a:solidFill>
              </a:rPr>
              <a:t/>
            </a:r>
            <a:br>
              <a:rPr lang="ru-RU" sz="3500" dirty="0">
                <a:solidFill>
                  <a:srgbClr val="C00000"/>
                </a:solidFill>
              </a:rPr>
            </a:br>
            <a:endParaRPr lang="ru-RU" sz="3500" dirty="0" smtClean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endParaRPr lang="ru-RU" sz="2400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60032" y="2934481"/>
            <a:ext cx="3447288" cy="658368"/>
          </a:xfrm>
        </p:spPr>
        <p:txBody>
          <a:bodyPr>
            <a:normAutofit fontScale="25000" lnSpcReduction="20000"/>
          </a:bodyPr>
          <a:lstStyle/>
          <a:p>
            <a:r>
              <a:rPr lang="ru-RU" sz="5600" dirty="0"/>
              <a:t>использование образов художественной </a:t>
            </a:r>
            <a:br>
              <a:rPr lang="ru-RU" sz="5600" dirty="0"/>
            </a:br>
            <a:r>
              <a:rPr lang="ru-RU" sz="5600" dirty="0"/>
              <a:t>                                                                                                                                        литературы</a:t>
            </a:r>
            <a:br>
              <a:rPr lang="ru-RU" sz="56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3284984"/>
            <a:ext cx="3799728" cy="3172968"/>
          </a:xfrm>
        </p:spPr>
        <p:txBody>
          <a:bodyPr>
            <a:normAutofit fontScale="40000" lnSpcReduction="20000"/>
          </a:bodyPr>
          <a:lstStyle/>
          <a:p>
            <a:endParaRPr lang="ru-RU" dirty="0" smtClean="0"/>
          </a:p>
          <a:p>
            <a:pPr marL="0" indent="0" algn="ctr">
              <a:buNone/>
            </a:pPr>
            <a:r>
              <a:rPr lang="ru-RU" dirty="0" err="1" smtClean="0"/>
              <a:t>О,дивный</a:t>
            </a:r>
            <a:r>
              <a:rPr lang="ru-RU" dirty="0" smtClean="0"/>
              <a:t> </a:t>
            </a:r>
            <a:r>
              <a:rPr lang="ru-RU" dirty="0"/>
              <a:t>лес! Какая Благодать от утра!</a:t>
            </a:r>
            <a:br>
              <a:rPr lang="ru-RU" dirty="0"/>
            </a:br>
            <a:r>
              <a:rPr lang="ru-RU" dirty="0"/>
              <a:t>Тумана дымку легкую вдыхаю,</a:t>
            </a:r>
            <a:br>
              <a:rPr lang="ru-RU" dirty="0"/>
            </a:br>
            <a:r>
              <a:rPr lang="ru-RU" dirty="0"/>
              <a:t>Сейчас ее рассеет солнца луч,</a:t>
            </a:r>
            <a:br>
              <a:rPr lang="ru-RU" dirty="0"/>
            </a:br>
            <a:r>
              <a:rPr lang="ru-RU" dirty="0"/>
              <a:t>Я чудный день в лесу предвосхищаю.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Макушки сосен вековых</a:t>
            </a:r>
            <a:br>
              <a:rPr lang="ru-RU" dirty="0"/>
            </a:br>
            <a:r>
              <a:rPr lang="ru-RU" dirty="0"/>
              <a:t>В рассветной зорьке нежно розовеют,</a:t>
            </a:r>
            <a:br>
              <a:rPr lang="ru-RU" dirty="0"/>
            </a:br>
            <a:r>
              <a:rPr lang="ru-RU" dirty="0"/>
              <a:t>Волшебной </a:t>
            </a:r>
            <a:r>
              <a:rPr lang="ru-RU" dirty="0" err="1"/>
              <a:t>сказкою</a:t>
            </a:r>
            <a:r>
              <a:rPr lang="ru-RU" dirty="0"/>
              <a:t> и красотой</a:t>
            </a:r>
            <a:br>
              <a:rPr lang="ru-RU" dirty="0"/>
            </a:br>
            <a:r>
              <a:rPr lang="ru-RU" dirty="0"/>
              <a:t>В лесной чащобе этой веет.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И свежий мох под лапами примят,</a:t>
            </a:r>
            <a:br>
              <a:rPr lang="ru-RU" dirty="0"/>
            </a:br>
            <a:r>
              <a:rPr lang="ru-RU" dirty="0"/>
              <a:t>Трещат под тяжестью сухие ветки.</a:t>
            </a:r>
            <a:br>
              <a:rPr lang="ru-RU" dirty="0"/>
            </a:br>
            <a:r>
              <a:rPr lang="ru-RU" dirty="0"/>
              <a:t>Выгуливает мама медвежат,</a:t>
            </a:r>
            <a:br>
              <a:rPr lang="ru-RU" dirty="0"/>
            </a:br>
            <a:r>
              <a:rPr lang="ru-RU" dirty="0"/>
              <a:t>Резвятся и играют детки.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И так до слез знаком пейзаж,</a:t>
            </a:r>
            <a:br>
              <a:rPr lang="ru-RU" dirty="0"/>
            </a:br>
            <a:r>
              <a:rPr lang="ru-RU" dirty="0"/>
              <a:t>И так теплом и нежностью из детства веет,</a:t>
            </a:r>
            <a:br>
              <a:rPr lang="ru-RU" dirty="0"/>
            </a:br>
            <a:r>
              <a:rPr lang="ru-RU" dirty="0"/>
              <a:t>Что лишь взгляну на эту красоту,</a:t>
            </a:r>
            <a:br>
              <a:rPr lang="ru-RU" dirty="0"/>
            </a:br>
            <a:r>
              <a:rPr lang="ru-RU" dirty="0"/>
              <a:t>И знаю, что - Спасет, Согреет!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429000"/>
            <a:ext cx="3427731" cy="2058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417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2000" dirty="0" smtClean="0"/>
          </a:p>
          <a:p>
            <a:pPr marL="0" indent="0">
              <a:buNone/>
            </a:pPr>
            <a:endParaRPr lang="ru-RU" sz="2400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sz="2400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145" y="809328"/>
            <a:ext cx="8655855" cy="6048672"/>
          </a:xfrm>
        </p:spPr>
        <p:txBody>
          <a:bodyPr>
            <a:normAutofit fontScale="90000"/>
          </a:bodyPr>
          <a:lstStyle/>
          <a:p>
            <a:pPr indent="449580" algn="l">
              <a:lnSpc>
                <a:spcPct val="115000"/>
              </a:lnSpc>
              <a:spcAft>
                <a:spcPts val="750"/>
              </a:spcAft>
            </a:pPr>
            <a:r>
              <a:rPr lang="ru-RU" sz="3100" b="1" i="1" dirty="0">
                <a:ea typeface="Times New Roman"/>
                <a:cs typeface="Times New Roman"/>
              </a:rPr>
              <a:t>Приемы ознакомления </a:t>
            </a:r>
            <a:r>
              <a:rPr lang="ru-RU" sz="3100" b="1" i="1" dirty="0" smtClean="0">
                <a:ea typeface="Times New Roman"/>
                <a:cs typeface="Times New Roman"/>
              </a:rPr>
              <a:t>дошкольников </a:t>
            </a:r>
            <a:r>
              <a:rPr lang="ru-RU" sz="3100" b="1" i="1" dirty="0">
                <a:ea typeface="Times New Roman"/>
                <a:cs typeface="Times New Roman"/>
              </a:rPr>
              <a:t>с произведениями изобразительного </a:t>
            </a:r>
            <a:r>
              <a:rPr lang="ru-RU" sz="3100" b="1" i="1" dirty="0" smtClean="0">
                <a:ea typeface="Times New Roman"/>
                <a:cs typeface="Times New Roman"/>
              </a:rPr>
              <a:t> искусства</a:t>
            </a:r>
            <a:br>
              <a:rPr lang="ru-RU" sz="3100" b="1" i="1" dirty="0" smtClean="0">
                <a:ea typeface="Times New Roman"/>
                <a:cs typeface="Times New Roman"/>
              </a:rPr>
            </a:br>
            <a:r>
              <a:rPr lang="ru-RU" sz="3100" b="1" i="1" dirty="0" smtClean="0">
                <a:ea typeface="Times New Roman"/>
                <a:cs typeface="Times New Roman"/>
              </a:rPr>
              <a:t/>
            </a:r>
            <a:br>
              <a:rPr lang="ru-RU" sz="3100" b="1" i="1" dirty="0" smtClean="0">
                <a:ea typeface="Times New Roman"/>
                <a:cs typeface="Times New Roman"/>
              </a:rPr>
            </a:br>
            <a:r>
              <a:rPr lang="ru-RU" sz="3100" i="1" dirty="0">
                <a:latin typeface="Calibri"/>
                <a:ea typeface="Calibri"/>
                <a:cs typeface="Times New Roman"/>
              </a:rPr>
              <a:t/>
            </a:r>
            <a:br>
              <a:rPr lang="ru-RU" sz="3100" i="1" dirty="0">
                <a:latin typeface="Calibri"/>
                <a:ea typeface="Calibri"/>
                <a:cs typeface="Times New Roman"/>
              </a:rPr>
            </a:br>
            <a:r>
              <a:rPr lang="ru-RU" sz="2200" b="1" dirty="0">
                <a:solidFill>
                  <a:srgbClr val="7030A0"/>
                </a:solidFill>
                <a:ea typeface="Times New Roman"/>
                <a:cs typeface="Times New Roman"/>
              </a:rPr>
              <a:t>- </a:t>
            </a:r>
            <a:r>
              <a:rPr lang="ru-RU" sz="2200" b="1" dirty="0">
                <a:ea typeface="Times New Roman"/>
                <a:cs typeface="Times New Roman"/>
              </a:rPr>
              <a:t> </a:t>
            </a:r>
            <a:r>
              <a:rPr lang="ru-RU" sz="2000" dirty="0" smtClean="0">
                <a:solidFill>
                  <a:srgbClr val="7030A0"/>
                </a:solidFill>
                <a:ea typeface="Times New Roman"/>
                <a:cs typeface="Times New Roman"/>
              </a:rPr>
              <a:t>    Пояснение; </a:t>
            </a:r>
            <a:r>
              <a:rPr lang="ru-RU" sz="2000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</a:br>
            <a: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  <a:t>-  </a:t>
            </a:r>
            <a:r>
              <a:rPr lang="ru-RU" sz="2000" dirty="0" smtClean="0">
                <a:solidFill>
                  <a:srgbClr val="7030A0"/>
                </a:solidFill>
                <a:ea typeface="Times New Roman"/>
                <a:cs typeface="Times New Roman"/>
              </a:rPr>
              <a:t>     </a:t>
            </a:r>
            <a: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  <a:t>с</a:t>
            </a:r>
            <a:r>
              <a:rPr lang="ru-RU" sz="2000" dirty="0" smtClean="0">
                <a:solidFill>
                  <a:srgbClr val="7030A0"/>
                </a:solidFill>
                <a:ea typeface="Times New Roman"/>
                <a:cs typeface="Times New Roman"/>
              </a:rPr>
              <a:t>равнение; </a:t>
            </a:r>
            <a:br>
              <a:rPr lang="ru-RU" sz="2000" dirty="0" smtClean="0">
                <a:solidFill>
                  <a:srgbClr val="7030A0"/>
                </a:solidFill>
                <a:ea typeface="Times New Roman"/>
                <a:cs typeface="Times New Roman"/>
              </a:rPr>
            </a:br>
            <a:r>
              <a:rPr lang="ru-RU" sz="2000" dirty="0" smtClean="0">
                <a:solidFill>
                  <a:srgbClr val="7030A0"/>
                </a:solidFill>
                <a:ea typeface="Times New Roman"/>
                <a:cs typeface="Times New Roman"/>
              </a:rPr>
              <a:t>-</a:t>
            </a:r>
            <a: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  <a:t>       </a:t>
            </a:r>
            <a:r>
              <a:rPr lang="ru-RU" sz="2000" dirty="0" smtClean="0">
                <a:solidFill>
                  <a:srgbClr val="7030A0"/>
                </a:solidFill>
                <a:ea typeface="Times New Roman"/>
                <a:cs typeface="Times New Roman"/>
              </a:rPr>
              <a:t>акцентирование;</a:t>
            </a:r>
            <a:r>
              <a:rPr lang="ru-RU" sz="2000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</a:br>
            <a: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  <a:t>-       </a:t>
            </a:r>
            <a:r>
              <a:rPr lang="ru-RU" sz="2000" dirty="0" smtClean="0">
                <a:solidFill>
                  <a:srgbClr val="7030A0"/>
                </a:solidFill>
                <a:ea typeface="Times New Roman"/>
                <a:cs typeface="Times New Roman"/>
              </a:rPr>
              <a:t>активизации;</a:t>
            </a:r>
            <a:r>
              <a:rPr lang="ru-RU" sz="2000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</a:br>
            <a: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  <a:t>-       оживления детских </a:t>
            </a:r>
            <a:r>
              <a:rPr lang="ru-RU" sz="2000" dirty="0" smtClean="0">
                <a:solidFill>
                  <a:srgbClr val="7030A0"/>
                </a:solidFill>
                <a:ea typeface="Times New Roman"/>
                <a:cs typeface="Times New Roman"/>
              </a:rPr>
              <a:t>эмоций;</a:t>
            </a:r>
            <a:r>
              <a:rPr lang="ru-RU" sz="2000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</a:br>
            <a: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  <a:t>-       прием «вхождения в </a:t>
            </a:r>
            <a:r>
              <a:rPr lang="ru-RU" sz="2000" dirty="0" smtClean="0">
                <a:solidFill>
                  <a:srgbClr val="7030A0"/>
                </a:solidFill>
                <a:ea typeface="Times New Roman"/>
                <a:cs typeface="Times New Roman"/>
              </a:rPr>
              <a:t>картину;</a:t>
            </a:r>
            <a:r>
              <a:rPr lang="ru-RU" sz="2000" dirty="0" smtClean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dirty="0" smtClean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</a:br>
            <a:r>
              <a:rPr lang="ru-RU" sz="2000" dirty="0" smtClean="0">
                <a:solidFill>
                  <a:srgbClr val="7030A0"/>
                </a:solidFill>
                <a:ea typeface="Times New Roman"/>
                <a:cs typeface="Times New Roman"/>
              </a:rPr>
              <a:t>-</a:t>
            </a:r>
            <a: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  <a:t>    </a:t>
            </a:r>
            <a:r>
              <a:rPr lang="ru-RU" sz="2000" dirty="0" smtClean="0">
                <a:solidFill>
                  <a:srgbClr val="7030A0"/>
                </a:solidFill>
                <a:ea typeface="Times New Roman"/>
                <a:cs typeface="Times New Roman"/>
              </a:rPr>
              <a:t>   рассказ-образец</a:t>
            </a:r>
            <a: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  <a:t>, раскрывающий эмоционально-личностное отношение </a:t>
            </a:r>
            <a:r>
              <a:rPr lang="ru-RU" sz="2000" dirty="0" smtClean="0">
                <a:solidFill>
                  <a:srgbClr val="7030A0"/>
                </a:solidFill>
                <a:ea typeface="Times New Roman"/>
                <a:cs typeface="Times New Roman"/>
              </a:rPr>
              <a:t>педагога</a:t>
            </a:r>
            <a:br>
              <a:rPr lang="ru-RU" sz="2000" dirty="0" smtClean="0">
                <a:solidFill>
                  <a:srgbClr val="7030A0"/>
                </a:solidFill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  <a:t> </a:t>
            </a:r>
            <a:r>
              <a:rPr lang="ru-RU" sz="2000" dirty="0" smtClean="0">
                <a:solidFill>
                  <a:srgbClr val="7030A0"/>
                </a:solidFill>
                <a:ea typeface="Times New Roman"/>
                <a:cs typeface="Times New Roman"/>
              </a:rPr>
              <a:t>       к </a:t>
            </a:r>
            <a: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  <a:t>произведению;</a:t>
            </a:r>
            <a:r>
              <a:rPr lang="ru-RU" sz="2000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</a:br>
            <a: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  <a:t>-       музыкального </a:t>
            </a:r>
            <a:r>
              <a:rPr lang="ru-RU" sz="2000" dirty="0" smtClean="0">
                <a:solidFill>
                  <a:srgbClr val="7030A0"/>
                </a:solidFill>
                <a:ea typeface="Times New Roman"/>
                <a:cs typeface="Times New Roman"/>
              </a:rPr>
              <a:t>сопровождения;</a:t>
            </a:r>
            <a:r>
              <a:rPr lang="ru-RU" sz="2000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</a:br>
            <a: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  <a:t>-       </a:t>
            </a:r>
            <a:r>
              <a:rPr lang="ru-RU" sz="2000" dirty="0" smtClean="0">
                <a:solidFill>
                  <a:srgbClr val="7030A0"/>
                </a:solidFill>
                <a:ea typeface="Times New Roman"/>
                <a:cs typeface="Times New Roman"/>
              </a:rPr>
              <a:t>игровой прием;</a:t>
            </a:r>
            <a:r>
              <a:rPr lang="ru-RU" sz="2000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</a:br>
            <a: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  <a:t>-       поиск композиционных и колористических вариантов решения образа;</a:t>
            </a:r>
            <a:r>
              <a:rPr lang="ru-RU" sz="2000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Calibri"/>
                <a:ea typeface="Calibri"/>
                <a:cs typeface="Times New Roman"/>
              </a:rPr>
            </a:br>
            <a: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  <a:t>-       мини-рассказы детей</a:t>
            </a:r>
            <a:r>
              <a:rPr lang="ru-RU" sz="2000" dirty="0" smtClean="0">
                <a:solidFill>
                  <a:srgbClr val="7030A0"/>
                </a:solidFill>
                <a:ea typeface="Times New Roman"/>
                <a:cs typeface="Times New Roman"/>
              </a:rPr>
              <a:t>.</a:t>
            </a:r>
            <a:br>
              <a:rPr lang="ru-RU" sz="2000" dirty="0" smtClean="0">
                <a:solidFill>
                  <a:srgbClr val="7030A0"/>
                </a:solidFill>
                <a:ea typeface="Times New Roman"/>
                <a:cs typeface="Times New Roman"/>
              </a:rPr>
            </a:br>
            <a:r>
              <a:rPr lang="ru-RU" sz="1300" dirty="0">
                <a:ea typeface="Times New Roman"/>
                <a:cs typeface="Times New Roman"/>
              </a:rPr>
              <a:t/>
            </a:r>
            <a:br>
              <a:rPr lang="ru-RU" sz="1300" dirty="0">
                <a:ea typeface="Times New Roman"/>
                <a:cs typeface="Times New Roman"/>
              </a:rPr>
            </a:br>
            <a:r>
              <a:rPr lang="ru-RU" sz="1300" dirty="0" smtClean="0">
                <a:ea typeface="Times New Roman"/>
                <a:cs typeface="Times New Roman"/>
              </a:rPr>
              <a:t/>
            </a:r>
            <a:br>
              <a:rPr lang="ru-RU" sz="1300" dirty="0" smtClean="0">
                <a:ea typeface="Times New Roman"/>
                <a:cs typeface="Times New Roman"/>
              </a:rPr>
            </a:br>
            <a:endParaRPr lang="ru-RU" sz="1300" i="1" u="sng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963" y="2029633"/>
            <a:ext cx="1791663" cy="235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707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800" i="1" dirty="0">
                <a:solidFill>
                  <a:srgbClr val="7030A0"/>
                </a:solidFill>
                <a:ea typeface="Times New Roman"/>
              </a:rPr>
              <a:t>рассматривание</a:t>
            </a:r>
            <a:r>
              <a:rPr lang="ru-RU" sz="1800" dirty="0">
                <a:solidFill>
                  <a:srgbClr val="7030A0"/>
                </a:solidFill>
                <a:ea typeface="Times New Roman"/>
              </a:rPr>
              <a:t>, </a:t>
            </a:r>
            <a:r>
              <a:rPr lang="ru-RU" sz="1800" i="1" dirty="0" smtClean="0">
                <a:solidFill>
                  <a:srgbClr val="7030A0"/>
                </a:solidFill>
                <a:ea typeface="Times New Roman"/>
              </a:rPr>
              <a:t>обсуждение;</a:t>
            </a:r>
          </a:p>
          <a:p>
            <a:r>
              <a:rPr lang="ru-RU" sz="1800" i="1" dirty="0">
                <a:solidFill>
                  <a:srgbClr val="7030A0"/>
                </a:solidFill>
                <a:ea typeface="Times New Roman"/>
              </a:rPr>
              <a:t>беседа об </a:t>
            </a:r>
            <a:r>
              <a:rPr lang="ru-RU" sz="1800" i="1" dirty="0" smtClean="0">
                <a:solidFill>
                  <a:srgbClr val="7030A0"/>
                </a:solidFill>
                <a:ea typeface="Times New Roman"/>
              </a:rPr>
              <a:t>искусстве;</a:t>
            </a:r>
          </a:p>
          <a:p>
            <a:r>
              <a:rPr lang="ru-RU" sz="1800" i="1" dirty="0">
                <a:solidFill>
                  <a:srgbClr val="7030A0"/>
                </a:solidFill>
                <a:ea typeface="Times New Roman"/>
              </a:rPr>
              <a:t>чтение познавательной </a:t>
            </a:r>
            <a:r>
              <a:rPr lang="ru-RU" sz="1800" i="1" dirty="0" smtClean="0">
                <a:solidFill>
                  <a:srgbClr val="7030A0"/>
                </a:solidFill>
                <a:ea typeface="Times New Roman"/>
              </a:rPr>
              <a:t>литературы;</a:t>
            </a:r>
          </a:p>
          <a:p>
            <a:r>
              <a:rPr lang="ru-RU" sz="1800" i="1" dirty="0">
                <a:solidFill>
                  <a:srgbClr val="7030A0"/>
                </a:solidFill>
                <a:ea typeface="Times New Roman"/>
              </a:rPr>
              <a:t>рассматривание эстетических </a:t>
            </a:r>
            <a:r>
              <a:rPr lang="ru-RU" sz="1800" i="1" dirty="0" smtClean="0">
                <a:solidFill>
                  <a:srgbClr val="7030A0"/>
                </a:solidFill>
                <a:ea typeface="Times New Roman"/>
              </a:rPr>
              <a:t>объектов;</a:t>
            </a:r>
          </a:p>
          <a:p>
            <a:r>
              <a:rPr lang="ru-RU" sz="1800" i="1" dirty="0">
                <a:solidFill>
                  <a:srgbClr val="7030A0"/>
                </a:solidFill>
                <a:ea typeface="Times New Roman"/>
              </a:rPr>
              <a:t>и</a:t>
            </a:r>
            <a:r>
              <a:rPr lang="ru-RU" sz="1800" i="1" dirty="0" smtClean="0">
                <a:solidFill>
                  <a:srgbClr val="7030A0"/>
                </a:solidFill>
                <a:ea typeface="Times New Roman"/>
              </a:rPr>
              <a:t>сследования;</a:t>
            </a:r>
          </a:p>
          <a:p>
            <a:r>
              <a:rPr lang="ru-RU" sz="1800" i="1" dirty="0">
                <a:solidFill>
                  <a:srgbClr val="7030A0"/>
                </a:solidFill>
                <a:ea typeface="Times New Roman"/>
              </a:rPr>
              <a:t>экскурсии в художественные и краеведческие </a:t>
            </a:r>
            <a:r>
              <a:rPr lang="ru-RU" sz="1800" i="1" dirty="0" smtClean="0">
                <a:solidFill>
                  <a:srgbClr val="7030A0"/>
                </a:solidFill>
                <a:ea typeface="Times New Roman"/>
              </a:rPr>
              <a:t>музеи;</a:t>
            </a:r>
          </a:p>
          <a:p>
            <a:r>
              <a:rPr lang="ru-RU" sz="1800" i="1" dirty="0" smtClean="0">
                <a:solidFill>
                  <a:srgbClr val="7030A0"/>
                </a:solidFill>
                <a:ea typeface="Times New Roman"/>
              </a:rPr>
              <a:t>игровые проекты;</a:t>
            </a:r>
          </a:p>
          <a:p>
            <a:r>
              <a:rPr lang="ru-RU" sz="1800" i="1" dirty="0">
                <a:solidFill>
                  <a:srgbClr val="7030A0"/>
                </a:solidFill>
                <a:ea typeface="Times New Roman"/>
              </a:rPr>
              <a:t>ситуации индивидуального и коллективного </a:t>
            </a:r>
            <a:r>
              <a:rPr lang="ru-RU" sz="1800" i="1" dirty="0" smtClean="0">
                <a:solidFill>
                  <a:srgbClr val="7030A0"/>
                </a:solidFill>
                <a:ea typeface="Times New Roman"/>
              </a:rPr>
              <a:t>творчества;</a:t>
            </a:r>
          </a:p>
          <a:p>
            <a:r>
              <a:rPr lang="ru-RU" sz="1800" i="1" dirty="0">
                <a:solidFill>
                  <a:srgbClr val="7030A0"/>
                </a:solidFill>
                <a:ea typeface="Times New Roman"/>
              </a:rPr>
              <a:t>использование современных информационных </a:t>
            </a:r>
            <a:r>
              <a:rPr lang="ru-RU" sz="1800" i="1" dirty="0" smtClean="0">
                <a:solidFill>
                  <a:srgbClr val="7030A0"/>
                </a:solidFill>
                <a:ea typeface="Times New Roman"/>
              </a:rPr>
              <a:t>технологий;</a:t>
            </a:r>
          </a:p>
          <a:p>
            <a:r>
              <a:rPr lang="ru-RU" sz="1800" i="1" dirty="0">
                <a:solidFill>
                  <a:srgbClr val="7030A0"/>
                </a:solidFill>
                <a:ea typeface="Times New Roman"/>
              </a:rPr>
              <a:t>упражнения и </a:t>
            </a:r>
            <a:r>
              <a:rPr lang="ru-RU" sz="1800" i="1" dirty="0" smtClean="0">
                <a:solidFill>
                  <a:srgbClr val="7030A0"/>
                </a:solidFill>
                <a:ea typeface="Times New Roman"/>
              </a:rPr>
              <a:t>игры;</a:t>
            </a:r>
          </a:p>
          <a:p>
            <a:r>
              <a:rPr lang="ru-RU" sz="1800" i="1" dirty="0">
                <a:solidFill>
                  <a:srgbClr val="7030A0"/>
                </a:solidFill>
                <a:ea typeface="Times New Roman"/>
              </a:rPr>
              <a:t>использование синтеза искусств и интеграции</a:t>
            </a:r>
            <a:r>
              <a:rPr lang="ru-RU" sz="1800" dirty="0">
                <a:solidFill>
                  <a:srgbClr val="7030A0"/>
                </a:solidFill>
                <a:ea typeface="Times New Roman"/>
              </a:rPr>
              <a:t> </a:t>
            </a:r>
            <a:r>
              <a:rPr lang="ru-RU" sz="1800" i="1" dirty="0">
                <a:solidFill>
                  <a:srgbClr val="7030A0"/>
                </a:solidFill>
                <a:ea typeface="Times New Roman"/>
              </a:rPr>
              <a:t>видов </a:t>
            </a:r>
            <a:r>
              <a:rPr lang="ru-RU" sz="1800" i="1" dirty="0" smtClean="0">
                <a:solidFill>
                  <a:srgbClr val="7030A0"/>
                </a:solidFill>
                <a:ea typeface="Times New Roman"/>
              </a:rPr>
              <a:t>деятельности;</a:t>
            </a:r>
          </a:p>
          <a:p>
            <a:r>
              <a:rPr lang="ru-RU" sz="1800" i="1" dirty="0">
                <a:solidFill>
                  <a:srgbClr val="7030A0"/>
                </a:solidFill>
                <a:ea typeface="Times New Roman"/>
              </a:rPr>
              <a:t>создание творческих </a:t>
            </a:r>
            <a:r>
              <a:rPr lang="ru-RU" sz="1800" i="1" dirty="0" smtClean="0">
                <a:solidFill>
                  <a:srgbClr val="7030A0"/>
                </a:solidFill>
                <a:ea typeface="Times New Roman"/>
              </a:rPr>
              <a:t>работ;</a:t>
            </a:r>
          </a:p>
          <a:p>
            <a:r>
              <a:rPr lang="ru-RU" sz="1800" i="1" dirty="0">
                <a:solidFill>
                  <a:srgbClr val="7030A0"/>
                </a:solidFill>
                <a:ea typeface="Times New Roman"/>
              </a:rPr>
              <a:t>с</a:t>
            </a:r>
            <a:r>
              <a:rPr lang="ru-RU" sz="1800" i="1" dirty="0" smtClean="0">
                <a:solidFill>
                  <a:srgbClr val="7030A0"/>
                </a:solidFill>
                <a:ea typeface="Times New Roman"/>
              </a:rPr>
              <a:t>очетание традиционных и нетрадиционных  изобразительных техник.</a:t>
            </a:r>
          </a:p>
          <a:p>
            <a:endParaRPr lang="ru-RU" sz="1200" i="1" dirty="0" smtClean="0">
              <a:solidFill>
                <a:srgbClr val="FF0000"/>
              </a:solidFill>
              <a:ea typeface="Times New Roman"/>
            </a:endParaRP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43941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404664"/>
            <a:ext cx="8444752" cy="63367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Средства ознакомления с </a:t>
            </a:r>
            <a:r>
              <a:rPr lang="ru-RU" sz="2800" b="1" i="1" dirty="0">
                <a:solidFill>
                  <a:srgbClr val="C00000"/>
                </a:solidFill>
              </a:rPr>
              <a:t>произведениями изобразительного </a:t>
            </a:r>
            <a:r>
              <a:rPr lang="ru-RU" sz="2800" b="1" i="1" dirty="0" smtClean="0">
                <a:solidFill>
                  <a:srgbClr val="C00000"/>
                </a:solidFill>
              </a:rPr>
              <a:t>искусства        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3864" y="2060848"/>
            <a:ext cx="7056784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7030A0"/>
                </a:solidFill>
                <a:ea typeface="Times New Roman"/>
                <a:cs typeface="Times New Roman"/>
              </a:rPr>
              <a:t>произведения изобразительного искусства</a:t>
            </a:r>
            <a:r>
              <a:rPr lang="ru-RU" sz="2000" b="1" dirty="0">
                <a:solidFill>
                  <a:srgbClr val="7030A0"/>
                </a:solidFill>
                <a:ea typeface="Times New Roman"/>
                <a:cs typeface="Times New Roman"/>
              </a:rPr>
              <a:t>,</a:t>
            </a:r>
            <a:br>
              <a:rPr lang="ru-RU" sz="2000" b="1" dirty="0">
                <a:solidFill>
                  <a:srgbClr val="7030A0"/>
                </a:solidFill>
                <a:ea typeface="Times New Roman"/>
                <a:cs typeface="Times New Roman"/>
              </a:rPr>
            </a:br>
            <a:r>
              <a:rPr lang="ru-RU" sz="2000" b="1" dirty="0">
                <a:solidFill>
                  <a:srgbClr val="7030A0"/>
                </a:solidFill>
                <a:ea typeface="Times New Roman"/>
                <a:cs typeface="Times New Roman"/>
              </a:rPr>
              <a:t> так и </a:t>
            </a:r>
            <a:r>
              <a:rPr lang="ru-RU" sz="2000" b="1" i="1" dirty="0">
                <a:solidFill>
                  <a:srgbClr val="7030A0"/>
                </a:solidFill>
                <a:ea typeface="Times New Roman"/>
                <a:cs typeface="Times New Roman"/>
              </a:rPr>
              <a:t>печатное </a:t>
            </a:r>
            <a:r>
              <a:rPr lang="ru-RU" sz="2000" b="1" dirty="0">
                <a:solidFill>
                  <a:srgbClr val="7030A0"/>
                </a:solidFill>
                <a:ea typeface="Times New Roman"/>
                <a:cs typeface="Times New Roman"/>
              </a:rPr>
              <a:t>их </a:t>
            </a:r>
            <a:r>
              <a:rPr lang="ru-RU" sz="2000" b="1" i="1" dirty="0">
                <a:solidFill>
                  <a:srgbClr val="7030A0"/>
                </a:solidFill>
                <a:ea typeface="Times New Roman"/>
                <a:cs typeface="Times New Roman"/>
              </a:rPr>
              <a:t>воспроизведение</a:t>
            </a:r>
            <a:r>
              <a:rPr lang="ru-RU" sz="2000" b="1" dirty="0">
                <a:solidFill>
                  <a:srgbClr val="7030A0"/>
                </a:solidFill>
                <a:ea typeface="Times New Roman"/>
                <a:cs typeface="Times New Roman"/>
              </a:rPr>
              <a:t>:</a:t>
            </a:r>
            <a:br>
              <a:rPr lang="ru-RU" sz="2000" b="1" dirty="0">
                <a:solidFill>
                  <a:srgbClr val="7030A0"/>
                </a:solidFill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  <a:t>иллюстрации в книгах, </a:t>
            </a:r>
            <a:b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  <a:t>репродукции картин, </a:t>
            </a:r>
            <a:b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  <a:t>фотографии произведений живописи,</a:t>
            </a:r>
            <a:b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  <a:t> графики, скульптуры, </a:t>
            </a:r>
            <a:b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  <a:t>архитектуры, </a:t>
            </a:r>
            <a:b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  <a:t>различные эстампы,</a:t>
            </a:r>
            <a:b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  <a:t> офорты, </a:t>
            </a:r>
            <a:b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  <a:t>гравюры, </a:t>
            </a:r>
            <a:b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  <a:t>литографии,</a:t>
            </a:r>
            <a:b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  <a:t> образцы декоративно-прикладного искусства.</a:t>
            </a:r>
            <a:b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  <a:t/>
            </a:r>
            <a:br>
              <a:rPr lang="ru-RU" sz="2000" dirty="0">
                <a:solidFill>
                  <a:srgbClr val="7030A0"/>
                </a:solidFill>
                <a:ea typeface="Times New Roman"/>
                <a:cs typeface="Times New Roman"/>
              </a:rPr>
            </a:b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07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653748"/>
              </p:ext>
            </p:extLst>
          </p:nvPr>
        </p:nvGraphicFramePr>
        <p:xfrm>
          <a:off x="683568" y="2060848"/>
          <a:ext cx="7747000" cy="45693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/>
              <a:t>Этапы ознакомления </a:t>
            </a:r>
            <a:br>
              <a:rPr lang="ru-RU" sz="2800" b="1" i="1" dirty="0" smtClean="0"/>
            </a:br>
            <a:r>
              <a:rPr lang="ru-RU" sz="2800" b="1" i="1" dirty="0" smtClean="0"/>
              <a:t>детей </a:t>
            </a:r>
            <a:r>
              <a:rPr lang="ru-RU" sz="2800" b="1" i="1" dirty="0"/>
              <a:t>с изобразительным искусством.</a:t>
            </a:r>
            <a:br>
              <a:rPr lang="ru-RU" sz="2800" b="1" i="1" dirty="0"/>
            </a:b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229449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вердый переплет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вердый переплет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вердый переплет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вердый переплет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Твердый переплет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Твердый переплет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Твердый переплет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Твердый переплет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780</Words>
  <Application>Microsoft Office PowerPoint</Application>
  <PresentationFormat>Экран (4:3)</PresentationFormat>
  <Paragraphs>213</Paragraphs>
  <Slides>13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Твердый переплет</vt:lpstr>
      <vt:lpstr>1_Твердый переплет</vt:lpstr>
      <vt:lpstr>2_Твердый переплет</vt:lpstr>
      <vt:lpstr>3_Твердый переплет</vt:lpstr>
      <vt:lpstr>4_Твердый переплет</vt:lpstr>
      <vt:lpstr>6_Твердый переплет</vt:lpstr>
      <vt:lpstr>7_Твердый переплет</vt:lpstr>
      <vt:lpstr>5_Твердый переплет</vt:lpstr>
      <vt:lpstr>8_Твердый переплет</vt:lpstr>
      <vt:lpstr>МЕТОДЫ, ПРИЕМЫ ОЗНАКОМЛЕНИЯ ДОШКОЛЬНиков С ИЗОБРАЗИТЕЛЬНым ИСКУССТвом.</vt:lpstr>
      <vt:lpstr>Презентация PowerPoint</vt:lpstr>
      <vt:lpstr>Искусство призвано:</vt:lpstr>
      <vt:lpstr>Виды и жанры изобразительного искусства</vt:lpstr>
      <vt:lpstr>           Методы ознакомления с произведениями   изобразительного искусства                  наглядные и словесные:                                                </vt:lpstr>
      <vt:lpstr>Приемы ознакомления дошкольников с произведениями изобразительного  искусства   -      Пояснение;  -       сравнение;  -       акцентирование; -       активизации; -       оживления детских эмоций; -       прием «вхождения в картину; -       рассказ-образец, раскрывающий эмоционально-личностное отношение педагога         к произведению; -       музыкального сопровождения; -       игровой прием; -       поиск композиционных и колористических вариантов решения образа; -       мини-рассказы детей.   </vt:lpstr>
      <vt:lpstr>Презентация PowerPoint</vt:lpstr>
      <vt:lpstr>Презентация PowerPoint</vt:lpstr>
      <vt:lpstr>Этапы ознакомления  детей с изобразительным искусством. </vt:lpstr>
      <vt:lpstr>Методы и приемы  при ознакомлении с живописью</vt:lpstr>
      <vt:lpstr>Методы и приемы  при ознакомлении детей с портретной живописью</vt:lpstr>
      <vt:lpstr>Методы и приемы  при ознакомлении детей с книжной графикой</vt:lpstr>
      <vt:lpstr>Список литературы: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МЕТОДЫ, ПРИЕМЫ ОЗНАКОМЛЕНИЯ ДОШКОЛЬНиков С ИЗОБРАЗИТЕЛЬНым ИСКУССТвом.</dc:title>
  <cp:lastModifiedBy>Home</cp:lastModifiedBy>
  <cp:revision>32</cp:revision>
  <cp:lastPrinted>2019-04-17T10:54:24Z</cp:lastPrinted>
  <dcterms:modified xsi:type="dcterms:W3CDTF">2019-04-22T17:51:55Z</dcterms:modified>
</cp:coreProperties>
</file>