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63" r:id="rId5"/>
    <p:sldId id="264" r:id="rId6"/>
    <p:sldId id="265" r:id="rId7"/>
    <p:sldId id="259" r:id="rId8"/>
    <p:sldId id="261" r:id="rId9"/>
    <p:sldId id="268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1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4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677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6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7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50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351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32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06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72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9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548680"/>
            <a:ext cx="7570843" cy="295232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«Технология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развития критического мышления 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5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«</a:t>
            </a:r>
            <a:r>
              <a:rPr lang="ru-RU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Верные и неверные утверждения</a:t>
            </a:r>
            <a:r>
              <a:rPr lang="ru-RU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».</a:t>
            </a:r>
          </a:p>
          <a:p>
            <a:pPr indent="449580" algn="just"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/>
              <a:ea typeface="Times New Roman"/>
            </a:endParaRPr>
          </a:p>
          <a:p>
            <a:pPr indent="0" algn="ctr">
              <a:spcAft>
                <a:spcPts val="0"/>
              </a:spcAft>
              <a:buNone/>
            </a:pPr>
            <a:r>
              <a:rPr lang="ru-RU" sz="4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ДА                                    НЕТ</a:t>
            </a:r>
            <a:r>
              <a:rPr lang="ru-RU" sz="48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731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инквейн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4038600" cy="4785395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sz="3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Рукодельница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Добрая, отзывчивая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Вяжет, шьет, поет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Затейнице весело живется.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Счастливица.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2777"/>
            <a:ext cx="3956248" cy="3140173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Ленивица</a:t>
            </a:r>
          </a:p>
          <a:p>
            <a:pPr marL="0" lvl="0" indent="0">
              <a:buNone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Равнодушная, ленивая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Спит, ест, мух считает</a:t>
            </a:r>
          </a:p>
          <a:p>
            <a:pPr marL="0" lvl="0" indent="0">
              <a:buNone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Скука одолевает её каждый день.</a:t>
            </a:r>
          </a:p>
          <a:p>
            <a:pPr marL="0" lvl="0" indent="0">
              <a:buNone/>
            </a:pPr>
            <a:r>
              <a:rPr lang="ru-RU" sz="3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Лодырница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8" y="4797152"/>
            <a:ext cx="2090737" cy="184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33635"/>
            <a:ext cx="266382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9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Кубик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Блума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00200"/>
            <a:ext cx="7776864" cy="4525963"/>
          </a:xfrm>
        </p:spPr>
      </p:pic>
    </p:spTree>
    <p:extLst>
      <p:ext uri="{BB962C8B-B14F-4D97-AF65-F5344CB8AC3E}">
        <p14:creationId xmlns:p14="http://schemas.microsoft.com/office/powerpoint/2010/main" val="264907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656784" cy="4752528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6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Фаза вызова </a:t>
            </a:r>
            <a:endParaRPr lang="ru-RU" sz="6400" b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6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Фаза реализации смысла (осмысление)</a:t>
            </a:r>
            <a:endParaRPr lang="ru-RU" sz="6400" b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6400" b="1" dirty="0" smtClean="0">
                <a:solidFill>
                  <a:srgbClr val="333333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Фаза рефлексии </a:t>
            </a:r>
            <a:endParaRPr lang="ru-RU" sz="6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2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800199"/>
          </a:xfrm>
        </p:spPr>
        <p:txBody>
          <a:bodyPr/>
          <a:lstStyle/>
          <a:p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Задачи фазы вызова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</a:b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( пробуждение интереса к предмету)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780928"/>
            <a:ext cx="7416824" cy="3240360"/>
          </a:xfrm>
        </p:spPr>
        <p:txBody>
          <a:bodyPr>
            <a:normAutofit fontScale="92500" lnSpcReduction="10000"/>
          </a:bodyPr>
          <a:lstStyle/>
          <a:p>
            <a:pPr marL="342900" lvl="0" indent="-342900" algn="l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Актуализировать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 имеющиеся у учащихся знания и смыслы в связи с изучаемым материалом</a:t>
            </a:r>
          </a:p>
          <a:p>
            <a:pPr marL="342900" lvl="0" indent="-342900" algn="l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Пробудить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 познавательный интерес к изучаемому материалу</a:t>
            </a:r>
          </a:p>
          <a:p>
            <a:pPr marL="342900" lvl="0" indent="-342900" algn="l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Помочь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 учащимся самим определить направление в изучении 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70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/>
          <a:lstStyle/>
          <a:p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Задачи фазы реализации смысла –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(осмысление материала во времени работы над ним)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877891"/>
          </a:xfrm>
        </p:spPr>
        <p:txBody>
          <a:bodyPr/>
          <a:lstStyle/>
          <a:p>
            <a:pPr lvl="0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Помочь 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активно воспринимать изучаемый материал</a:t>
            </a:r>
          </a:p>
          <a:p>
            <a:pPr lvl="0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Помочь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 соотнести старые знания с новыми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1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Задачи фазы рефлексии –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82400"/>
                </a:solidFill>
                <a:effectLst/>
                <a:uLnTx/>
                <a:uFillTx/>
                <a:latin typeface="Times New Roman"/>
              </a:rPr>
              <a:t>(обобщение материала, подведение итогов)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lvl="0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Помочь 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учащимся самостоятельно обобщить изучаемый материал</a:t>
            </a:r>
          </a:p>
          <a:p>
            <a:pPr lvl="0" fontAlgn="base">
              <a:spcAft>
                <a:spcPct val="0"/>
              </a:spcAft>
              <a:buBlip>
                <a:blip r:embed="rId2"/>
              </a:buBlip>
            </a:pPr>
            <a:r>
              <a:rPr lang="ru-RU" b="1" kern="0" dirty="0">
                <a:solidFill>
                  <a:srgbClr val="000000"/>
                </a:solidFill>
                <a:latin typeface="Times New Roman"/>
              </a:rPr>
              <a:t>Помочь</a:t>
            </a:r>
            <a:r>
              <a:rPr lang="ru-RU" kern="0" dirty="0">
                <a:solidFill>
                  <a:srgbClr val="000000"/>
                </a:solidFill>
                <a:latin typeface="Times New Roman"/>
              </a:rPr>
              <a:t> самостоятельно определить направления в дальнейшем изучении материала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4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endParaRPr lang="ru-RU" b="1" dirty="0" smtClean="0">
              <a:solidFill>
                <a:srgbClr val="333333"/>
              </a:solidFill>
              <a:effectLst/>
              <a:latin typeface="Times New Roman"/>
              <a:ea typeface="Calibri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6300" b="1" dirty="0" smtClean="0">
                <a:solidFill>
                  <a:srgbClr val="333333"/>
                </a:solidFill>
                <a:effectLst/>
                <a:latin typeface="Times New Roman"/>
                <a:ea typeface="Calibri"/>
              </a:rPr>
              <a:t>Технологические приёмы</a:t>
            </a:r>
          </a:p>
          <a:p>
            <a:pPr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Кластер;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Верные и неверные высказывания; 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err="1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Инсерт</a:t>
            </a: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Чтение с остановками;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Логические цепочки;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Бортовой журнал;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Дерево предсказаний;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Кубик  </a:t>
            </a:r>
            <a:r>
              <a:rPr lang="ru-RU" sz="3800" b="1" dirty="0" err="1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Блума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Толстые и тонкие вопросы;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err="1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Синквейн</a:t>
            </a: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;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8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Шесть шляп мышления.</a:t>
            </a:r>
            <a:endParaRPr lang="ru-RU" sz="3800" b="1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4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Кластеры (гроздья)</a:t>
            </a:r>
          </a:p>
        </p:txBody>
      </p:sp>
      <p:sp>
        <p:nvSpPr>
          <p:cNvPr id="363547" name="Oval 27"/>
          <p:cNvSpPr>
            <a:spLocks noChangeArrowheads="1"/>
          </p:cNvSpPr>
          <p:nvPr/>
        </p:nvSpPr>
        <p:spPr bwMode="auto">
          <a:xfrm>
            <a:off x="2634907" y="3063875"/>
            <a:ext cx="3525837" cy="1120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929437" y="4277059"/>
            <a:ext cx="2195513" cy="1766887"/>
            <a:chOff x="884" y="2341"/>
            <a:chExt cx="1497" cy="1360"/>
          </a:xfrm>
        </p:grpSpPr>
        <p:grpSp>
          <p:nvGrpSpPr>
            <p:cNvPr id="22551" name="Group 29"/>
            <p:cNvGrpSpPr>
              <a:grpSpLocks/>
            </p:cNvGrpSpPr>
            <p:nvPr/>
          </p:nvGrpSpPr>
          <p:grpSpPr bwMode="auto">
            <a:xfrm flipV="1">
              <a:off x="884" y="2976"/>
              <a:ext cx="1179" cy="725"/>
              <a:chOff x="612" y="346"/>
              <a:chExt cx="1179" cy="725"/>
            </a:xfrm>
          </p:grpSpPr>
          <p:sp>
            <p:nvSpPr>
              <p:cNvPr id="363550" name="Oval 30"/>
              <p:cNvSpPr>
                <a:spLocks noChangeArrowheads="1"/>
              </p:cNvSpPr>
              <p:nvPr/>
            </p:nvSpPr>
            <p:spPr bwMode="auto">
              <a:xfrm>
                <a:off x="612" y="661"/>
                <a:ext cx="1179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3551" name="Line 31"/>
              <p:cNvSpPr>
                <a:spLocks noChangeShapeType="1"/>
              </p:cNvSpPr>
              <p:nvPr/>
            </p:nvSpPr>
            <p:spPr bwMode="auto">
              <a:xfrm>
                <a:off x="748" y="346"/>
                <a:ext cx="454" cy="3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63552" name="Line 32"/>
              <p:cNvSpPr>
                <a:spLocks noChangeShapeType="1"/>
              </p:cNvSpPr>
              <p:nvPr/>
            </p:nvSpPr>
            <p:spPr bwMode="auto">
              <a:xfrm flipV="1">
                <a:off x="1202" y="436"/>
                <a:ext cx="227" cy="2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3553" name="Line 33"/>
            <p:cNvSpPr>
              <a:spLocks noChangeShapeType="1"/>
            </p:cNvSpPr>
            <p:nvPr/>
          </p:nvSpPr>
          <p:spPr bwMode="auto">
            <a:xfrm flipV="1">
              <a:off x="1474" y="2341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 flipH="1">
            <a:off x="5761038" y="4686300"/>
            <a:ext cx="2195512" cy="1766888"/>
            <a:chOff x="884" y="2341"/>
            <a:chExt cx="1497" cy="1360"/>
          </a:xfrm>
        </p:grpSpPr>
        <p:grpSp>
          <p:nvGrpSpPr>
            <p:cNvPr id="22546" name="Group 35"/>
            <p:cNvGrpSpPr>
              <a:grpSpLocks/>
            </p:cNvGrpSpPr>
            <p:nvPr/>
          </p:nvGrpSpPr>
          <p:grpSpPr bwMode="auto">
            <a:xfrm flipV="1">
              <a:off x="884" y="2976"/>
              <a:ext cx="1179" cy="725"/>
              <a:chOff x="612" y="346"/>
              <a:chExt cx="1179" cy="725"/>
            </a:xfrm>
          </p:grpSpPr>
          <p:sp>
            <p:nvSpPr>
              <p:cNvPr id="363556" name="Oval 36"/>
              <p:cNvSpPr>
                <a:spLocks noChangeArrowheads="1"/>
              </p:cNvSpPr>
              <p:nvPr/>
            </p:nvSpPr>
            <p:spPr bwMode="auto">
              <a:xfrm>
                <a:off x="612" y="661"/>
                <a:ext cx="1179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3557" name="Line 37"/>
              <p:cNvSpPr>
                <a:spLocks noChangeShapeType="1"/>
              </p:cNvSpPr>
              <p:nvPr/>
            </p:nvSpPr>
            <p:spPr bwMode="auto">
              <a:xfrm>
                <a:off x="748" y="346"/>
                <a:ext cx="454" cy="3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63558" name="Line 38"/>
              <p:cNvSpPr>
                <a:spLocks noChangeShapeType="1"/>
              </p:cNvSpPr>
              <p:nvPr/>
            </p:nvSpPr>
            <p:spPr bwMode="auto">
              <a:xfrm flipV="1">
                <a:off x="1202" y="436"/>
                <a:ext cx="227" cy="2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3559" name="Line 39"/>
            <p:cNvSpPr>
              <a:spLocks noChangeShapeType="1"/>
            </p:cNvSpPr>
            <p:nvPr/>
          </p:nvSpPr>
          <p:spPr bwMode="auto">
            <a:xfrm flipV="1">
              <a:off x="1474" y="2341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 flipV="1">
            <a:off x="1473133" y="1545897"/>
            <a:ext cx="1405811" cy="1152847"/>
            <a:chOff x="884" y="2341"/>
            <a:chExt cx="1497" cy="1360"/>
          </a:xfrm>
        </p:grpSpPr>
        <p:grpSp>
          <p:nvGrpSpPr>
            <p:cNvPr id="22541" name="Group 41"/>
            <p:cNvGrpSpPr>
              <a:grpSpLocks/>
            </p:cNvGrpSpPr>
            <p:nvPr/>
          </p:nvGrpSpPr>
          <p:grpSpPr bwMode="auto">
            <a:xfrm flipV="1">
              <a:off x="884" y="2976"/>
              <a:ext cx="1179" cy="725"/>
              <a:chOff x="612" y="346"/>
              <a:chExt cx="1179" cy="725"/>
            </a:xfrm>
          </p:grpSpPr>
          <p:sp>
            <p:nvSpPr>
              <p:cNvPr id="363562" name="Oval 42"/>
              <p:cNvSpPr>
                <a:spLocks noChangeArrowheads="1"/>
              </p:cNvSpPr>
              <p:nvPr/>
            </p:nvSpPr>
            <p:spPr bwMode="auto">
              <a:xfrm>
                <a:off x="612" y="661"/>
                <a:ext cx="1179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3563" name="Line 43"/>
              <p:cNvSpPr>
                <a:spLocks noChangeShapeType="1"/>
              </p:cNvSpPr>
              <p:nvPr/>
            </p:nvSpPr>
            <p:spPr bwMode="auto">
              <a:xfrm>
                <a:off x="748" y="346"/>
                <a:ext cx="454" cy="3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63564" name="Line 44"/>
              <p:cNvSpPr>
                <a:spLocks noChangeShapeType="1"/>
              </p:cNvSpPr>
              <p:nvPr/>
            </p:nvSpPr>
            <p:spPr bwMode="auto">
              <a:xfrm flipV="1">
                <a:off x="1202" y="436"/>
                <a:ext cx="227" cy="2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3565" name="Line 45"/>
            <p:cNvSpPr>
              <a:spLocks noChangeShapeType="1"/>
            </p:cNvSpPr>
            <p:nvPr/>
          </p:nvSpPr>
          <p:spPr bwMode="auto">
            <a:xfrm flipV="1">
              <a:off x="1474" y="2341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 flipH="1" flipV="1">
            <a:off x="6227419" y="1595654"/>
            <a:ext cx="2195512" cy="1766888"/>
            <a:chOff x="884" y="2341"/>
            <a:chExt cx="1497" cy="1360"/>
          </a:xfrm>
        </p:grpSpPr>
        <p:grpSp>
          <p:nvGrpSpPr>
            <p:cNvPr id="22536" name="Group 47"/>
            <p:cNvGrpSpPr>
              <a:grpSpLocks/>
            </p:cNvGrpSpPr>
            <p:nvPr/>
          </p:nvGrpSpPr>
          <p:grpSpPr bwMode="auto">
            <a:xfrm flipV="1">
              <a:off x="884" y="2976"/>
              <a:ext cx="1179" cy="725"/>
              <a:chOff x="612" y="346"/>
              <a:chExt cx="1179" cy="725"/>
            </a:xfrm>
          </p:grpSpPr>
          <p:sp>
            <p:nvSpPr>
              <p:cNvPr id="363568" name="Oval 48"/>
              <p:cNvSpPr>
                <a:spLocks noChangeArrowheads="1"/>
              </p:cNvSpPr>
              <p:nvPr/>
            </p:nvSpPr>
            <p:spPr bwMode="auto">
              <a:xfrm>
                <a:off x="612" y="661"/>
                <a:ext cx="1179" cy="40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363569" name="Line 49"/>
              <p:cNvSpPr>
                <a:spLocks noChangeShapeType="1"/>
              </p:cNvSpPr>
              <p:nvPr/>
            </p:nvSpPr>
            <p:spPr bwMode="auto">
              <a:xfrm>
                <a:off x="748" y="346"/>
                <a:ext cx="454" cy="3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63570" name="Line 50"/>
              <p:cNvSpPr>
                <a:spLocks noChangeShapeType="1"/>
              </p:cNvSpPr>
              <p:nvPr/>
            </p:nvSpPr>
            <p:spPr bwMode="auto">
              <a:xfrm flipV="1">
                <a:off x="1202" y="436"/>
                <a:ext cx="227" cy="2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3571" name="Line 51"/>
            <p:cNvSpPr>
              <a:spLocks noChangeShapeType="1"/>
            </p:cNvSpPr>
            <p:nvPr/>
          </p:nvSpPr>
          <p:spPr bwMode="auto">
            <a:xfrm flipV="1">
              <a:off x="1474" y="2341"/>
              <a:ext cx="907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832943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7921148"/>
              </p:ext>
            </p:extLst>
          </p:nvPr>
        </p:nvGraphicFramePr>
        <p:xfrm>
          <a:off x="1124212" y="1340769"/>
          <a:ext cx="7477006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1778000"/>
                <a:gridCol w="1374775"/>
                <a:gridCol w="962660"/>
                <a:gridCol w="1386840"/>
                <a:gridCol w="1974731"/>
              </a:tblGrid>
              <a:tr h="269966">
                <a:tc gridSpan="5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БАСНЯ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9862">
                <a:tc rowSpan="3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ЛИТЕРАТУРНЫЙ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ЖАНР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АЛЛЕГОРИЯ (ИНОСКАЗАНИЕ)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МОРАЛЬ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ПРОЗЕ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СТИХОТВОРНОЙ ФОРМЕ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ГЛАВНЫЕ ГЕРОИ ЖИВОТНЫЕ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КОНЦЕ БАСНИ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ЭЗОП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И.А.Крылов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НАЧАЛЕ БАСНИ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Л.Н.Толстой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27125" y="2286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185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«Технология развития критического мышления »</vt:lpstr>
      <vt:lpstr>Презентация PowerPoint</vt:lpstr>
      <vt:lpstr> </vt:lpstr>
      <vt:lpstr>Задачи фазы вызова  ( пробуждение интереса к предмету)</vt:lpstr>
      <vt:lpstr>Задачи фазы реализации смысла – (осмысление материала во времени работы над ним)</vt:lpstr>
      <vt:lpstr>Задачи фазы рефлексии – (обобщение материала, подведение итогов)</vt:lpstr>
      <vt:lpstr>Презентация PowerPoint</vt:lpstr>
      <vt:lpstr>Кластеры (гроздья)</vt:lpstr>
      <vt:lpstr>Презентация PowerPoint</vt:lpstr>
      <vt:lpstr>Презентация PowerPoint</vt:lpstr>
      <vt:lpstr>Прием Синквейн</vt:lpstr>
      <vt:lpstr>Кубик Блума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Кадрия Ильсуаровна</cp:lastModifiedBy>
  <cp:revision>6</cp:revision>
  <dcterms:created xsi:type="dcterms:W3CDTF">2019-03-13T12:00:59Z</dcterms:created>
  <dcterms:modified xsi:type="dcterms:W3CDTF">2019-03-13T13:07:41Z</dcterms:modified>
</cp:coreProperties>
</file>