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4" r:id="rId5"/>
    <p:sldId id="266" r:id="rId6"/>
    <p:sldId id="268" r:id="rId7"/>
    <p:sldId id="267" r:id="rId8"/>
    <p:sldId id="275" r:id="rId9"/>
    <p:sldId id="271" r:id="rId10"/>
    <p:sldId id="272" r:id="rId11"/>
    <p:sldId id="277" r:id="rId12"/>
    <p:sldId id="2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36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865D5-8DE4-4822-AA92-6504EC8CE17C}" type="doc">
      <dgm:prSet loTypeId="urn:microsoft.com/office/officeart/2005/8/layout/process1" loCatId="process" qsTypeId="urn:microsoft.com/office/officeart/2005/8/quickstyle/simple1" qsCatId="simple" csTypeId="urn:microsoft.com/office/officeart/2005/8/colors/colorful1#3" csCatId="colorful" phldr="1"/>
      <dgm:spPr/>
    </dgm:pt>
    <dgm:pt modelId="{CF5FB2FB-8689-4E7A-AA88-6BC8122A6E84}">
      <dgm:prSet phldrT="[Текст]" custT="1"/>
      <dgm:spPr>
        <a:xfrm>
          <a:off x="131226" y="0"/>
          <a:ext cx="2645608" cy="720080"/>
        </a:xfr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18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Организационно-подготовительный этап</a:t>
          </a:r>
          <a:endParaRPr lang="ru-RU" sz="1800" b="1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7F83A6A-0049-49FC-8B1A-A79707F316C9}" type="parTrans" cxnId="{1FE6C588-3B80-4E4A-A735-C3B89949FF65}">
      <dgm:prSet/>
      <dgm:spPr/>
      <dgm:t>
        <a:bodyPr/>
        <a:lstStyle/>
        <a:p>
          <a:endParaRPr lang="ru-RU"/>
        </a:p>
      </dgm:t>
    </dgm:pt>
    <dgm:pt modelId="{E3AD2523-B802-48DC-B53E-A2305853B92E}" type="sibTrans" cxnId="{1FE6C588-3B80-4E4A-A735-C3B89949FF65}">
      <dgm:prSet/>
      <dgm:spPr>
        <a:xfrm>
          <a:off x="2927613" y="139353"/>
          <a:ext cx="319651" cy="441373"/>
        </a:xfr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5BEF7-8367-4D3B-A5A9-DF51D595DC6E}">
      <dgm:prSet phldrT="[Текст]" custT="1"/>
      <dgm:spPr>
        <a:xfrm>
          <a:off x="3379950" y="0"/>
          <a:ext cx="2709678" cy="720080"/>
        </a:xfr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18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Основной   </a:t>
          </a:r>
          <a:r>
            <a:rPr lang="ru-RU" sz="1800" b="1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этап</a:t>
          </a:r>
        </a:p>
      </dgm:t>
    </dgm:pt>
    <dgm:pt modelId="{1AB03D8E-C234-48B4-87CD-833C1C98F1EE}" type="parTrans" cxnId="{F86D79D1-4160-4427-9FCB-9EE1D48FE82A}">
      <dgm:prSet/>
      <dgm:spPr/>
      <dgm:t>
        <a:bodyPr/>
        <a:lstStyle/>
        <a:p>
          <a:endParaRPr lang="ru-RU"/>
        </a:p>
      </dgm:t>
    </dgm:pt>
    <dgm:pt modelId="{81E25941-8684-429E-A56E-C7005C0AE6DD}" type="sibTrans" cxnId="{F86D79D1-4160-4427-9FCB-9EE1D48FE82A}">
      <dgm:prSet/>
      <dgm:spPr>
        <a:xfrm>
          <a:off x="6210076" y="139353"/>
          <a:ext cx="255347" cy="441373"/>
        </a:xfr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D4501E4-523A-40D8-B96C-77A21ABBEAC0}">
      <dgm:prSet phldrT="[Текст]" custT="1"/>
      <dgm:spPr>
        <a:xfrm>
          <a:off x="6571417" y="0"/>
          <a:ext cx="2354640" cy="720080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1800" b="1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Заключительный  </a:t>
          </a:r>
          <a:r>
            <a:rPr lang="ru-RU" sz="1800" b="1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этап</a:t>
          </a:r>
        </a:p>
      </dgm:t>
    </dgm:pt>
    <dgm:pt modelId="{3AD6B2C0-291B-4F05-BC47-A2568771CA99}" type="parTrans" cxnId="{00D84612-00CB-4F8F-9BC3-C5D87A2AC91B}">
      <dgm:prSet/>
      <dgm:spPr/>
      <dgm:t>
        <a:bodyPr/>
        <a:lstStyle/>
        <a:p>
          <a:endParaRPr lang="ru-RU"/>
        </a:p>
      </dgm:t>
    </dgm:pt>
    <dgm:pt modelId="{27A99F27-C86F-42AC-B8D5-4D124817452F}" type="sibTrans" cxnId="{00D84612-00CB-4F8F-9BC3-C5D87A2AC91B}">
      <dgm:prSet/>
      <dgm:spPr/>
      <dgm:t>
        <a:bodyPr/>
        <a:lstStyle/>
        <a:p>
          <a:endParaRPr lang="ru-RU"/>
        </a:p>
      </dgm:t>
    </dgm:pt>
    <dgm:pt modelId="{738DC10C-CFE0-4123-80DA-DE6D3E4A1CD4}" type="pres">
      <dgm:prSet presAssocID="{EB6865D5-8DE4-4822-AA92-6504EC8CE17C}" presName="Name0" presStyleCnt="0">
        <dgm:presLayoutVars>
          <dgm:dir/>
          <dgm:resizeHandles val="exact"/>
        </dgm:presLayoutVars>
      </dgm:prSet>
      <dgm:spPr/>
    </dgm:pt>
    <dgm:pt modelId="{C88EA356-2178-462B-81FB-AD6B47CA9438}" type="pres">
      <dgm:prSet presAssocID="{CF5FB2FB-8689-4E7A-AA88-6BC8122A6E84}" presName="node" presStyleLbl="node1" presStyleIdx="0" presStyleCnt="3" custScaleX="183127" custLinFactNeighborX="1771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1D0E9197-4830-4C0D-ADD4-42285FF5BA96}" type="pres">
      <dgm:prSet presAssocID="{E3AD2523-B802-48DC-B53E-A2305853B92E}" presName="sibTrans" presStyleLbl="sibTrans2D1" presStyleIdx="0" presStyleCnt="2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40650871-3A70-42D9-AA7D-D6C469BA78D4}" type="pres">
      <dgm:prSet presAssocID="{E3AD2523-B802-48DC-B53E-A2305853B92E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7F731FB-AA56-4524-9EE0-31DCE6803EC7}" type="pres">
      <dgm:prSet presAssocID="{6B95BEF7-8367-4D3B-A5A9-DF51D595DC6E}" presName="node" presStyleLbl="node1" presStyleIdx="1" presStyleCnt="3" custScaleX="152252" custLinFactNeighborX="2431" custLinFactNeighborY="-468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17B6764-AA46-4085-9697-E84C81E85C1F}" type="pres">
      <dgm:prSet presAssocID="{81E25941-8684-429E-A56E-C7005C0AE6DD}" presName="sibTrans" presStyleLbl="sibTrans2D1" presStyleIdx="1" presStyleCnt="2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D86ECC06-15E7-414A-8534-8334AA13B312}" type="pres">
      <dgm:prSet presAssocID="{81E25941-8684-429E-A56E-C7005C0AE6D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8615B65B-E80B-478A-9F83-20B316655E52}" type="pres">
      <dgm:prSet presAssocID="{ED4501E4-523A-40D8-B96C-77A21ABBEAC0}" presName="node" presStyleLbl="node1" presStyleIdx="2" presStyleCnt="3" custScaleX="132303" custLinFactNeighborX="-2989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1FE6C588-3B80-4E4A-A735-C3B89949FF65}" srcId="{EB6865D5-8DE4-4822-AA92-6504EC8CE17C}" destId="{CF5FB2FB-8689-4E7A-AA88-6BC8122A6E84}" srcOrd="0" destOrd="0" parTransId="{07F83A6A-0049-49FC-8B1A-A79707F316C9}" sibTransId="{E3AD2523-B802-48DC-B53E-A2305853B92E}"/>
    <dgm:cxn modelId="{EA3BF509-B0D3-4E49-A8DB-7DD8AABA68D6}" type="presOf" srcId="{E3AD2523-B802-48DC-B53E-A2305853B92E}" destId="{40650871-3A70-42D9-AA7D-D6C469BA78D4}" srcOrd="1" destOrd="0" presId="urn:microsoft.com/office/officeart/2005/8/layout/process1"/>
    <dgm:cxn modelId="{EF7AF3EA-7696-4065-A527-E0D1938A3AD2}" type="presOf" srcId="{E3AD2523-B802-48DC-B53E-A2305853B92E}" destId="{1D0E9197-4830-4C0D-ADD4-42285FF5BA96}" srcOrd="0" destOrd="0" presId="urn:microsoft.com/office/officeart/2005/8/layout/process1"/>
    <dgm:cxn modelId="{76D541CB-01D7-468E-AC40-7293A623BC0E}" type="presOf" srcId="{CF5FB2FB-8689-4E7A-AA88-6BC8122A6E84}" destId="{C88EA356-2178-462B-81FB-AD6B47CA9438}" srcOrd="0" destOrd="0" presId="urn:microsoft.com/office/officeart/2005/8/layout/process1"/>
    <dgm:cxn modelId="{C7D4AFA2-538D-44EF-AD6B-FF7CAD4911CB}" type="presOf" srcId="{81E25941-8684-429E-A56E-C7005C0AE6DD}" destId="{D86ECC06-15E7-414A-8534-8334AA13B312}" srcOrd="1" destOrd="0" presId="urn:microsoft.com/office/officeart/2005/8/layout/process1"/>
    <dgm:cxn modelId="{00D84612-00CB-4F8F-9BC3-C5D87A2AC91B}" srcId="{EB6865D5-8DE4-4822-AA92-6504EC8CE17C}" destId="{ED4501E4-523A-40D8-B96C-77A21ABBEAC0}" srcOrd="2" destOrd="0" parTransId="{3AD6B2C0-291B-4F05-BC47-A2568771CA99}" sibTransId="{27A99F27-C86F-42AC-B8D5-4D124817452F}"/>
    <dgm:cxn modelId="{0A2A6B91-2A1A-49C3-A7BA-DE1345FA241D}" type="presOf" srcId="{ED4501E4-523A-40D8-B96C-77A21ABBEAC0}" destId="{8615B65B-E80B-478A-9F83-20B316655E52}" srcOrd="0" destOrd="0" presId="urn:microsoft.com/office/officeart/2005/8/layout/process1"/>
    <dgm:cxn modelId="{F86D79D1-4160-4427-9FCB-9EE1D48FE82A}" srcId="{EB6865D5-8DE4-4822-AA92-6504EC8CE17C}" destId="{6B95BEF7-8367-4D3B-A5A9-DF51D595DC6E}" srcOrd="1" destOrd="0" parTransId="{1AB03D8E-C234-48B4-87CD-833C1C98F1EE}" sibTransId="{81E25941-8684-429E-A56E-C7005C0AE6DD}"/>
    <dgm:cxn modelId="{A4D7D1CC-280E-4205-80E3-A9BAD2FF4388}" type="presOf" srcId="{EB6865D5-8DE4-4822-AA92-6504EC8CE17C}" destId="{738DC10C-CFE0-4123-80DA-DE6D3E4A1CD4}" srcOrd="0" destOrd="0" presId="urn:microsoft.com/office/officeart/2005/8/layout/process1"/>
    <dgm:cxn modelId="{30E0AD08-E7FF-41E9-8C78-4DBFF08B1263}" type="presOf" srcId="{81E25941-8684-429E-A56E-C7005C0AE6DD}" destId="{E17B6764-AA46-4085-9697-E84C81E85C1F}" srcOrd="0" destOrd="0" presId="urn:microsoft.com/office/officeart/2005/8/layout/process1"/>
    <dgm:cxn modelId="{634BC7AB-3C71-4ECD-9D54-E15FA2D7B4E7}" type="presOf" srcId="{6B95BEF7-8367-4D3B-A5A9-DF51D595DC6E}" destId="{97F731FB-AA56-4524-9EE0-31DCE6803EC7}" srcOrd="0" destOrd="0" presId="urn:microsoft.com/office/officeart/2005/8/layout/process1"/>
    <dgm:cxn modelId="{45599851-BD7E-4E39-9274-77A2A9D1B457}" type="presParOf" srcId="{738DC10C-CFE0-4123-80DA-DE6D3E4A1CD4}" destId="{C88EA356-2178-462B-81FB-AD6B47CA9438}" srcOrd="0" destOrd="0" presId="urn:microsoft.com/office/officeart/2005/8/layout/process1"/>
    <dgm:cxn modelId="{779E3D65-6BE9-4255-9325-EF46D07574B5}" type="presParOf" srcId="{738DC10C-CFE0-4123-80DA-DE6D3E4A1CD4}" destId="{1D0E9197-4830-4C0D-ADD4-42285FF5BA96}" srcOrd="1" destOrd="0" presId="urn:microsoft.com/office/officeart/2005/8/layout/process1"/>
    <dgm:cxn modelId="{D1A047E0-95D1-4677-B4EB-347647387936}" type="presParOf" srcId="{1D0E9197-4830-4C0D-ADD4-42285FF5BA96}" destId="{40650871-3A70-42D9-AA7D-D6C469BA78D4}" srcOrd="0" destOrd="0" presId="urn:microsoft.com/office/officeart/2005/8/layout/process1"/>
    <dgm:cxn modelId="{6DD9C25E-C927-4BED-BFAE-4EA2C8D400AA}" type="presParOf" srcId="{738DC10C-CFE0-4123-80DA-DE6D3E4A1CD4}" destId="{97F731FB-AA56-4524-9EE0-31DCE6803EC7}" srcOrd="2" destOrd="0" presId="urn:microsoft.com/office/officeart/2005/8/layout/process1"/>
    <dgm:cxn modelId="{5DB767BD-DD04-4EA7-A9C1-8887BEEE06A4}" type="presParOf" srcId="{738DC10C-CFE0-4123-80DA-DE6D3E4A1CD4}" destId="{E17B6764-AA46-4085-9697-E84C81E85C1F}" srcOrd="3" destOrd="0" presId="urn:microsoft.com/office/officeart/2005/8/layout/process1"/>
    <dgm:cxn modelId="{D9F061C2-EEFD-4189-83B5-67161E3CE89E}" type="presParOf" srcId="{E17B6764-AA46-4085-9697-E84C81E85C1F}" destId="{D86ECC06-15E7-414A-8534-8334AA13B312}" srcOrd="0" destOrd="0" presId="urn:microsoft.com/office/officeart/2005/8/layout/process1"/>
    <dgm:cxn modelId="{DCD40B23-D6C6-48DA-87E5-6F9550E3D639}" type="presParOf" srcId="{738DC10C-CFE0-4123-80DA-DE6D3E4A1CD4}" destId="{8615B65B-E80B-478A-9F83-20B316655E5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8EA356-2178-462B-81FB-AD6B47CA9438}">
      <dsp:nvSpPr>
        <dsp:cNvPr id="0" name=""/>
        <dsp:cNvSpPr/>
      </dsp:nvSpPr>
      <dsp:spPr>
        <a:xfrm>
          <a:off x="125349" y="0"/>
          <a:ext cx="2990984" cy="504056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Организационно-подготовительный этап</a:t>
          </a:r>
          <a:endParaRPr lang="ru-RU" sz="1800" b="1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25349" y="0"/>
        <a:ext cx="2990984" cy="504056"/>
      </dsp:txXfrm>
    </dsp:sp>
    <dsp:sp modelId="{1D0E9197-4830-4C0D-ADD4-42285FF5BA96}">
      <dsp:nvSpPr>
        <dsp:cNvPr id="0" name=""/>
        <dsp:cNvSpPr/>
      </dsp:nvSpPr>
      <dsp:spPr>
        <a:xfrm>
          <a:off x="3254706" y="49500"/>
          <a:ext cx="293348" cy="405054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54706" y="49500"/>
        <a:ext cx="293348" cy="405054"/>
      </dsp:txXfrm>
    </dsp:sp>
    <dsp:sp modelId="{97F731FB-AA56-4524-9EE0-31DCE6803EC7}">
      <dsp:nvSpPr>
        <dsp:cNvPr id="0" name=""/>
        <dsp:cNvSpPr/>
      </dsp:nvSpPr>
      <dsp:spPr>
        <a:xfrm>
          <a:off x="3669822" y="0"/>
          <a:ext cx="2486708" cy="504056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Основной   </a:t>
          </a:r>
          <a:r>
            <a:rPr lang="ru-RU" sz="1800" b="1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этап</a:t>
          </a:r>
        </a:p>
      </dsp:txBody>
      <dsp:txXfrm>
        <a:off x="3669822" y="0"/>
        <a:ext cx="2486708" cy="504056"/>
      </dsp:txXfrm>
    </dsp:sp>
    <dsp:sp modelId="{E17B6764-AA46-4085-9697-E84C81E85C1F}">
      <dsp:nvSpPr>
        <dsp:cNvPr id="0" name=""/>
        <dsp:cNvSpPr/>
      </dsp:nvSpPr>
      <dsp:spPr>
        <a:xfrm>
          <a:off x="6267066" y="49500"/>
          <a:ext cx="234335" cy="405054"/>
        </a:xfrm>
        <a:prstGeom prst="righ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267066" y="49500"/>
        <a:ext cx="234335" cy="405054"/>
      </dsp:txXfrm>
    </dsp:sp>
    <dsp:sp modelId="{8615B65B-E80B-478A-9F83-20B316655E52}">
      <dsp:nvSpPr>
        <dsp:cNvPr id="0" name=""/>
        <dsp:cNvSpPr/>
      </dsp:nvSpPr>
      <dsp:spPr>
        <a:xfrm>
          <a:off x="6598673" y="0"/>
          <a:ext cx="2160884" cy="504056"/>
        </a:xfrm>
        <a:prstGeom prst="roundRect">
          <a:avLst>
            <a:gd name="adj" fmla="val 1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Заключительный  </a:t>
          </a:r>
          <a:r>
            <a:rPr lang="ru-RU" sz="1800" b="1" kern="1200" dirty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этап</a:t>
          </a:r>
        </a:p>
      </dsp:txBody>
      <dsp:txXfrm>
        <a:off x="6598673" y="0"/>
        <a:ext cx="2160884" cy="504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2830-2B21-459F-8E1B-B60770573283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08673-6E01-47E3-8082-0CEA3BCA7D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30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4F46-CAFC-419E-B9B2-9A0FC1044ED3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D9D3C-26E9-444D-8429-58149B87E3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265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909A-B223-42CD-B4BF-C41CF5DAAEF9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3BFC5-89D4-4948-B8A9-391B537F21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41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E9863-1C79-44FC-9DF0-4A7C9C03317F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BB9B1-14F7-4060-906B-821A1E7CBBC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70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0DC5-1533-4FDD-8274-17550362F2D4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B8CD6-70EC-4ACE-8B58-70D3B7E78F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333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E8A144-8A0C-4DCC-A364-C4D1EE26697B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F89"/>
                </a:solidFill>
                <a:latin typeface="Times New Roman" panose="02020603050405020304" pitchFamily="18" charset="0"/>
              </a:defRPr>
            </a:lvl1pPr>
          </a:lstStyle>
          <a:p>
            <a:fld id="{5A48E187-D63B-4286-BA3E-190C06F5E6E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&#1084;&#1072;&#1090;&#1077;&#1088;&#1080;&#1072;&#1083;/&#1088;&#1072;&#1073;&#1086;&#1090;&#1072;%20&#1089;%20&#1076;&#1077;&#1090;&#1100;&#1084;&#1080;/&#1087;&#1088;&#1086;&#1077;&#1082;&#1090;%20&#1057;&#1082;&#1072;&#1079;&#1082;&#1072;&#1086;%20&#1074;&#1077;&#1089;&#1077;&#1083;&#1086;&#1084;%20&#1103;&#1079;&#1099;&#1095;&#1082;&#1077;.docx" TargetMode="Externa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164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Муниципальное дошкольное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образовательное учреждение «Детский сад № 4 «Родничок»</a:t>
            </a:r>
            <a:endParaRPr lang="ru-RU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869704"/>
            <a:ext cx="7524836" cy="270843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«Применение пальчиковой гимнастики, как одной из технологиЙ Формирования здорового </a:t>
            </a:r>
          </a:p>
          <a:p>
            <a:pPr algn="ctr"/>
            <a:r>
              <a:rPr lang="ru-RU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образа жизни »</a:t>
            </a:r>
            <a:endParaRPr lang="ru-RU" sz="3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4288" y="5949280"/>
            <a:ext cx="180020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Степанова А.П.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5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30762828"/>
              </p:ext>
            </p:extLst>
          </p:nvPr>
        </p:nvGraphicFramePr>
        <p:xfrm>
          <a:off x="1115616" y="260648"/>
          <a:ext cx="6696744" cy="6297340"/>
        </p:xfrm>
        <a:graphic>
          <a:graphicData uri="http://schemas.openxmlformats.org/presentationml/2006/ole">
            <p:oleObj spid="_x0000_s1028" name="Диаграмма" r:id="rId3" imgW="2914650" imgH="2743200" progId="MSGraph.Char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309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88204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C00000"/>
                </a:solidFill>
              </a:rPr>
              <a:t>     </a:t>
            </a:r>
            <a:r>
              <a:rPr lang="ru-RU" sz="2800" dirty="0" smtClean="0">
                <a:solidFill>
                  <a:srgbClr val="C00000"/>
                </a:solidFill>
              </a:rPr>
              <a:t>«Руки учат голову, затем поумневшая голова учит руки, а умелые руки снова способствуют развитию мозга»</a:t>
            </a:r>
            <a:r>
              <a:rPr lang="en-US" sz="2800" dirty="0" smtClean="0">
                <a:solidFill>
                  <a:srgbClr val="C00000"/>
                </a:solidFill>
              </a:rPr>
              <a:t>                                       </a:t>
            </a:r>
            <a:r>
              <a:rPr lang="ru-RU" sz="2800" dirty="0" smtClean="0">
                <a:solidFill>
                  <a:srgbClr val="C00000"/>
                </a:solidFill>
              </a:rPr>
              <a:t>И.П.Павлов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941168"/>
            <a:ext cx="6444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Здоровье ребенка превыше всего,</a:t>
            </a:r>
          </a:p>
          <a:p>
            <a:pPr algn="r"/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Богатство земли не заменит его. </a:t>
            </a:r>
          </a:p>
          <a:p>
            <a:pPr algn="r"/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Здоровье не купишь, никто не продаст.</a:t>
            </a:r>
          </a:p>
          <a:p>
            <a:pPr algn="r"/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Его берегите, как сердце,  как глаз!!!</a:t>
            </a:r>
            <a:endParaRPr lang="ru-RU" sz="2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7410" name="Picture 2" descr="C:\Users\Гыуцк\Desktop\cn4w_auoUV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32856"/>
            <a:ext cx="9144001" cy="2798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786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4655368" cy="112474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Литература:</a:t>
            </a:r>
            <a:endParaRPr lang="ru-RU" sz="3600" b="1" dirty="0">
              <a:solidFill>
                <a:schemeClr val="bg1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3" name="Picture 2" descr="https://im0-tub-ru.yandex.net/i?id=423eefb2f32b71e928ed99ef5eebba39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2362024" cy="3380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https://im0-tub-ru.yandex.net/i?id=92a5aef103030d5a4281068cb023c4ab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3356992"/>
            <a:ext cx="2232248" cy="319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Гыуцк\Desktop\IMG_20190416_1638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7089" y="0"/>
            <a:ext cx="2356911" cy="3654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s://im0-tub-ru.yandex.net/i?id=98f3bfa9db02fee42d469e76c6d27bc8-srl&amp;n=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3356992"/>
            <a:ext cx="2509377" cy="3129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AutoShape 6" descr="https://superpuper.ru/images/lots/74/94/878c5eda091a3d522b85e1273a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s://superpuper.ru/images/lots/74/94/878c5eda091a3d522b85e1273a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s://superpuper.ru/images/lots/74/94/878c5eda091a3d522b85e1273a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https://superpuper.ru/images/lots/74/94/878c5eda091a3d522b85e1273ab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8" name="Picture 14" descr="https://im0-tub-ru.yandex.net/i?id=4156b5f7db0c71b7d1baf852f9bb9ba3-l&amp;n=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1196752"/>
            <a:ext cx="245115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425385" cy="1584177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 Пальчиковая гимнастика относится к направлению «Технологии сохранения и стимулирования здоровья».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Позволяет устанавливать контакт с ребенком и вызывает у него  массу положительных эмоций.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4565" y="1"/>
            <a:ext cx="671087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  <a:effectLst/>
                <a:latin typeface="+mn-lt"/>
              </a:rPr>
              <a:t>Актуальность вопроса:</a:t>
            </a:r>
            <a:endParaRPr lang="ru-RU" sz="48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411760" y="3645024"/>
            <a:ext cx="3672408" cy="792088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Пальчиковая гимнастика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486810">
            <a:off x="2127518" y="4621730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35650">
            <a:off x="5587711" y="4641570"/>
            <a:ext cx="7254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с одним вырезанным углом 5"/>
          <p:cNvSpPr/>
          <p:nvPr/>
        </p:nvSpPr>
        <p:spPr>
          <a:xfrm>
            <a:off x="5148064" y="5373216"/>
            <a:ext cx="2196244" cy="566337"/>
          </a:xfrm>
          <a:prstGeom prst="snip1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Пассивная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с одним вырезанным углом 11"/>
          <p:cNvSpPr/>
          <p:nvPr/>
        </p:nvSpPr>
        <p:spPr>
          <a:xfrm>
            <a:off x="1547664" y="5373216"/>
            <a:ext cx="2196244" cy="566337"/>
          </a:xfrm>
          <a:prstGeom prst="snip1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Активная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Гыуцк\Desktop\IMG_20190416_1632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772816"/>
            <a:ext cx="3419872" cy="2102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Гыуцк\Desktop\IMG_20190416_1634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988840"/>
            <a:ext cx="2299483" cy="196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1888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Bookman Old Style" pitchFamily="18" charset="0"/>
              </a:rPr>
              <a:t> «Детям совершенно так же, как и взрослым,    хочется быть здоровыми и сильными, только дети не знают, 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Bookman Old Style" pitchFamily="18" charset="0"/>
              </a:rPr>
              <a:t>что для этого надо делать. Объясним им, 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Bookman Old Style" pitchFamily="18" charset="0"/>
              </a:rPr>
              <a:t>и они будут беречься». 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Bookman Old Style" pitchFamily="18" charset="0"/>
              </a:rPr>
              <a:t>                                                                                  </a:t>
            </a:r>
            <a:r>
              <a:rPr lang="ru-RU" sz="2000" b="1" dirty="0" err="1" smtClean="0">
                <a:solidFill>
                  <a:srgbClr val="C00000"/>
                </a:solidFill>
                <a:latin typeface="Bookman Old Style" pitchFamily="18" charset="0"/>
              </a:rPr>
              <a:t>Януш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 Корчак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18533" y="3429000"/>
            <a:ext cx="614106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Подготовка к ЗОЖ ребенка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710230" y="4149080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1812" y="4115544"/>
            <a:ext cx="6397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верх 9"/>
          <p:cNvSpPr/>
          <p:nvPr/>
        </p:nvSpPr>
        <p:spPr>
          <a:xfrm>
            <a:off x="2276254" y="2720230"/>
            <a:ext cx="648072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209" y="2720230"/>
            <a:ext cx="70643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27584" y="4725144"/>
            <a:ext cx="2592288" cy="861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Элементарные приемы ЗОЖ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63334" y="4725144"/>
            <a:ext cx="2606625" cy="861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Здоровье развивающие технологии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1805830"/>
            <a:ext cx="3387306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Специально организованная двигательная активность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14878" y="1805830"/>
            <a:ext cx="299709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Массовые оздоровительные мероприятия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72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1124744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«Рука человека… таит в себе чудодейственную силу излечения болезней»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471592" y="76470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Древнегреческий философ </a:t>
            </a:r>
            <a:br>
              <a:rPr lang="ru-RU" dirty="0" smtClean="0"/>
            </a:br>
            <a:r>
              <a:rPr lang="ru-RU" dirty="0" err="1" smtClean="0"/>
              <a:t>Алаксагор</a:t>
            </a:r>
            <a:endParaRPr lang="ru-RU" dirty="0"/>
          </a:p>
        </p:txBody>
      </p:sp>
      <p:pic>
        <p:nvPicPr>
          <p:cNvPr id="4" name="Рисунок 3" descr="https://nailme.ru/wp-content/uploads/2015/02/hand_acupuntur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268760"/>
            <a:ext cx="892899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999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Заголовок 2"/>
          <p:cNvGrpSpPr>
            <a:grpSpLocks noGrp="1"/>
          </p:cNvGrpSpPr>
          <p:nvPr/>
        </p:nvGrpSpPr>
        <p:grpSpPr>
          <a:xfrm>
            <a:off x="481348" y="274638"/>
            <a:ext cx="8181304" cy="1109523"/>
            <a:chOff x="1229024" y="0"/>
            <a:chExt cx="6362651" cy="62242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890301" y="0"/>
              <a:ext cx="5040096" cy="274920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C0504D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lvl="0" algn="ctr"/>
              <a:r>
                <a:rPr lang="ru-RU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hlinkClick r:id="rId2" action="ppaction://hlinkfile"/>
                </a:rPr>
                <a:t>Творческий  проект «Наши умелые пальчики»</a:t>
              </a:r>
              <a:endPara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ru-RU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1229024" y="18780"/>
              <a:ext cx="6362651" cy="6036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ctr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550055822"/>
              </p:ext>
            </p:extLst>
          </p:nvPr>
        </p:nvGraphicFramePr>
        <p:xfrm>
          <a:off x="179512" y="980728"/>
          <a:ext cx="8964488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51520" y="3861048"/>
            <a:ext cx="8604448" cy="660759"/>
            <a:chOff x="315022" y="360034"/>
            <a:chExt cx="8771115" cy="516743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15022" y="360034"/>
              <a:ext cx="8771115" cy="516743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F81BD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9" name="Скругленный прямоугольник 4"/>
            <p:cNvSpPr/>
            <p:nvPr/>
          </p:nvSpPr>
          <p:spPr>
            <a:xfrm>
              <a:off x="330157" y="375169"/>
              <a:ext cx="8740845" cy="4864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Участники проекта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3528" y="5157192"/>
            <a:ext cx="2818905" cy="395935"/>
            <a:chOff x="0" y="3049470"/>
            <a:chExt cx="2818905" cy="395935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3049470"/>
              <a:ext cx="2818905" cy="395935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8064A2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12" name="Скругленный прямоугольник 4"/>
            <p:cNvSpPr/>
            <p:nvPr/>
          </p:nvSpPr>
          <p:spPr>
            <a:xfrm>
              <a:off x="0" y="3049470"/>
              <a:ext cx="2795711" cy="37274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Педагоги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03848" y="5733256"/>
            <a:ext cx="2818905" cy="395935"/>
            <a:chOff x="0" y="3049470"/>
            <a:chExt cx="2818905" cy="39593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3049470"/>
              <a:ext cx="2818905" cy="395935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8064A2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15" name="Скругленный прямоугольник 4"/>
            <p:cNvSpPr/>
            <p:nvPr/>
          </p:nvSpPr>
          <p:spPr>
            <a:xfrm>
              <a:off x="11597" y="3061067"/>
              <a:ext cx="2795711" cy="37274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одители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156176" y="5085184"/>
            <a:ext cx="2987824" cy="395935"/>
            <a:chOff x="5664933" y="2859033"/>
            <a:chExt cx="2987824" cy="395935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833852" y="2859033"/>
              <a:ext cx="2818905" cy="395935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8064A2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18" name="Скругленный прямоугольник 4"/>
            <p:cNvSpPr/>
            <p:nvPr/>
          </p:nvSpPr>
          <p:spPr>
            <a:xfrm>
              <a:off x="5664933" y="2859033"/>
              <a:ext cx="2795711" cy="37274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Дети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Стрелка вниз 18"/>
          <p:cNvSpPr/>
          <p:nvPr/>
        </p:nvSpPr>
        <p:spPr>
          <a:xfrm>
            <a:off x="1403648" y="4437112"/>
            <a:ext cx="792088" cy="61836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11960" y="5013176"/>
            <a:ext cx="792088" cy="61836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524328" y="4437112"/>
            <a:ext cx="792088" cy="61836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5" name="Picture 1" descr="C:\Users\Гыуцк\Desktop\viber image 2019-03-30 , 19.05.4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4008" y="1556792"/>
            <a:ext cx="3548711" cy="2040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Гыуцк\Desktop\фотки\viber image 2019-03-30 , 09.19.4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47664" y="1556792"/>
            <a:ext cx="2145367" cy="2029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946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404664"/>
            <a:ext cx="2448272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Цель проекта: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419872" y="0"/>
            <a:ext cx="5400600" cy="1700808"/>
          </a:xfrm>
          <a:prstGeom prst="horizontalScroll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/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укрепить здоровье детей,  применяя в работе  с детьми разные виды пальчиковой гимнастики. </a:t>
            </a:r>
            <a:endParaRPr lang="ru-RU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2204864"/>
            <a:ext cx="2952328" cy="79208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Задачи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115616" y="2708920"/>
            <a:ext cx="7344816" cy="3888432"/>
          </a:xfrm>
          <a:prstGeom prst="horizontalScroll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1.Обучать детей пальчиковым играм в разных видах деятельности.</a:t>
            </a:r>
            <a:endParaRPr lang="ru-RU" dirty="0" smtClean="0">
              <a:solidFill>
                <a:srgbClr val="003300"/>
              </a:solidFill>
            </a:endParaRPr>
          </a:p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2.Выработать привычку использовать пальчиковую гимнастику. </a:t>
            </a:r>
            <a:endParaRPr lang="ru-RU" dirty="0" smtClean="0">
              <a:solidFill>
                <a:srgbClr val="003300"/>
              </a:solidFill>
            </a:endParaRPr>
          </a:p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3.Развивать: речь, мышление, память, внимание, творческое  воображение.                     </a:t>
            </a:r>
            <a:endParaRPr lang="ru-RU" dirty="0" smtClean="0">
              <a:solidFill>
                <a:srgbClr val="003300"/>
              </a:solidFill>
            </a:endParaRPr>
          </a:p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4.Подготовить  руку к письму.</a:t>
            </a:r>
            <a:endParaRPr lang="ru-RU" dirty="0" smtClean="0">
              <a:solidFill>
                <a:srgbClr val="003300"/>
              </a:solidFill>
            </a:endParaRPr>
          </a:p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5. Вызывать положительные эмоции.</a:t>
            </a:r>
            <a:endParaRPr lang="ru-RU" dirty="0" smtClean="0">
              <a:solidFill>
                <a:srgbClr val="003300"/>
              </a:solidFill>
            </a:endParaRPr>
          </a:p>
          <a:p>
            <a:pPr lvl="0" indent="450850" algn="just" eaLnBrk="0" hangingPunct="0"/>
            <a:r>
              <a:rPr lang="ru-RU" dirty="0" smtClean="0">
                <a:solidFill>
                  <a:srgbClr val="003300"/>
                </a:solidFill>
                <a:ea typeface="Times New Roman" pitchFamily="18" charset="0"/>
                <a:cs typeface="Times New Roman" pitchFamily="18" charset="0"/>
              </a:rPr>
              <a:t>6.Прививать устойчивый интерес к пальчиковым играм.</a:t>
            </a:r>
            <a:endParaRPr lang="ru-RU" dirty="0" smtClean="0">
              <a:solidFill>
                <a:srgbClr val="0033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483768" y="476672"/>
            <a:ext cx="792088" cy="72008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004048" y="1556792"/>
            <a:ext cx="864096" cy="57606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508104" y="836712"/>
            <a:ext cx="295232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Условия реализации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Деятельностный</a:t>
            </a:r>
            <a:r>
              <a:rPr lang="ru-RU" sz="2800" dirty="0" smtClean="0">
                <a:solidFill>
                  <a:srgbClr val="FF0000"/>
                </a:solidFill>
              </a:rPr>
              <a:t> аспект личного вклада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20072" y="1340768"/>
            <a:ext cx="3312368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Использование принципа интеграции образовательных областей</a:t>
            </a:r>
            <a:endParaRPr lang="ru-RU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869160"/>
            <a:ext cx="3482082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482082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3502"/>
            <a:ext cx="344516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410074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55888"/>
            <a:ext cx="344516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20072" y="1988840"/>
            <a:ext cx="3482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+mn-lt"/>
              </a:rPr>
              <a:t>Личностно-ориентированная модель взаимодействия взрослого и ребенка</a:t>
            </a:r>
            <a:endParaRPr lang="ru-RU" sz="14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2780928"/>
            <a:ext cx="3445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latin typeface="+mn-lt"/>
              </a:rPr>
              <a:t>Деятельностный</a:t>
            </a:r>
            <a:r>
              <a:rPr lang="ru-RU" sz="1400" b="1" dirty="0" smtClean="0">
                <a:latin typeface="+mn-lt"/>
              </a:rPr>
              <a:t> подход</a:t>
            </a:r>
            <a:endParaRPr lang="ru-RU" sz="1400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3353502"/>
            <a:ext cx="3482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+mn-lt"/>
              </a:rPr>
              <a:t>Активное участие родителей</a:t>
            </a:r>
            <a:endParaRPr lang="ru-RU" sz="1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3227" y="4077072"/>
            <a:ext cx="3482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+mn-lt"/>
              </a:rPr>
              <a:t>Создание развивающей среды</a:t>
            </a:r>
            <a:endParaRPr lang="ru-RU" sz="14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4869160"/>
            <a:ext cx="3482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+mn-lt"/>
              </a:rPr>
              <a:t>Комплексно-тематический принцип</a:t>
            </a:r>
            <a:endParaRPr lang="ru-RU" sz="1400" b="1" dirty="0">
              <a:latin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6438" y="1196752"/>
            <a:ext cx="398062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www.maam.ru/upload/blogs/detsad-346659-143215148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51720" y="4077072"/>
            <a:ext cx="287490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77809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Виды пальчиковой гимнастики: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802140" cy="1951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8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«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Истоки способностей и дарования детей – на кончиках их пальцев.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От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пальцев, образно говоря, идут тончайшие нити – ручейки, которые питают ум ребенка. Другими словами, чем больше мастерства в детской руке, тем умнее ребенок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».</a:t>
            </a:r>
          </a:p>
          <a:p>
            <a:pPr algn="r">
              <a:lnSpc>
                <a:spcPct val="115000"/>
              </a:lnSpc>
              <a:spcAft>
                <a:spcPts val="68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В. Сухомлинский)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64904"/>
            <a:ext cx="5328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Массаж  пальчиков и ладоней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068960"/>
            <a:ext cx="5616624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68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Игры в сопровождении стишков и песенок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3645024"/>
            <a:ext cx="3658117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680"/>
              </a:spcAft>
              <a:buSzPts val="1000"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Манипуляции с предметами</a:t>
            </a:r>
            <a:endParaRPr lang="ru-RU" sz="20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2636912"/>
            <a:ext cx="2407629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4116261"/>
            <a:ext cx="2448272" cy="2265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www.dar-akademia.ru/wordpress/wp-content/uploads/2011/08/1-PG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4221088"/>
            <a:ext cx="2856317" cy="2142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668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Взаимодействие с родителями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131840" y="1196752"/>
            <a:ext cx="2736304" cy="720080"/>
          </a:xfrm>
          <a:prstGeom prst="round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Наглядная информация</a:t>
            </a:r>
            <a:endParaRPr lang="ru-RU" b="1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107504" y="1196752"/>
            <a:ext cx="2808312" cy="720080"/>
          </a:xfrm>
          <a:prstGeom prst="round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Родительские собрания</a:t>
            </a:r>
            <a:endParaRPr lang="ru-RU" b="1" dirty="0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6156176" y="1196752"/>
            <a:ext cx="2699792" cy="720080"/>
          </a:xfrm>
          <a:prstGeom prst="round2SameRect">
            <a:avLst>
              <a:gd name="adj1" fmla="val 16667"/>
              <a:gd name="adj2" fmla="val 326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Консультации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7809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520" y="2492896"/>
            <a:ext cx="252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+mn-lt"/>
              </a:rPr>
              <a:t>«Роль пальчиковой гимнастики»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+mn-lt"/>
              </a:rPr>
              <a:t>«</a:t>
            </a:r>
            <a:r>
              <a:rPr lang="ru-RU" sz="2000" dirty="0" err="1" smtClean="0">
                <a:latin typeface="+mn-lt"/>
              </a:rPr>
              <a:t>Здоровьесберегающие</a:t>
            </a:r>
            <a:r>
              <a:rPr lang="ru-RU" sz="2000" dirty="0" smtClean="0">
                <a:latin typeface="+mn-lt"/>
              </a:rPr>
              <a:t> технологии с детьми дошкольного возраста»</a:t>
            </a:r>
            <a:endParaRPr lang="ru-RU" sz="2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2204864"/>
            <a:ext cx="3096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000" dirty="0" smtClean="0">
                <a:latin typeface="+mn-lt"/>
              </a:rPr>
              <a:t>Памятка «Что же происходит, когда ребенок занимается пальчиковой гимнастикой»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 Памятка «Рекомендации к проведению пальчиковой гимнастики»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Буклет «Пальчиковые игры – это основа  развития речи и мелкой моторики рук»</a:t>
            </a:r>
            <a:endParaRPr lang="ru-RU" sz="20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2564904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+mn-lt"/>
              </a:rPr>
              <a:t>«</a:t>
            </a:r>
            <a:r>
              <a:rPr lang="ru-RU" dirty="0" err="1" smtClean="0">
                <a:latin typeface="+mn-lt"/>
              </a:rPr>
              <a:t>Здоровьесберегающие</a:t>
            </a:r>
            <a:r>
              <a:rPr lang="ru-RU" dirty="0" smtClean="0">
                <a:latin typeface="+mn-lt"/>
              </a:rPr>
              <a:t> технологии в детском саду»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+mn-lt"/>
              </a:rPr>
              <a:t>«Пальчиковая гимнастика, развиваем речь»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2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1672</TotalTime>
  <Words>379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Диаграмма</vt:lpstr>
      <vt:lpstr>Слайд 1</vt:lpstr>
      <vt:lpstr>Слайд 2</vt:lpstr>
      <vt:lpstr>Слайд 3</vt:lpstr>
      <vt:lpstr> «Рука человека… таит в себе чудодейственную силу излечения болезней»  </vt:lpstr>
      <vt:lpstr>Слайд 5</vt:lpstr>
      <vt:lpstr>Слайд 6</vt:lpstr>
      <vt:lpstr>Деятельностный аспект личного вклада</vt:lpstr>
      <vt:lpstr>Виды пальчиковой гимнастики:</vt:lpstr>
      <vt:lpstr>Взаимодействие с родителями</vt:lpstr>
      <vt:lpstr>Слайд 10</vt:lpstr>
      <vt:lpstr>Вывод: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RePack by SPecialiST</cp:lastModifiedBy>
  <cp:revision>103</cp:revision>
  <dcterms:created xsi:type="dcterms:W3CDTF">2016-05-11T09:18:09Z</dcterms:created>
  <dcterms:modified xsi:type="dcterms:W3CDTF">2019-04-22T19:04:26Z</dcterms:modified>
</cp:coreProperties>
</file>