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27"/>
  </p:notesMasterIdLst>
  <p:sldIdLst>
    <p:sldId id="256" r:id="rId2"/>
    <p:sldId id="328" r:id="rId3"/>
    <p:sldId id="324" r:id="rId4"/>
    <p:sldId id="260" r:id="rId5"/>
    <p:sldId id="327" r:id="rId6"/>
    <p:sldId id="319" r:id="rId7"/>
    <p:sldId id="325" r:id="rId8"/>
    <p:sldId id="326" r:id="rId9"/>
    <p:sldId id="269" r:id="rId10"/>
    <p:sldId id="271" r:id="rId11"/>
    <p:sldId id="293" r:id="rId12"/>
    <p:sldId id="286" r:id="rId13"/>
    <p:sldId id="294" r:id="rId14"/>
    <p:sldId id="274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8" r:id="rId25"/>
    <p:sldId id="292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00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15" autoAdjust="0"/>
    <p:restoredTop sz="94660"/>
  </p:normalViewPr>
  <p:slideViewPr>
    <p:cSldViewPr>
      <p:cViewPr>
        <p:scale>
          <a:sx n="66" d="100"/>
          <a:sy n="66" d="100"/>
        </p:scale>
        <p:origin x="-1506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4620F2-5C19-427E-A1D1-D17782E0A6A8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F79AB7-C6B9-4DF3-999A-1B874A04F9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45864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="" xmlns:p14="http://schemas.microsoft.com/office/powerpoint/2010/main" val="20398415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6EF7F-18E0-4790-89B8-775C59042FAB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4B19850-CFD0-4260-8AF8-D7EFCDE74A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6EF7F-18E0-4790-89B8-775C59042FAB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19850-CFD0-4260-8AF8-D7EFCDE74A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6EF7F-18E0-4790-89B8-775C59042FAB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19850-CFD0-4260-8AF8-D7EFCDE74A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1C0A1F-79AA-4676-8AA8-604C5FF914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6EF7F-18E0-4790-89B8-775C59042FAB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4B19850-CFD0-4260-8AF8-D7EFCDE74A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6EF7F-18E0-4790-89B8-775C59042FAB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19850-CFD0-4260-8AF8-D7EFCDE74A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6EF7F-18E0-4790-89B8-775C59042FAB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19850-CFD0-4260-8AF8-D7EFCDE74A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6EF7F-18E0-4790-89B8-775C59042FAB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4B19850-CFD0-4260-8AF8-D7EFCDE74A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6EF7F-18E0-4790-89B8-775C59042FAB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19850-CFD0-4260-8AF8-D7EFCDE74A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6EF7F-18E0-4790-89B8-775C59042FAB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19850-CFD0-4260-8AF8-D7EFCDE74A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6EF7F-18E0-4790-89B8-775C59042FAB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19850-CFD0-4260-8AF8-D7EFCDE74A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6EF7F-18E0-4790-89B8-775C59042FAB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19850-CFD0-4260-8AF8-D7EFCDE74A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D26EF7F-18E0-4790-89B8-775C59042FAB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4B19850-CFD0-4260-8AF8-D7EFCDE74A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odlenka.org/metodicheskie-razrabotki/nachalnaja-shkola/trud/85321-cvetok-lotosa-prezentacija.html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928670"/>
            <a:ext cx="8103274" cy="21613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solidFill>
                  <a:srgbClr val="0000FF"/>
                </a:solidFill>
              </a:rPr>
              <a:t>                                           МБУ ДО «ЦДОД «ЮНИТЭР»» </a:t>
            </a:r>
            <a:r>
              <a:rPr lang="ru-RU" sz="2700" dirty="0" err="1" smtClean="0">
                <a:solidFill>
                  <a:srgbClr val="0000FF"/>
                </a:solidFill>
              </a:rPr>
              <a:t>рмр</a:t>
            </a:r>
            <a:r>
              <a:rPr lang="ru-RU" sz="2700" dirty="0" smtClean="0">
                <a:solidFill>
                  <a:srgbClr val="0000FF"/>
                </a:solidFill>
              </a:rPr>
              <a:t/>
            </a:r>
            <a:br>
              <a:rPr lang="ru-RU" sz="2700" dirty="0" smtClean="0">
                <a:solidFill>
                  <a:srgbClr val="0000FF"/>
                </a:solidFill>
              </a:rPr>
            </a:br>
            <a:r>
              <a:rPr lang="ru-RU" sz="2700" dirty="0" smtClean="0">
                <a:solidFill>
                  <a:srgbClr val="0000FF"/>
                </a:solidFill>
              </a:rPr>
              <a:t>               т.о. «Оригами» </a:t>
            </a:r>
            <a:br>
              <a:rPr lang="ru-RU" sz="2700" dirty="0" smtClean="0">
                <a:solidFill>
                  <a:srgbClr val="0000FF"/>
                </a:solidFill>
              </a:rPr>
            </a:br>
            <a:r>
              <a:rPr lang="ru-RU" sz="2700" dirty="0" smtClean="0">
                <a:solidFill>
                  <a:srgbClr val="0000FF"/>
                </a:solidFill>
              </a:rPr>
              <a:t/>
            </a:r>
            <a:br>
              <a:rPr lang="ru-RU" sz="2700" dirty="0" smtClean="0">
                <a:solidFill>
                  <a:srgbClr val="0000FF"/>
                </a:solidFill>
              </a:rPr>
            </a:br>
            <a:r>
              <a:rPr lang="ru-RU" sz="2700" dirty="0" smtClean="0">
                <a:solidFill>
                  <a:srgbClr val="0000FF"/>
                </a:solidFill>
              </a:rPr>
              <a:t>                                                                                                  </a:t>
            </a:r>
            <a:br>
              <a:rPr lang="ru-RU" sz="2700" dirty="0" smtClean="0">
                <a:solidFill>
                  <a:srgbClr val="0000FF"/>
                </a:solidFill>
              </a:rPr>
            </a:br>
            <a:r>
              <a:rPr lang="ru-RU" sz="3600" dirty="0" smtClean="0">
                <a:solidFill>
                  <a:srgbClr val="0000FF"/>
                </a:solidFill>
              </a:rPr>
              <a:t>открытое  занятие  «лотос -       </a:t>
            </a:r>
            <a:r>
              <a:rPr lang="ru-RU" dirty="0" smtClean="0">
                <a:solidFill>
                  <a:srgbClr val="0000FF"/>
                </a:solidFill>
              </a:rPr>
              <a:t>священный цветок востока»</a:t>
            </a:r>
            <a:r>
              <a:rPr lang="ru-RU" sz="3600" dirty="0" smtClean="0">
                <a:solidFill>
                  <a:srgbClr val="0000FF"/>
                </a:solidFill>
              </a:rPr>
              <a:t/>
            </a:r>
            <a:br>
              <a:rPr lang="ru-RU" sz="3600" dirty="0" smtClean="0">
                <a:solidFill>
                  <a:srgbClr val="0000FF"/>
                </a:solidFill>
              </a:rPr>
            </a:br>
            <a:endParaRPr lang="ru-RU" sz="3600" dirty="0">
              <a:solidFill>
                <a:srgbClr val="0000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429000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/>
              <a:t>Выполнила педагог дополнительного образования  Мустафина </a:t>
            </a:r>
            <a:r>
              <a:rPr lang="ru-RU" sz="2000" dirty="0" err="1" smtClean="0"/>
              <a:t>Эльмира</a:t>
            </a:r>
            <a:r>
              <a:rPr lang="ru-RU" sz="2000" dirty="0" smtClean="0"/>
              <a:t> </a:t>
            </a:r>
            <a:r>
              <a:rPr lang="ru-RU" sz="2000" dirty="0" err="1" smtClean="0"/>
              <a:t>Айсиновна</a:t>
            </a:r>
            <a:endParaRPr lang="ru-RU" sz="20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lk\Documents\открытый урок\0_6509a_8357d1f_X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0"/>
            <a:ext cx="3533691" cy="2566068"/>
          </a:xfrm>
          <a:prstGeom prst="rect">
            <a:avLst/>
          </a:prstGeom>
          <a:noFill/>
        </p:spPr>
      </p:pic>
      <p:pic>
        <p:nvPicPr>
          <p:cNvPr id="3075" name="Picture 3" descr="C:\Users\Ulk\Documents\открытый урок\la-poesie-du-bon-dieu_2987205-XL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3880886"/>
            <a:ext cx="4125863" cy="2728887"/>
          </a:xfrm>
          <a:prstGeom prst="rect">
            <a:avLst/>
          </a:prstGeom>
          <a:noFill/>
        </p:spPr>
      </p:pic>
      <p:pic>
        <p:nvPicPr>
          <p:cNvPr id="3076" name="Picture 4" descr="C:\Users\Ulk\Documents\открытый урок\239367357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76056" y="188640"/>
            <a:ext cx="3889179" cy="3140968"/>
          </a:xfrm>
          <a:prstGeom prst="rect">
            <a:avLst/>
          </a:prstGeom>
          <a:noFill/>
        </p:spPr>
      </p:pic>
      <p:pic>
        <p:nvPicPr>
          <p:cNvPr id="3077" name="Picture 5" descr="C:\Users\Ulk\Documents\открытый урок\White-lotus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357422" y="2214554"/>
            <a:ext cx="3071834" cy="2458389"/>
          </a:xfrm>
          <a:prstGeom prst="rect">
            <a:avLst/>
          </a:prstGeom>
          <a:noFill/>
        </p:spPr>
      </p:pic>
      <p:pic>
        <p:nvPicPr>
          <p:cNvPr id="3078" name="Picture 6" descr="C:\Users\Ulk\Documents\открытый урок\red-lotus-flower_1-1024x102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0" y="3914800"/>
            <a:ext cx="2943200" cy="29432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3"/>
          <p:cNvSpPr>
            <a:spLocks noGrp="1"/>
          </p:cNvSpPr>
          <p:nvPr>
            <p:ph type="title"/>
          </p:nvPr>
        </p:nvSpPr>
        <p:spPr>
          <a:xfrm>
            <a:off x="301752" y="214290"/>
            <a:ext cx="86868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0000FF"/>
                </a:solidFill>
              </a:rPr>
              <a:t>Изготовление лотоса</a:t>
            </a: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4000" y="1447800"/>
            <a:ext cx="5689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00166" y="1428736"/>
            <a:ext cx="5689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03188"/>
            <a:ext cx="4000528" cy="131445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0000FF"/>
                </a:solidFill>
              </a:rPr>
              <a:t>Наши Правила </a:t>
            </a: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42878" y="1285860"/>
            <a:ext cx="8501122" cy="46704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sz="2800" dirty="0" smtClean="0"/>
              <a:t>. Работай старательно.</a:t>
            </a:r>
          </a:p>
          <a:p>
            <a:pPr>
              <a:buNone/>
            </a:pPr>
            <a:r>
              <a:rPr lang="ru-RU" sz="2800" dirty="0" smtClean="0"/>
              <a:t>2. Складывай на столе.</a:t>
            </a:r>
          </a:p>
          <a:p>
            <a:pPr>
              <a:buNone/>
            </a:pPr>
            <a:r>
              <a:rPr lang="ru-RU" sz="2800" dirty="0" smtClean="0"/>
              <a:t>3. Линию сгиба проводи аккуратно и с нажимом.</a:t>
            </a:r>
          </a:p>
          <a:p>
            <a:pPr lvl="0">
              <a:buNone/>
            </a:pPr>
            <a:r>
              <a:rPr lang="ru-RU" sz="2800" dirty="0" smtClean="0"/>
              <a:t>4. Всегда держи фигурку так, как держит её учитель.</a:t>
            </a:r>
          </a:p>
          <a:p>
            <a:pPr lvl="0">
              <a:buNone/>
            </a:pPr>
            <a:r>
              <a:rPr lang="ru-RU" sz="2800" dirty="0" smtClean="0"/>
              <a:t>5. Хочешь спросить – подними руку, не выкрикивай.</a:t>
            </a:r>
          </a:p>
          <a:p>
            <a:pPr lvl="0">
              <a:buNone/>
            </a:pPr>
            <a:r>
              <a:rPr lang="ru-RU" sz="2800" dirty="0" smtClean="0"/>
              <a:t>6. Сделал правильно сам – помоги соседу.</a:t>
            </a:r>
          </a:p>
          <a:p>
            <a:pPr lvl="0">
              <a:buNone/>
            </a:pPr>
            <a:r>
              <a:rPr lang="ru-RU" sz="2800" dirty="0" smtClean="0"/>
              <a:t>7. Соблюдай правила работы с ножницами.</a:t>
            </a:r>
          </a:p>
          <a:p>
            <a:pPr lvl="0">
              <a:buNone/>
            </a:pPr>
            <a:r>
              <a:rPr lang="ru-RU" sz="2800" dirty="0" smtClean="0"/>
              <a:t>8. После работы убери за собой весь мусор.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03188"/>
            <a:ext cx="8115328" cy="103979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00FF"/>
                </a:solidFill>
              </a:rPr>
              <a:t>    Техника безопасности  при работе с ножницами           </a:t>
            </a: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857232"/>
            <a:ext cx="8429684" cy="6000768"/>
          </a:xfrm>
        </p:spPr>
        <p:txBody>
          <a:bodyPr>
            <a:normAutofit fontScale="40000" lnSpcReduction="20000"/>
          </a:bodyPr>
          <a:lstStyle/>
          <a:p>
            <a:r>
              <a:rPr lang="ru-RU" dirty="0" smtClean="0"/>
              <a:t> </a:t>
            </a:r>
          </a:p>
          <a:p>
            <a:endParaRPr lang="ru-RU" sz="4200" dirty="0" smtClean="0"/>
          </a:p>
          <a:p>
            <a:r>
              <a:rPr lang="ru-RU" sz="4200" dirty="0" smtClean="0"/>
              <a:t>1.Храните ножницы в указанном месте в определённом положении.</a:t>
            </a:r>
          </a:p>
          <a:p>
            <a:endParaRPr lang="ru-RU" sz="4200" dirty="0" smtClean="0"/>
          </a:p>
          <a:p>
            <a:r>
              <a:rPr lang="ru-RU" sz="4200" dirty="0" smtClean="0"/>
              <a:t>2.При работе внимательно следите за направлением резания.</a:t>
            </a:r>
          </a:p>
          <a:p>
            <a:endParaRPr lang="ru-RU" sz="4200" dirty="0" smtClean="0"/>
          </a:p>
          <a:p>
            <a:r>
              <a:rPr lang="ru-RU" sz="4200" dirty="0" smtClean="0"/>
              <a:t>3.Не работайте с тупыми ножницами и с ослабленным шарнирным</a:t>
            </a:r>
          </a:p>
          <a:p>
            <a:r>
              <a:rPr lang="ru-RU" sz="4200" dirty="0" smtClean="0"/>
              <a:t> креплением. </a:t>
            </a:r>
          </a:p>
          <a:p>
            <a:r>
              <a:rPr lang="ru-RU" sz="4200" dirty="0" smtClean="0"/>
              <a:t> </a:t>
            </a:r>
          </a:p>
          <a:p>
            <a:r>
              <a:rPr lang="ru-RU" sz="4200" dirty="0" smtClean="0"/>
              <a:t>4. Не держите ножницы лезвием вверх.</a:t>
            </a:r>
          </a:p>
          <a:p>
            <a:r>
              <a:rPr lang="ru-RU" sz="4200" dirty="0" smtClean="0"/>
              <a:t> </a:t>
            </a:r>
          </a:p>
          <a:p>
            <a:r>
              <a:rPr lang="ru-RU" sz="4200" dirty="0" smtClean="0"/>
              <a:t>5.Не оставляйте ножницы с открытыми лезвиями.</a:t>
            </a:r>
          </a:p>
          <a:p>
            <a:r>
              <a:rPr lang="ru-RU" sz="4200" dirty="0" smtClean="0"/>
              <a:t> </a:t>
            </a:r>
          </a:p>
          <a:p>
            <a:r>
              <a:rPr lang="ru-RU" sz="4200" dirty="0" smtClean="0"/>
              <a:t>6.Не режьте ножницами на ходу.</a:t>
            </a:r>
          </a:p>
          <a:p>
            <a:r>
              <a:rPr lang="ru-RU" sz="4200" dirty="0" smtClean="0"/>
              <a:t> </a:t>
            </a:r>
          </a:p>
          <a:p>
            <a:r>
              <a:rPr lang="ru-RU" sz="4200" dirty="0" smtClean="0"/>
              <a:t>7.Не подходите к товарищу во время работы.</a:t>
            </a:r>
          </a:p>
          <a:p>
            <a:r>
              <a:rPr lang="ru-RU" sz="4200" dirty="0" smtClean="0"/>
              <a:t> </a:t>
            </a:r>
          </a:p>
          <a:p>
            <a:r>
              <a:rPr lang="ru-RU" sz="4200" dirty="0" smtClean="0"/>
              <a:t> 8.Передавайте закрытые ножницы кольцами вперёд.</a:t>
            </a:r>
          </a:p>
          <a:p>
            <a:r>
              <a:rPr lang="ru-RU" sz="4200" dirty="0" smtClean="0"/>
              <a:t> </a:t>
            </a:r>
          </a:p>
          <a:p>
            <a:r>
              <a:rPr lang="ru-RU" sz="4200" dirty="0" smtClean="0"/>
              <a:t> 9. Во время работы удерживайте бумагу левой рукой так, чтобы пальцы были в стороне от лезвия.</a:t>
            </a:r>
          </a:p>
          <a:p>
            <a:r>
              <a:rPr lang="ru-RU" sz="42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42918"/>
            <a:ext cx="8229600" cy="3014682"/>
          </a:xfrm>
        </p:spPr>
        <p:txBody>
          <a:bodyPr>
            <a:normAutofit/>
          </a:bodyPr>
          <a:lstStyle/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ru-RU" dirty="0" smtClean="0">
                <a:solidFill>
                  <a:srgbClr val="0000FF"/>
                </a:solidFill>
              </a:rPr>
              <a:t>Для изготовления цветка потребуется: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dirty="0" smtClean="0"/>
              <a:t>Цветная бумага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dirty="0" smtClean="0"/>
              <a:t>Ножницы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dirty="0" smtClean="0"/>
              <a:t>Линейка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dirty="0" smtClean="0"/>
              <a:t>Простой карандаш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dirty="0" smtClean="0"/>
              <a:t>Нитки </a:t>
            </a:r>
            <a:endParaRPr lang="ru-RU" sz="1800" dirty="0" smtClean="0"/>
          </a:p>
          <a:p>
            <a:pPr marL="609600" indent="-609600" eaLnBrk="1" hangingPunct="1">
              <a:lnSpc>
                <a:spcPct val="80000"/>
              </a:lnSpc>
            </a:pPr>
            <a:endParaRPr lang="ru-RU" sz="1800" dirty="0" smtClean="0"/>
          </a:p>
        </p:txBody>
      </p:sp>
      <p:pic>
        <p:nvPicPr>
          <p:cNvPr id="3075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0" y="3276600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3971924" cy="792162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400" dirty="0" smtClean="0">
                <a:solidFill>
                  <a:srgbClr val="0000FF"/>
                </a:solidFill>
              </a:rPr>
              <a:t>1 этап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458200" cy="51355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/>
              <a:t>1.С помощью линейки и простого карандаша разметить 8 розовых и 4 зеленых прямоугольников со сторонами 135 мм и 75 мм</a:t>
            </a:r>
          </a:p>
          <a:p>
            <a:pPr eaLnBrk="1" hangingPunct="1">
              <a:buFontTx/>
              <a:buNone/>
            </a:pPr>
            <a:r>
              <a:rPr lang="ru-RU" dirty="0" smtClean="0"/>
              <a:t>2. Вырезать эти прямоугольники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9600" y="3733800"/>
            <a:ext cx="3429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29200" y="3733800"/>
            <a:ext cx="34544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5334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400" dirty="0" smtClean="0">
                <a:solidFill>
                  <a:srgbClr val="0000FF"/>
                </a:solidFill>
              </a:rPr>
              <a:t>2 этап</a:t>
            </a:r>
          </a:p>
        </p:txBody>
      </p:sp>
      <p:sp>
        <p:nvSpPr>
          <p:cNvPr id="5123" name="Объект 2"/>
          <p:cNvSpPr>
            <a:spLocks noGrp="1"/>
          </p:cNvSpPr>
          <p:nvPr>
            <p:ph sz="half" idx="1"/>
          </p:nvPr>
        </p:nvSpPr>
        <p:spPr>
          <a:xfrm>
            <a:off x="571472" y="1000108"/>
            <a:ext cx="4495800" cy="5364163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smtClean="0"/>
              <a:t>3.Согнуть каждый прямоугольник пополам вдоль длинной стороны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95800" y="1071546"/>
            <a:ext cx="4648200" cy="5054617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dirty="0" smtClean="0"/>
              <a:t>4.Загнуть углы к середине с одной и с другой стороны.</a:t>
            </a:r>
          </a:p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2285992"/>
            <a:ext cx="400685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5800" y="2362200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214290"/>
            <a:ext cx="8229600" cy="7620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400" dirty="0" smtClean="0">
                <a:solidFill>
                  <a:srgbClr val="0000FF"/>
                </a:solidFill>
              </a:rPr>
              <a:t>3 этап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0" y="1071546"/>
            <a:ext cx="4495800" cy="5054617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dirty="0" smtClean="0"/>
              <a:t>5.Загнуть длинную сторону к середине с одной и с другой стороны.</a:t>
            </a:r>
          </a:p>
          <a:p>
            <a:pPr marL="609600" indent="-609600" eaLnBrk="1" hangingPunct="1">
              <a:buFontTx/>
              <a:buNone/>
              <a:defRPr/>
            </a:pPr>
            <a:endParaRPr lang="ru-RU" dirty="0" smtClean="0"/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>
          <a:xfrm>
            <a:off x="4648200" y="1071546"/>
            <a:ext cx="4495800" cy="5440363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dirty="0" smtClean="0"/>
              <a:t>6.Складываем лепестки пополам сгибами наружу, а листочки сгибами внутрь.</a:t>
            </a:r>
          </a:p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0975" y="2819400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2817813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400" dirty="0" smtClean="0">
                <a:solidFill>
                  <a:srgbClr val="0000FF"/>
                </a:solidFill>
              </a:rPr>
              <a:t>4 этап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7.На один зеленый листочек приходится 2 розовых. 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6000" y="2819400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457200"/>
            <a:ext cx="8491566" cy="614346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400" dirty="0" smtClean="0">
                <a:solidFill>
                  <a:srgbClr val="0000FF"/>
                </a:solidFill>
              </a:rPr>
              <a:t>5 этап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8.Вкладываем листочек один в другой как на фото.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8200" y="2895600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8600" y="2895600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4572008"/>
            <a:ext cx="5867400" cy="522288"/>
          </a:xfrm>
        </p:spPr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Повторим : Что такое «оригами»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2844" y="5072074"/>
            <a:ext cx="7858180" cy="142876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Оригами в переводе с японского языка означает - сложенная бумага. 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«Ори» - «сложенный», а «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ками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» - «бумага» и «бог» одновременно.</a:t>
            </a:r>
            <a:endParaRPr lang="ru-RU" sz="2400" dirty="0"/>
          </a:p>
        </p:txBody>
      </p:sp>
      <p:pic>
        <p:nvPicPr>
          <p:cNvPr id="62466" name="Picture 2" descr="http://cdn.mycrafts.com/i/1/1/94/rycott-origami-bnh2-o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515" b="1515"/>
          <a:stretch>
            <a:fillRect/>
          </a:stretch>
        </p:blipFill>
        <p:spPr bwMode="auto">
          <a:xfrm flipH="1">
            <a:off x="0" y="0"/>
            <a:ext cx="6667515" cy="450057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400" dirty="0" smtClean="0">
                <a:solidFill>
                  <a:srgbClr val="0000FF"/>
                </a:solidFill>
              </a:rPr>
              <a:t>6 этап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9.Четыре получившиеся группы прикладываем друг к другу, связываем посередине и отгибаем в форме звезды.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400" y="3200400"/>
            <a:ext cx="42672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3200400"/>
            <a:ext cx="42418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175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400" dirty="0" smtClean="0">
                <a:solidFill>
                  <a:srgbClr val="0000FF"/>
                </a:solidFill>
              </a:rPr>
              <a:t>7 этап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/>
              <a:t>10.Начинаем выворачивать по одному листочку лотоса через один. И так все четыре.</a:t>
            </a:r>
            <a:r>
              <a:rPr lang="en-US" dirty="0" smtClean="0"/>
              <a:t> </a:t>
            </a:r>
            <a:r>
              <a:rPr lang="ru-RU" dirty="0" smtClean="0"/>
              <a:t>Выворачивать надо очень аккуратно, начиная с краешка, чтобы не порвать у основания.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08" y="3657600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14290"/>
            <a:ext cx="8229600" cy="77631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400" dirty="0" smtClean="0">
                <a:solidFill>
                  <a:srgbClr val="0000FF"/>
                </a:solidFill>
              </a:rPr>
              <a:t>8 этап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/>
              <a:t>11. Потом выворачиваем оставшиеся четыре </a:t>
            </a:r>
            <a:r>
              <a:rPr lang="ru-RU" dirty="0" err="1" smtClean="0"/>
              <a:t>розовых</a:t>
            </a:r>
            <a:r>
              <a:rPr lang="ru-RU" dirty="0" smtClean="0"/>
              <a:t> листочка. Следом второй ряд </a:t>
            </a:r>
            <a:r>
              <a:rPr lang="ru-RU" dirty="0" err="1" smtClean="0"/>
              <a:t>розовых</a:t>
            </a:r>
            <a:r>
              <a:rPr lang="ru-RU" dirty="0" smtClean="0"/>
              <a:t> листочков так же через один.</a:t>
            </a:r>
          </a:p>
          <a:p>
            <a:pPr eaLnBrk="1" hangingPunct="1">
              <a:buFontTx/>
              <a:buNone/>
            </a:pPr>
            <a:r>
              <a:rPr lang="ru-RU" dirty="0" smtClean="0"/>
              <a:t> 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9600" y="2971800"/>
            <a:ext cx="35052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59325" y="2971800"/>
            <a:ext cx="3581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8686800" cy="614346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400" dirty="0" smtClean="0">
                <a:solidFill>
                  <a:srgbClr val="0000FF"/>
                </a:solidFill>
              </a:rPr>
              <a:t>9 этап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57298"/>
            <a:ext cx="8686800" cy="472282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/>
              <a:t>12.И наконец выворачиваем все зеленые листочки. </a:t>
            </a:r>
          </a:p>
          <a:p>
            <a:pPr eaLnBrk="1" hangingPunct="1">
              <a:buFontTx/>
              <a:buNone/>
            </a:pPr>
            <a:endParaRPr lang="ru-RU" dirty="0" smtClean="0"/>
          </a:p>
        </p:txBody>
      </p:sp>
      <p:pic>
        <p:nvPicPr>
          <p:cNvPr id="12292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2088" y="2819400"/>
            <a:ext cx="422751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3" name="Picture 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03750" y="2819400"/>
            <a:ext cx="43878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0000FF"/>
                </a:solidFill>
              </a:rPr>
              <a:t>Готовый цветок лотоса</a:t>
            </a: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4000" y="1447800"/>
            <a:ext cx="5689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00166" y="1428736"/>
            <a:ext cx="5689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5472122" cy="84124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0000FF"/>
                </a:solidFill>
              </a:rPr>
              <a:t>Литература</a:t>
            </a: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556792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http://www.prodlenka.org/metodicheskie-razrabotki/nachalnaja-shkola/trud/85321-cvetok-lotosa-prezentacija.html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4572008"/>
            <a:ext cx="9144000" cy="228599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Оригами - это искусство бумажной пластики, родившееся в Китае, так как именно в Китае была изобретена бумага, но самое широкое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распространение и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развитие это искусство получило в Японии.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В далекой древности оригами имело религиозное предназначение. Ими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украшали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храмы.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65538" name="Object 2"/>
          <p:cNvGraphicFramePr>
            <a:graphicFrameLocks noChangeAspect="1"/>
          </p:cNvGraphicFramePr>
          <p:nvPr/>
        </p:nvGraphicFramePr>
        <p:xfrm>
          <a:off x="6159500" y="2260600"/>
          <a:ext cx="390525" cy="485775"/>
        </p:xfrm>
        <a:graphic>
          <a:graphicData uri="http://schemas.openxmlformats.org/presentationml/2006/ole">
            <p:oleObj spid="_x0000_s66562" name="Пакет" r:id="rId3" imgW="390600" imgH="485640" progId="Package">
              <p:embed/>
            </p:oleObj>
          </a:graphicData>
        </a:graphic>
      </p:graphicFrame>
      <p:pic>
        <p:nvPicPr>
          <p:cNvPr id="65540" name="Picture 4" descr="http://muza-chan.net/aj/poze-weblog2/japanese-origami-matsuri-parade-2-bi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6500826" cy="441063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0"/>
          <p:cNvSpPr txBox="1">
            <a:spLocks noChangeArrowheads="1"/>
          </p:cNvSpPr>
          <p:nvPr/>
        </p:nvSpPr>
        <p:spPr bwMode="auto">
          <a:xfrm>
            <a:off x="3276600" y="419100"/>
            <a:ext cx="1892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1500166" y="4214819"/>
            <a:ext cx="6408738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Позже искусством складывания из бумаги стали заниматься, в основном, женщины и дети. Оно стало частью традиций и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обычаев украшением японского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быта, карнавальных шествий, народных праздников.</a:t>
            </a:r>
            <a:r>
              <a:rPr lang="ru-RU" sz="2400" b="1" dirty="0">
                <a:solidFill>
                  <a:srgbClr val="0000FF"/>
                </a:solidFill>
                <a:latin typeface="Comic Sans MS" pitchFamily="66" charset="0"/>
              </a:rPr>
              <a:t/>
            </a:r>
            <a:br>
              <a:rPr lang="ru-RU" sz="2400" b="1" dirty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2800" b="1" dirty="0">
                <a:solidFill>
                  <a:srgbClr val="0000FF"/>
                </a:solidFill>
                <a:latin typeface="Comic Sans MS" pitchFamily="66" charset="0"/>
              </a:rPr>
              <a:t/>
            </a:r>
            <a:br>
              <a:rPr lang="ru-RU" sz="2800" b="1" dirty="0">
                <a:solidFill>
                  <a:srgbClr val="0000FF"/>
                </a:solidFill>
                <a:latin typeface="Comic Sans MS" pitchFamily="66" charset="0"/>
              </a:rPr>
            </a:br>
            <a:endParaRPr lang="ru-RU" sz="2800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1043" name="Picture 19" descr="hdr_sgs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22825" y="1142984"/>
            <a:ext cx="4321175" cy="317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8306" name="AutoShape 2" descr="Танабат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8308" name="AutoShape 4" descr="Танабат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8310" name="AutoShape 6" descr="Танабат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8312" name="AutoShape 8" descr="Танабат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8313" name="Picture 9" descr="C:\Documents and Settings\Admin\Рабочий стол\Танабата-468x26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929190" cy="421481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76600" y="642918"/>
            <a:ext cx="5867400" cy="6015840"/>
          </a:xfrm>
        </p:spPr>
        <p:txBody>
          <a:bodyPr>
            <a:noAutofit/>
          </a:bodyPr>
          <a:lstStyle/>
          <a:p>
            <a:r>
              <a:rPr lang="ru-RU" sz="2400" dirty="0" smtClean="0"/>
              <a:t>Создавать оригами стоит только в хорошем расположении духа. Японцы верят, что все изделия, сделанные в плохом настроении, надо сжигать. </a:t>
            </a:r>
          </a:p>
          <a:p>
            <a:r>
              <a:rPr lang="ru-RU" sz="2400" dirty="0" smtClean="0"/>
              <a:t>Фигурки оригами действительно обладают особой энергией. Один парапсихолог решил замерить биоэнергетику оригами изделий. Он был поражен, когда установил, что в помещениях, где в качестве украшений используются оригами, положительная энергетика во много раз превышает энергетику в обычных комнатах. Поэтому фигурки оригами даже пытаются применять для врачевания. </a:t>
            </a:r>
            <a:endParaRPr lang="ru-RU" sz="2400" dirty="0"/>
          </a:p>
        </p:txBody>
      </p:sp>
      <p:pic>
        <p:nvPicPr>
          <p:cNvPr id="98308" name="Picture 4" descr="http://kusudama.by/wp-content/uploads/2016/04/DSC_6230-960x64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8555" r="18555"/>
          <a:stretch>
            <a:fillRect/>
          </a:stretch>
        </p:blipFill>
        <p:spPr bwMode="auto">
          <a:xfrm>
            <a:off x="0" y="57161"/>
            <a:ext cx="3286116" cy="358136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42976" y="214290"/>
            <a:ext cx="5867400" cy="52228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00FF"/>
                </a:solidFill>
              </a:rPr>
              <a:t>Лотос – священный цветок востока</a:t>
            </a: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429256" y="857232"/>
            <a:ext cx="3714744" cy="5786478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Китайцы убеждены: этот цветок растёт не только на земле, но и на небе, в раю. Лотосы, украшающие райские озёра, в действительности являются душами людей. Растения, в которых воплотились праведные души, всегда цветут и благоухают, а лотосы, в которых оказались грешники, вянут быстро: климат рая им категорически не подходит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ru-RU" dirty="0"/>
          </a:p>
        </p:txBody>
      </p:sp>
      <p:pic>
        <p:nvPicPr>
          <p:cNvPr id="61445" name="Picture 5" descr="C:\Documents and Settings\Admin\Рабочий стол\0_c2243_3fb9499d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70"/>
            <a:ext cx="5426601" cy="481651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00364" y="142852"/>
            <a:ext cx="6143636" cy="6715148"/>
          </a:xfrm>
        </p:spPr>
        <p:txBody>
          <a:bodyPr>
            <a:noAutofit/>
          </a:bodyPr>
          <a:lstStyle/>
          <a:p>
            <a:r>
              <a:rPr lang="ru-RU" sz="1800" dirty="0" smtClean="0"/>
              <a:t>Что представляет </a:t>
            </a:r>
            <a:r>
              <a:rPr lang="ru-RU" sz="1800" dirty="0" smtClean="0"/>
              <a:t>собой «райский цветок» </a:t>
            </a:r>
            <a:r>
              <a:rPr lang="ru-RU" sz="1800" dirty="0" smtClean="0"/>
              <a:t>. Этим цветком восхищаются, любуются, перед ним преклоняются: ведь лотос символ богов. В разных религиях он имеет своё значение и означает жизнь, возрождение, чистоту, забвение, мир, плодородие, а некоторые народы рассматривают его как взаимодействие мужского и женского начал. В реальности этот невероятной красоты цветок является многолетним растением, принадлежит к роду двудольных, является единственным представителем семейства лотосовых и бывает желтого или </a:t>
            </a:r>
            <a:r>
              <a:rPr lang="ru-RU" sz="1800" dirty="0" err="1" smtClean="0"/>
              <a:t>розового</a:t>
            </a:r>
            <a:r>
              <a:rPr lang="ru-RU" sz="1800" dirty="0" smtClean="0"/>
              <a:t> цвета (при этом интересно, что к лотосам также иногда относят белые, красные и </a:t>
            </a:r>
            <a:r>
              <a:rPr lang="ru-RU" sz="1800" dirty="0" err="1" smtClean="0"/>
              <a:t>голубые</a:t>
            </a:r>
            <a:r>
              <a:rPr lang="ru-RU" sz="1800" dirty="0" smtClean="0"/>
              <a:t> кувшинки). Растут эти удивительные растения только в воде – в дельтах рек, в илистых протоках, заводях, иногда их можно увидеть высоко в горах (например, в Индии этот цветок превосходно себя чувствует на высоте в полтора километра).</a:t>
            </a:r>
          </a:p>
          <a:p>
            <a:r>
              <a:rPr lang="ru-RU" sz="1800" dirty="0" smtClean="0"/>
              <a:t>Лотос закрывает вечером свои лепестки и возвращается обратно в мутную болотную воду, чтобы вынырнуть только на восходе солнца и, сияя, раскрыться. Таким образом, он олицетворяет незапятнанную красоту и нетронутую чистоту в загрязненной среде. </a:t>
            </a:r>
            <a:endParaRPr lang="ru-RU" sz="1800" dirty="0"/>
          </a:p>
        </p:txBody>
      </p:sp>
      <p:pic>
        <p:nvPicPr>
          <p:cNvPr id="5" name="Picture 2" descr="http://curious-world.ru/images/content/world/01-2016/ozera2/1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5576" r="15576"/>
          <a:stretch>
            <a:fillRect/>
          </a:stretch>
        </p:blipFill>
        <p:spPr bwMode="auto">
          <a:xfrm>
            <a:off x="0" y="0"/>
            <a:ext cx="3000364" cy="371474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85786" y="0"/>
            <a:ext cx="5462614" cy="642918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solidFill>
                  <a:srgbClr val="0000FF"/>
                </a:solidFill>
              </a:rPr>
              <a:t>лотос</a:t>
            </a:r>
            <a:endParaRPr lang="ru-RU" sz="2400" b="0" dirty="0">
              <a:solidFill>
                <a:srgbClr val="0000FF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93187" name="Object 3"/>
          <p:cNvGraphicFramePr>
            <a:graphicFrameLocks noChangeAspect="1"/>
          </p:cNvGraphicFramePr>
          <p:nvPr/>
        </p:nvGraphicFramePr>
        <p:xfrm>
          <a:off x="5830888" y="2501900"/>
          <a:ext cx="685800" cy="485775"/>
        </p:xfrm>
        <a:graphic>
          <a:graphicData uri="http://schemas.openxmlformats.org/presentationml/2006/ole">
            <p:oleObj spid="_x0000_s93187" name="Пакет" r:id="rId3" imgW="685800" imgH="485640" progId="Package">
              <p:embed/>
            </p:oleObj>
          </a:graphicData>
        </a:graphic>
      </p:graphicFrame>
      <p:pic>
        <p:nvPicPr>
          <p:cNvPr id="93188" name="Picture 4" descr="C:\Documents and Settings\Admin\Рабочий стол\Nelumbo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714356"/>
            <a:ext cx="8733454" cy="592935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6286544" cy="92867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00FF"/>
                </a:solidFill>
              </a:rPr>
              <a:t>кувшинки</a:t>
            </a:r>
            <a:endParaRPr lang="ru-RU" sz="2400" dirty="0">
              <a:solidFill>
                <a:srgbClr val="0000FF"/>
              </a:solidFill>
            </a:endParaRPr>
          </a:p>
        </p:txBody>
      </p:sp>
      <p:pic>
        <p:nvPicPr>
          <p:cNvPr id="2050" name="Picture 2" descr="C:\Users\Ulk\Documents\открытый урок\cute_white_lotuses_water_nature_beauty_2560x1440_hd-wallpaper-6070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1071546"/>
            <a:ext cx="8532440" cy="514353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650</TotalTime>
  <Words>710</Words>
  <Application>Microsoft Office PowerPoint</Application>
  <PresentationFormat>Экран (4:3)</PresentationFormat>
  <Paragraphs>77</Paragraphs>
  <Slides>25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Трек</vt:lpstr>
      <vt:lpstr>Пакет</vt:lpstr>
      <vt:lpstr>                                           МБУ ДО «ЦДОД «ЮНИТЭР»» рмр                т.о. «Оригами»                                                                                                      открытое  занятие  «лотос -       священный цветок востока» </vt:lpstr>
      <vt:lpstr>Повторим : Что такое «оригами»</vt:lpstr>
      <vt:lpstr>Слайд 3</vt:lpstr>
      <vt:lpstr>Слайд 4</vt:lpstr>
      <vt:lpstr>Слайд 5</vt:lpstr>
      <vt:lpstr>Лотос – священный цветок востока</vt:lpstr>
      <vt:lpstr>Слайд 7</vt:lpstr>
      <vt:lpstr>лотос</vt:lpstr>
      <vt:lpstr>кувшинки</vt:lpstr>
      <vt:lpstr>Слайд 10</vt:lpstr>
      <vt:lpstr>Изготовление лотоса</vt:lpstr>
      <vt:lpstr>Наши Правила </vt:lpstr>
      <vt:lpstr>    Техника безопасности  при работе с ножницами           </vt:lpstr>
      <vt:lpstr>Слайд 14</vt:lpstr>
      <vt:lpstr>1 этап</vt:lpstr>
      <vt:lpstr>2 этап</vt:lpstr>
      <vt:lpstr>3 этап</vt:lpstr>
      <vt:lpstr>4 этап</vt:lpstr>
      <vt:lpstr>5 этап</vt:lpstr>
      <vt:lpstr>6 этап</vt:lpstr>
      <vt:lpstr>7 этап</vt:lpstr>
      <vt:lpstr>8 этап</vt:lpstr>
      <vt:lpstr>9 этап</vt:lpstr>
      <vt:lpstr>Готовый цветок лотоса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Вишневский филиал МКОУ «Пригородненская СОШ» Волшебный мир оригами. Лотосы</dc:title>
  <dc:creator>Ulk</dc:creator>
  <cp:lastModifiedBy>Admin</cp:lastModifiedBy>
  <cp:revision>81</cp:revision>
  <dcterms:created xsi:type="dcterms:W3CDTF">2015-12-22T16:59:07Z</dcterms:created>
  <dcterms:modified xsi:type="dcterms:W3CDTF">2018-02-07T19:14:43Z</dcterms:modified>
</cp:coreProperties>
</file>