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70" r:id="rId14"/>
    <p:sldId id="275" r:id="rId15"/>
    <p:sldId id="278" r:id="rId16"/>
    <p:sldId id="271" r:id="rId17"/>
    <p:sldId id="272" r:id="rId18"/>
    <p:sldId id="273" r:id="rId19"/>
    <p:sldId id="274" r:id="rId20"/>
    <p:sldId id="276" r:id="rId21"/>
    <p:sldId id="280" r:id="rId22"/>
    <p:sldId id="279" r:id="rId23"/>
    <p:sldId id="281" r:id="rId24"/>
    <p:sldId id="282" r:id="rId25"/>
    <p:sldId id="283" r:id="rId26"/>
    <p:sldId id="285" r:id="rId27"/>
    <p:sldId id="286"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p:scale>
          <a:sx n="80" d="100"/>
          <a:sy n="80" d="100"/>
        </p:scale>
        <p:origin x="-840" y="1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7799B3D-2B8D-422F-BD55-F4162F141404}" type="datetimeFigureOut">
              <a:rPr lang="ru-RU" smtClean="0"/>
              <a:pPr/>
              <a:t>22.04.2019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1A54CF-DDF3-4CF6-9C48-9C35F60E025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799B3D-2B8D-422F-BD55-F4162F141404}" type="datetimeFigureOut">
              <a:rPr lang="ru-RU" smtClean="0"/>
              <a:pPr/>
              <a:t>22.04.2019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A54CF-DDF3-4CF6-9C48-9C35F60E025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8.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8.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0000"/>
          </a:solidFill>
        </p:spPr>
        <p:txBody>
          <a:bodyPr>
            <a:normAutofit fontScale="90000"/>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МКДОУ детский сад №7 п.Бреды</a:t>
            </a:r>
            <a:endParaRPr lang="ru-RU" dirty="0"/>
          </a:p>
        </p:txBody>
      </p:sp>
      <p:sp>
        <p:nvSpPr>
          <p:cNvPr id="3" name="Подзаголовок 2"/>
          <p:cNvSpPr>
            <a:spLocks noGrp="1"/>
          </p:cNvSpPr>
          <p:nvPr>
            <p:ph sz="half" idx="1"/>
          </p:nvPr>
        </p:nvSpPr>
        <p:spPr>
          <a:xfrm>
            <a:off x="457200" y="1600200"/>
            <a:ext cx="8219256" cy="4525963"/>
          </a:xfrm>
          <a:solidFill>
            <a:srgbClr val="FF0000"/>
          </a:solidFill>
        </p:spPr>
        <p:txBody>
          <a:bodyPr>
            <a:normAutofit/>
          </a:bodyPr>
          <a:lstStyle/>
          <a:p>
            <a:pPr algn="ctr">
              <a:buNone/>
            </a:pPr>
            <a:r>
              <a:rPr lang="ru-RU" sz="35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Социальный проект на тему:</a:t>
            </a:r>
          </a:p>
          <a:p>
            <a:pPr algn="ctr">
              <a:buNone/>
            </a:pPr>
            <a:r>
              <a:rPr lang="ru-RU" sz="35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«Цветные недели»</a:t>
            </a:r>
          </a:p>
          <a:p>
            <a:pPr algn="ctr">
              <a:buNone/>
            </a:pPr>
            <a:endParaRPr lang="ru-RU" sz="35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buNone/>
            </a:pPr>
            <a:endParaRPr lang="ru-RU" sz="35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buNone/>
            </a:pPr>
            <a:endParaRPr lang="ru-RU" sz="35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buNone/>
            </a:pPr>
            <a:endParaRPr lang="ru-RU" sz="35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lgn="ctr">
              <a:buNone/>
            </a:pPr>
            <a:r>
              <a:rPr lang="ru-RU" sz="35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для детей раннего возраста  2-3 лет</a:t>
            </a:r>
          </a:p>
          <a:p>
            <a:pPr>
              <a:buNone/>
            </a:pPr>
            <a:endParaRPr lang="ru-RU" dirty="0"/>
          </a:p>
        </p:txBody>
      </p:sp>
      <p:sp>
        <p:nvSpPr>
          <p:cNvPr id="14" name="Содержимое 13"/>
          <p:cNvSpPr>
            <a:spLocks noGrp="1"/>
          </p:cNvSpPr>
          <p:nvPr>
            <p:ph sz="half" idx="2"/>
          </p:nvPr>
        </p:nvSpPr>
        <p:spPr>
          <a:xfrm>
            <a:off x="4139952" y="3645024"/>
            <a:ext cx="1152128" cy="1184995"/>
          </a:xfrm>
        </p:spPr>
        <p:txBody>
          <a:bodyPr>
            <a:normAutofit/>
          </a:bodyPr>
          <a:lstStyle/>
          <a:p>
            <a:pPr>
              <a:buNone/>
            </a:pPr>
            <a:endParaRPr lang="ru-RU" dirty="0"/>
          </a:p>
        </p:txBody>
      </p:sp>
      <p:pic>
        <p:nvPicPr>
          <p:cNvPr id="2054" name="Picture 6" descr="https://im0-tub-ru.yandex.net/i?id=d72c58ab69cff7c0d3e2099354cee62d&amp;n=13"/>
          <p:cNvPicPr>
            <a:picLocks noChangeAspect="1" noChangeArrowheads="1"/>
          </p:cNvPicPr>
          <p:nvPr/>
        </p:nvPicPr>
        <p:blipFill>
          <a:blip r:embed="rId2" cstate="screen"/>
          <a:srcRect/>
          <a:stretch>
            <a:fillRect/>
          </a:stretch>
        </p:blipFill>
        <p:spPr bwMode="auto">
          <a:xfrm>
            <a:off x="2699792" y="2924944"/>
            <a:ext cx="3816424" cy="2385265"/>
          </a:xfrm>
          <a:prstGeom prst="rect">
            <a:avLst/>
          </a:prstGeom>
          <a:noFill/>
        </p:spPr>
      </p:pic>
      <p:sp>
        <p:nvSpPr>
          <p:cNvPr id="6" name="Прямоугольник 5"/>
          <p:cNvSpPr/>
          <p:nvPr/>
        </p:nvSpPr>
        <p:spPr>
          <a:xfrm>
            <a:off x="4499992" y="6237312"/>
            <a:ext cx="3733073" cy="369332"/>
          </a:xfrm>
          <a:prstGeom prst="rect">
            <a:avLst/>
          </a:prstGeom>
        </p:spPr>
        <p:txBody>
          <a:bodyPr wrap="square">
            <a:spAutoFit/>
          </a:bodyPr>
          <a:lstStyle/>
          <a:p>
            <a:r>
              <a:rPr lang="ru-RU" b="1" dirty="0" smtClean="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Руководитель проекта: </a:t>
            </a:r>
            <a:r>
              <a:rPr lang="ru-RU" b="1" dirty="0" err="1" smtClean="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Гостева</a:t>
            </a:r>
            <a:r>
              <a:rPr lang="ru-RU" b="1" dirty="0" smtClean="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 Н.В</a:t>
            </a:r>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332656"/>
            <a:ext cx="7200800" cy="1143000"/>
          </a:xfrm>
          <a:solidFill>
            <a:srgbClr val="FFFF00"/>
          </a:solidFill>
        </p:spPr>
        <p:txBody>
          <a:bodyPr/>
          <a:lstStyle/>
          <a:p>
            <a:r>
              <a:rPr lang="ru-RU"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Играем и развиваемся</a:t>
            </a:r>
            <a:endPar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3554" name="Picture 2" descr="C:\Users\ZM-NATION\Desktop\Фото ЯСЕЛЬКИ\Проеты Фото\желтый день\IMG-20190117-WA0001.jpg"/>
          <p:cNvPicPr>
            <a:picLocks noGrp="1" noChangeAspect="1" noChangeArrowheads="1"/>
          </p:cNvPicPr>
          <p:nvPr>
            <p:ph idx="1"/>
          </p:nvPr>
        </p:nvPicPr>
        <p:blipFill>
          <a:blip r:embed="rId2" cstate="screen"/>
          <a:srcRect/>
          <a:stretch>
            <a:fillRect/>
          </a:stretch>
        </p:blipFill>
        <p:spPr bwMode="auto">
          <a:xfrm>
            <a:off x="5076056" y="1844824"/>
            <a:ext cx="3456384" cy="3024336"/>
          </a:xfrm>
          <a:prstGeom prst="rect">
            <a:avLst/>
          </a:prstGeom>
          <a:noFill/>
        </p:spPr>
      </p:pic>
      <p:pic>
        <p:nvPicPr>
          <p:cNvPr id="23555" name="Picture 3" descr="C:\Users\ZM-NATION\Desktop\Фото ЯСЕЛЬКИ\Проеты Фото\желтый день\IMG-20190117-WA0003.jpg"/>
          <p:cNvPicPr>
            <a:picLocks noChangeAspect="1" noChangeArrowheads="1"/>
          </p:cNvPicPr>
          <p:nvPr/>
        </p:nvPicPr>
        <p:blipFill>
          <a:blip r:embed="rId3" cstate="screen"/>
          <a:srcRect/>
          <a:stretch>
            <a:fillRect/>
          </a:stretch>
        </p:blipFill>
        <p:spPr bwMode="auto">
          <a:xfrm>
            <a:off x="683568" y="1982324"/>
            <a:ext cx="3960440" cy="384097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274638"/>
            <a:ext cx="5976664" cy="1143000"/>
          </a:xfrm>
          <a:solidFill>
            <a:srgbClr val="FFFF00"/>
          </a:solidFill>
        </p:spPr>
        <p:txBody>
          <a:bodyPr>
            <a:normAutofit/>
          </a:bodyPr>
          <a:lstStyle/>
          <a:p>
            <a:r>
              <a:rPr lang="ru-RU" sz="5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В гостях у сказки</a:t>
            </a:r>
            <a:endParaRPr lang="ru-RU"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4579" name="Picture 3" descr="C:\Users\ZM-NATION\Desktop\Фото ЯСЕЛЬКИ\Проеты Фото\желтый день\IMG-20190117-WA0006.jpg"/>
          <p:cNvPicPr>
            <a:picLocks noGrp="1" noChangeAspect="1" noChangeArrowheads="1"/>
          </p:cNvPicPr>
          <p:nvPr>
            <p:ph idx="1"/>
          </p:nvPr>
        </p:nvPicPr>
        <p:blipFill>
          <a:blip r:embed="rId2" cstate="screen"/>
          <a:srcRect/>
          <a:stretch>
            <a:fillRect/>
          </a:stretch>
        </p:blipFill>
        <p:spPr bwMode="auto">
          <a:xfrm>
            <a:off x="1835696" y="1844824"/>
            <a:ext cx="5328592" cy="446661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74638"/>
            <a:ext cx="7848872" cy="1143000"/>
          </a:xfrm>
          <a:solidFill>
            <a:schemeClr val="accent1"/>
          </a:solidFill>
        </p:spPr>
        <p:txBody>
          <a:bodyPr>
            <a:normAutofit fontScale="90000"/>
          </a:bodyPr>
          <a:lstStyle/>
          <a:p>
            <a:r>
              <a:rPr lang="ru-RU"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Третья неделя проекта называлась  «Я – синий!».</a:t>
            </a:r>
          </a:p>
        </p:txBody>
      </p:sp>
      <p:pic>
        <p:nvPicPr>
          <p:cNvPr id="6" name="Picture 3" descr="IMG_20190118_085454"/>
          <p:cNvPicPr>
            <a:picLocks noChangeAspect="1" noChangeArrowheads="1"/>
          </p:cNvPicPr>
          <p:nvPr/>
        </p:nvPicPr>
        <p:blipFill>
          <a:blip r:embed="rId2" cstate="screen"/>
          <a:srcRect/>
          <a:stretch>
            <a:fillRect/>
          </a:stretch>
        </p:blipFill>
        <p:spPr bwMode="auto">
          <a:xfrm>
            <a:off x="4860032" y="1484784"/>
            <a:ext cx="3816424" cy="4896544"/>
          </a:xfrm>
          <a:prstGeom prst="rect">
            <a:avLst/>
          </a:prstGeom>
          <a:noFill/>
          <a:ln w="9525">
            <a:noFill/>
            <a:miter lim="800000"/>
            <a:headEnd/>
            <a:tailEnd/>
          </a:ln>
        </p:spPr>
      </p:pic>
      <p:sp>
        <p:nvSpPr>
          <p:cNvPr id="7" name="Содержимое 6"/>
          <p:cNvSpPr>
            <a:spLocks noGrp="1"/>
          </p:cNvSpPr>
          <p:nvPr>
            <p:ph idx="1"/>
          </p:nvPr>
        </p:nvSpPr>
        <p:spPr>
          <a:xfrm>
            <a:off x="457200" y="1600200"/>
            <a:ext cx="7499176" cy="4637112"/>
          </a:xfrm>
        </p:spPr>
        <p:txBody>
          <a:bodyPr/>
          <a:lstStyle/>
          <a:p>
            <a:pPr>
              <a:buNone/>
            </a:pPr>
            <a:r>
              <a:rPr lang="ru-RU" dirty="0" smtClean="0"/>
              <a:t>  </a:t>
            </a:r>
            <a:endParaRPr lang="ru-RU" dirty="0"/>
          </a:p>
        </p:txBody>
      </p:sp>
      <p:pic>
        <p:nvPicPr>
          <p:cNvPr id="25604" name="Picture 4" descr="IMG_20190118_093518"/>
          <p:cNvPicPr>
            <a:picLocks noChangeAspect="1" noChangeArrowheads="1"/>
          </p:cNvPicPr>
          <p:nvPr/>
        </p:nvPicPr>
        <p:blipFill>
          <a:blip r:embed="rId3" cstate="screen"/>
          <a:srcRect/>
          <a:stretch>
            <a:fillRect/>
          </a:stretch>
        </p:blipFill>
        <p:spPr bwMode="auto">
          <a:xfrm>
            <a:off x="683568" y="1556792"/>
            <a:ext cx="4032448" cy="2304256"/>
          </a:xfrm>
          <a:prstGeom prst="rect">
            <a:avLst/>
          </a:prstGeom>
          <a:noFill/>
          <a:ln w="9525">
            <a:noFill/>
            <a:miter lim="800000"/>
            <a:headEnd/>
            <a:tailEnd/>
          </a:ln>
        </p:spPr>
      </p:pic>
      <p:pic>
        <p:nvPicPr>
          <p:cNvPr id="25605" name="Picture 5" descr="IMG_20190118_093303"/>
          <p:cNvPicPr>
            <a:picLocks noChangeAspect="1" noChangeArrowheads="1"/>
          </p:cNvPicPr>
          <p:nvPr/>
        </p:nvPicPr>
        <p:blipFill>
          <a:blip r:embed="rId4" cstate="screen"/>
          <a:srcRect/>
          <a:stretch>
            <a:fillRect/>
          </a:stretch>
        </p:blipFill>
        <p:spPr bwMode="auto">
          <a:xfrm>
            <a:off x="683568" y="4005064"/>
            <a:ext cx="4032448" cy="237626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70C0"/>
          </a:solidFill>
        </p:spPr>
        <p:txBody>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Наши путешествия</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Содержимое 5"/>
          <p:cNvSpPr>
            <a:spLocks noGrp="1"/>
          </p:cNvSpPr>
          <p:nvPr>
            <p:ph idx="1"/>
          </p:nvPr>
        </p:nvSpPr>
        <p:spPr>
          <a:xfrm>
            <a:off x="467544" y="1916832"/>
            <a:ext cx="8147248" cy="4065315"/>
          </a:xfrm>
          <a:solidFill>
            <a:srgbClr val="0070C0"/>
          </a:solidFill>
        </p:spPr>
        <p:txBody>
          <a:bodyPr>
            <a:normAutofit/>
          </a:bodyPr>
          <a:lstStyle/>
          <a:p>
            <a:pPr>
              <a:buNone/>
            </a:pPr>
            <a:r>
              <a:rPr lang="ru-RU" b="1" dirty="0" smtClean="0">
                <a:ln w="24500" cmpd="dbl">
                  <a:solidFill>
                    <a:schemeClr val="accent2">
                      <a:shade val="85000"/>
                      <a:satMod val="155000"/>
                    </a:schemeClr>
                  </a:solidFill>
                  <a:prstDash val="solid"/>
                  <a:miter lim="800000"/>
                </a:ln>
                <a:solidFill>
                  <a:schemeClr val="accent1">
                    <a:lumMod val="75000"/>
                  </a:schemeClr>
                </a:solidFill>
                <a:effectLst>
                  <a:outerShdw blurRad="38100" dist="38100" dir="7020000" algn="tl">
                    <a:srgbClr val="000000">
                      <a:alpha val="35000"/>
                    </a:srgbClr>
                  </a:outerShdw>
                </a:effectLst>
              </a:rPr>
              <a:t>   </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Девчонки и мальчишки были в одежде сине – голубого цвета. В «Синей сказке» дети побывали у синего моря, на которое они приплыли на синей лодке, взяв в каждую руку по синему веслу. Там они нашли   камни и выбрали только синие</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70C0"/>
          </a:solidFill>
        </p:spPr>
        <p:txBody>
          <a:bodyPr>
            <a:normAutofit fontScale="90000"/>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Проводим эксперименты, делаем выводы.</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Содержимое 2"/>
          <p:cNvSpPr>
            <a:spLocks noGrp="1"/>
          </p:cNvSpPr>
          <p:nvPr>
            <p:ph idx="1"/>
          </p:nvPr>
        </p:nvSpPr>
        <p:spPr/>
        <p:txBody>
          <a:bodyPr/>
          <a:lstStyle/>
          <a:p>
            <a:endParaRPr lang="ru-RU" dirty="0"/>
          </a:p>
        </p:txBody>
      </p:sp>
      <p:pic>
        <p:nvPicPr>
          <p:cNvPr id="30722" name="Picture 2" descr="IMG_20190118_095601"/>
          <p:cNvPicPr>
            <a:picLocks noChangeAspect="1" noChangeArrowheads="1"/>
          </p:cNvPicPr>
          <p:nvPr/>
        </p:nvPicPr>
        <p:blipFill>
          <a:blip r:embed="rId2" cstate="screen"/>
          <a:srcRect/>
          <a:stretch>
            <a:fillRect/>
          </a:stretch>
        </p:blipFill>
        <p:spPr bwMode="auto">
          <a:xfrm>
            <a:off x="755576" y="1628800"/>
            <a:ext cx="3600400" cy="3853059"/>
          </a:xfrm>
          <a:prstGeom prst="rect">
            <a:avLst/>
          </a:prstGeom>
          <a:noFill/>
        </p:spPr>
      </p:pic>
      <p:pic>
        <p:nvPicPr>
          <p:cNvPr id="30723" name="Picture 3" descr="IMG_20190118_163848"/>
          <p:cNvPicPr>
            <a:picLocks noChangeAspect="1" noChangeArrowheads="1"/>
          </p:cNvPicPr>
          <p:nvPr/>
        </p:nvPicPr>
        <p:blipFill>
          <a:blip r:embed="rId3" cstate="screen"/>
          <a:srcRect/>
          <a:stretch>
            <a:fillRect/>
          </a:stretch>
        </p:blipFill>
        <p:spPr bwMode="auto">
          <a:xfrm>
            <a:off x="4932040" y="2708920"/>
            <a:ext cx="3253345" cy="3816424"/>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a:solidFill>
            <a:srgbClr val="0070C0"/>
          </a:solidFill>
        </p:spPr>
        <p:txBody>
          <a:bodyPr>
            <a:normAutofit fontScale="90000"/>
          </a:bodyPr>
          <a:lstStyle/>
          <a:p>
            <a:r>
              <a:rPr lang="ru-RU" sz="31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НОД по художественно-эстетическому развитию используем нетрадиционные техники рисования</a:t>
            </a:r>
            <a:r>
              <a:rPr lang="ru-RU"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ru-RU"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Содержимое 2"/>
          <p:cNvSpPr>
            <a:spLocks noGrp="1"/>
          </p:cNvSpPr>
          <p:nvPr>
            <p:ph sz="half" idx="1"/>
          </p:nvPr>
        </p:nvSpPr>
        <p:spPr/>
        <p:txBody>
          <a:bodyPr/>
          <a:lstStyle/>
          <a:p>
            <a:endParaRPr lang="ru-RU" dirty="0"/>
          </a:p>
        </p:txBody>
      </p:sp>
      <p:sp>
        <p:nvSpPr>
          <p:cNvPr id="4" name="Содержимое 3"/>
          <p:cNvSpPr>
            <a:spLocks noGrp="1"/>
          </p:cNvSpPr>
          <p:nvPr>
            <p:ph sz="half" idx="2"/>
          </p:nvPr>
        </p:nvSpPr>
        <p:spPr/>
        <p:txBody>
          <a:bodyPr/>
          <a:lstStyle/>
          <a:p>
            <a:endParaRPr lang="ru-RU"/>
          </a:p>
        </p:txBody>
      </p:sp>
      <p:pic>
        <p:nvPicPr>
          <p:cNvPr id="34818" name="Picture 2" descr="IMG_20190118_161756"/>
          <p:cNvPicPr>
            <a:picLocks noChangeAspect="1" noChangeArrowheads="1"/>
          </p:cNvPicPr>
          <p:nvPr/>
        </p:nvPicPr>
        <p:blipFill>
          <a:blip r:embed="rId2" cstate="screen"/>
          <a:srcRect/>
          <a:stretch>
            <a:fillRect/>
          </a:stretch>
        </p:blipFill>
        <p:spPr bwMode="auto">
          <a:xfrm>
            <a:off x="539552" y="1628800"/>
            <a:ext cx="3960440" cy="4464496"/>
          </a:xfrm>
          <a:prstGeom prst="rect">
            <a:avLst/>
          </a:prstGeom>
          <a:noFill/>
        </p:spPr>
      </p:pic>
      <p:pic>
        <p:nvPicPr>
          <p:cNvPr id="34819" name="Picture 3" descr="IMG_20190118_162127"/>
          <p:cNvPicPr>
            <a:picLocks noChangeAspect="1" noChangeArrowheads="1"/>
          </p:cNvPicPr>
          <p:nvPr/>
        </p:nvPicPr>
        <p:blipFill>
          <a:blip r:embed="rId3" cstate="screen"/>
          <a:srcRect/>
          <a:stretch>
            <a:fillRect/>
          </a:stretch>
        </p:blipFill>
        <p:spPr bwMode="auto">
          <a:xfrm>
            <a:off x="4644008" y="1556792"/>
            <a:ext cx="4032448" cy="4608512"/>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55776" y="274638"/>
            <a:ext cx="4608512" cy="1143000"/>
          </a:xfrm>
          <a:solidFill>
            <a:srgbClr val="00B050"/>
          </a:solidFill>
        </p:spPr>
        <p:txBody>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Я  зелёный.</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Текст 2"/>
          <p:cNvSpPr>
            <a:spLocks noGrp="1"/>
          </p:cNvSpPr>
          <p:nvPr>
            <p:ph type="body" idx="1"/>
          </p:nvPr>
        </p:nvSpPr>
        <p:spPr>
          <a:xfrm>
            <a:off x="539552" y="1556792"/>
            <a:ext cx="4040188" cy="432048"/>
          </a:xfrm>
        </p:spPr>
        <p:txBody>
          <a:bodyPr>
            <a:normAutofit lnSpcReduction="10000"/>
          </a:bodyPr>
          <a:lstStyle/>
          <a:p>
            <a:r>
              <a:rPr lang="ru-RU"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Цвет растительности.</a:t>
            </a:r>
            <a:endParaRPr lang="ru-RU"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4" name="Содержимое 3"/>
          <p:cNvSpPr>
            <a:spLocks noGrp="1"/>
          </p:cNvSpPr>
          <p:nvPr>
            <p:ph sz="half" idx="2"/>
          </p:nvPr>
        </p:nvSpPr>
        <p:spPr>
          <a:solidFill>
            <a:srgbClr val="00B050"/>
          </a:solidFill>
        </p:spPr>
        <p:txBody>
          <a:bodyPr>
            <a:normAutofit/>
          </a:bodyPr>
          <a:lstStyle/>
          <a:p>
            <a:r>
              <a:rPr lang="ru-RU" dirty="0"/>
              <a:t>     </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Четвертая неделя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проекта </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называлась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«Я – зеленый!» Дети пришли в одежде зеленого цвета. Их вниманию была представлена «Зеленая сказка» о зеленых </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деревьях</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ru-RU" dirty="0"/>
          </a:p>
        </p:txBody>
      </p:sp>
      <p:sp>
        <p:nvSpPr>
          <p:cNvPr id="5" name="Текст 4"/>
          <p:cNvSpPr>
            <a:spLocks noGrp="1"/>
          </p:cNvSpPr>
          <p:nvPr>
            <p:ph type="body" sz="quarter" idx="3"/>
          </p:nvPr>
        </p:nvSpPr>
        <p:spPr>
          <a:xfrm>
            <a:off x="4645025" y="1535113"/>
            <a:ext cx="4041775" cy="453727"/>
          </a:xfrm>
        </p:spPr>
        <p:txBody>
          <a:bodyPr>
            <a:normAutofit lnSpcReduction="10000"/>
          </a:bodyPr>
          <a:lstStyle/>
          <a:p>
            <a:r>
              <a:rPr lang="ru-RU"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В гостях у </a:t>
            </a:r>
            <a:r>
              <a:rPr lang="ru-RU" dirty="0" err="1"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Чипполлино</a:t>
            </a:r>
            <a:r>
              <a:rPr lang="ru-RU"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t>
            </a:r>
            <a:endParaRPr lang="ru-RU"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6" name="Содержимое 5"/>
          <p:cNvSpPr>
            <a:spLocks noGrp="1"/>
          </p:cNvSpPr>
          <p:nvPr>
            <p:ph sz="quarter" idx="4"/>
          </p:nvPr>
        </p:nvSpPr>
        <p:spPr/>
        <p:txBody>
          <a:bodyPr/>
          <a:lstStyle/>
          <a:p>
            <a:endParaRPr lang="ru-RU" dirty="0"/>
          </a:p>
        </p:txBody>
      </p:sp>
      <p:pic>
        <p:nvPicPr>
          <p:cNvPr id="26626" name="Picture 2" descr="IMG_20190121_153831"/>
          <p:cNvPicPr>
            <a:picLocks noChangeAspect="1" noChangeArrowheads="1"/>
          </p:cNvPicPr>
          <p:nvPr/>
        </p:nvPicPr>
        <p:blipFill>
          <a:blip r:embed="rId2" cstate="screen"/>
          <a:srcRect/>
          <a:stretch>
            <a:fillRect/>
          </a:stretch>
        </p:blipFill>
        <p:spPr bwMode="auto">
          <a:xfrm>
            <a:off x="4860032" y="2276872"/>
            <a:ext cx="3744416" cy="396044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50"/>
          </a:solidFill>
        </p:spPr>
        <p:txBody>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Кукла Зина в гостях у ребят.</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Содержимое 3"/>
          <p:cNvSpPr>
            <a:spLocks noGrp="1"/>
          </p:cNvSpPr>
          <p:nvPr>
            <p:ph sz="half" idx="2"/>
          </p:nvPr>
        </p:nvSpPr>
        <p:spPr>
          <a:xfrm>
            <a:off x="4648200" y="1484784"/>
            <a:ext cx="4316288" cy="4752528"/>
          </a:xfrm>
          <a:solidFill>
            <a:srgbClr val="00B050"/>
          </a:solidFill>
        </p:spPr>
        <p:txBody>
          <a:bodyPr/>
          <a:lstStyle/>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Цвет зелёный у листочка, подо мхом зелёным кочка,</a:t>
            </a:r>
          </a:p>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И зелёные иголки целый год растут на ёлке.</a:t>
            </a:r>
          </a:p>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В. </a:t>
            </a:r>
            <a:r>
              <a:rPr lang="ru-RU" dirty="0" err="1">
                <a:ln w="18415" cmpd="sng">
                  <a:solidFill>
                    <a:srgbClr val="FFFFFF"/>
                  </a:solidFill>
                  <a:prstDash val="solid"/>
                </a:ln>
                <a:solidFill>
                  <a:srgbClr val="FFFFFF"/>
                </a:solidFill>
                <a:effectLst>
                  <a:outerShdw blurRad="63500" dir="3600000" algn="tl" rotWithShape="0">
                    <a:srgbClr val="000000">
                      <a:alpha val="70000"/>
                    </a:srgbClr>
                  </a:outerShdw>
                </a:effectLst>
              </a:rPr>
              <a:t>Косовицкий</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endParaRPr lang="ru-RU" dirty="0"/>
          </a:p>
        </p:txBody>
      </p:sp>
      <p:pic>
        <p:nvPicPr>
          <p:cNvPr id="27650" name="Picture 2" descr="C:\Users\ZM-NATION\Desktop\фото ясли\IMG_20190121_085411.jpg"/>
          <p:cNvPicPr>
            <a:picLocks noGrp="1" noChangeAspect="1" noChangeArrowheads="1"/>
          </p:cNvPicPr>
          <p:nvPr>
            <p:ph sz="half" idx="1"/>
          </p:nvPr>
        </p:nvPicPr>
        <p:blipFill>
          <a:blip r:embed="rId2" cstate="screen"/>
          <a:srcRect/>
          <a:stretch>
            <a:fillRect/>
          </a:stretch>
        </p:blipFill>
        <p:spPr bwMode="auto">
          <a:xfrm>
            <a:off x="467544" y="1412776"/>
            <a:ext cx="4176464" cy="475252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50"/>
          </a:solidFill>
        </p:spPr>
        <p:txBody>
          <a:bodyPr>
            <a:normAutofit fontScale="90000"/>
          </a:bodyPr>
          <a:lstStyle/>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Отправляемся в зелёное царство и держим путь по короткой дорожке</a:t>
            </a:r>
          </a:p>
        </p:txBody>
      </p:sp>
      <p:pic>
        <p:nvPicPr>
          <p:cNvPr id="28674" name="Picture 2" descr="C:\Users\ZM-NATION\Desktop\фото ясли\IMG_20190121_153700.jpg"/>
          <p:cNvPicPr>
            <a:picLocks noGrp="1" noChangeAspect="1" noChangeArrowheads="1"/>
          </p:cNvPicPr>
          <p:nvPr>
            <p:ph sz="half" idx="1"/>
          </p:nvPr>
        </p:nvPicPr>
        <p:blipFill>
          <a:blip r:embed="rId2" cstate="screen"/>
          <a:srcRect/>
          <a:stretch>
            <a:fillRect/>
          </a:stretch>
        </p:blipFill>
        <p:spPr bwMode="auto">
          <a:xfrm>
            <a:off x="611560" y="2060848"/>
            <a:ext cx="3638225" cy="4065315"/>
          </a:xfrm>
          <a:prstGeom prst="rect">
            <a:avLst/>
          </a:prstGeom>
          <a:noFill/>
        </p:spPr>
      </p:pic>
      <p:pic>
        <p:nvPicPr>
          <p:cNvPr id="28675" name="Picture 3" descr="C:\Users\ZM-NATION\Desktop\фото ясли\IMG_20190121_153922.jpg"/>
          <p:cNvPicPr>
            <a:picLocks noGrp="1" noChangeAspect="1" noChangeArrowheads="1"/>
          </p:cNvPicPr>
          <p:nvPr>
            <p:ph sz="half" idx="2"/>
          </p:nvPr>
        </p:nvPicPr>
        <p:blipFill>
          <a:blip r:embed="rId3" cstate="screen"/>
          <a:srcRect/>
          <a:stretch>
            <a:fillRect/>
          </a:stretch>
        </p:blipFill>
        <p:spPr bwMode="auto">
          <a:xfrm>
            <a:off x="4932040" y="2204864"/>
            <a:ext cx="3317920" cy="3921299"/>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50"/>
          </a:solidFill>
        </p:spPr>
        <p:txBody>
          <a:bodyPr/>
          <a:lstStyle/>
          <a:p>
            <a:r>
              <a:rPr lang="ru-RU" sz="32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Играем и развиваемся</a:t>
            </a:r>
            <a:r>
              <a:rPr lang="ru-RU"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ru-RU" dirty="0"/>
          </a:p>
        </p:txBody>
      </p:sp>
      <p:sp>
        <p:nvSpPr>
          <p:cNvPr id="4" name="Текст 3"/>
          <p:cNvSpPr>
            <a:spLocks noGrp="1"/>
          </p:cNvSpPr>
          <p:nvPr>
            <p:ph type="body" sz="half" idx="2"/>
          </p:nvPr>
        </p:nvSpPr>
        <p:spPr/>
        <p:txBody>
          <a:bodyPr/>
          <a:lstStyle/>
          <a:p>
            <a:endParaRPr lang="ru-RU" dirty="0"/>
          </a:p>
        </p:txBody>
      </p:sp>
      <p:pic>
        <p:nvPicPr>
          <p:cNvPr id="29699" name="Picture 3" descr="C:\Users\ZM-NATION\Desktop\фото ясли\IMG_20190121_161540.jpg"/>
          <p:cNvPicPr>
            <a:picLocks noGrp="1" noChangeAspect="1" noChangeArrowheads="1"/>
          </p:cNvPicPr>
          <p:nvPr>
            <p:ph idx="1"/>
          </p:nvPr>
        </p:nvPicPr>
        <p:blipFill>
          <a:blip r:embed="rId2" cstate="screen"/>
          <a:srcRect/>
          <a:stretch>
            <a:fillRect/>
          </a:stretch>
        </p:blipFill>
        <p:spPr bwMode="auto">
          <a:xfrm>
            <a:off x="6516216" y="2996952"/>
            <a:ext cx="2448273" cy="3129211"/>
          </a:xfrm>
          <a:prstGeom prst="rect">
            <a:avLst/>
          </a:prstGeom>
          <a:noFill/>
        </p:spPr>
      </p:pic>
      <p:pic>
        <p:nvPicPr>
          <p:cNvPr id="29701" name="Picture 5" descr="IMG_20190121_160246"/>
          <p:cNvPicPr>
            <a:picLocks noChangeAspect="1" noChangeArrowheads="1"/>
          </p:cNvPicPr>
          <p:nvPr/>
        </p:nvPicPr>
        <p:blipFill>
          <a:blip r:embed="rId3" cstate="screen"/>
          <a:srcRect/>
          <a:stretch>
            <a:fillRect/>
          </a:stretch>
        </p:blipFill>
        <p:spPr bwMode="auto">
          <a:xfrm>
            <a:off x="3635896" y="0"/>
            <a:ext cx="2592288" cy="2780928"/>
          </a:xfrm>
          <a:prstGeom prst="rect">
            <a:avLst/>
          </a:prstGeom>
          <a:noFill/>
          <a:ln w="9525">
            <a:noFill/>
            <a:miter lim="800000"/>
            <a:headEnd/>
            <a:tailEnd/>
          </a:ln>
        </p:spPr>
      </p:pic>
      <p:pic>
        <p:nvPicPr>
          <p:cNvPr id="29702" name="Picture 6" descr="IMG_20190121_160349"/>
          <p:cNvPicPr>
            <a:picLocks noChangeAspect="1" noChangeArrowheads="1"/>
          </p:cNvPicPr>
          <p:nvPr/>
        </p:nvPicPr>
        <p:blipFill>
          <a:blip r:embed="rId4" cstate="screen"/>
          <a:srcRect/>
          <a:stretch>
            <a:fillRect/>
          </a:stretch>
        </p:blipFill>
        <p:spPr bwMode="auto">
          <a:xfrm>
            <a:off x="3707904" y="2996952"/>
            <a:ext cx="2520280" cy="3168352"/>
          </a:xfrm>
          <a:prstGeom prst="rect">
            <a:avLst/>
          </a:prstGeom>
          <a:noFill/>
          <a:ln w="9525">
            <a:noFill/>
            <a:miter lim="800000"/>
            <a:headEnd/>
            <a:tailEnd/>
          </a:ln>
        </p:spPr>
      </p:pic>
      <p:pic>
        <p:nvPicPr>
          <p:cNvPr id="29703" name="Picture 7" descr="IMG_20181030_160018"/>
          <p:cNvPicPr>
            <a:picLocks noChangeAspect="1" noChangeArrowheads="1"/>
          </p:cNvPicPr>
          <p:nvPr/>
        </p:nvPicPr>
        <p:blipFill>
          <a:blip r:embed="rId5" cstate="screen"/>
          <a:srcRect/>
          <a:stretch>
            <a:fillRect/>
          </a:stretch>
        </p:blipFill>
        <p:spPr bwMode="auto">
          <a:xfrm>
            <a:off x="6516216" y="116632"/>
            <a:ext cx="2376264" cy="2664296"/>
          </a:xfrm>
          <a:prstGeom prst="rect">
            <a:avLst/>
          </a:prstGeom>
          <a:noFill/>
          <a:ln w="9525">
            <a:noFill/>
            <a:miter lim="800000"/>
            <a:headEnd/>
            <a:tailEnd/>
          </a:ln>
        </p:spPr>
      </p:pic>
      <p:pic>
        <p:nvPicPr>
          <p:cNvPr id="29704" name="Picture 8" descr="IMG_20190121_151829"/>
          <p:cNvPicPr>
            <a:picLocks noChangeAspect="1" noChangeArrowheads="1"/>
          </p:cNvPicPr>
          <p:nvPr/>
        </p:nvPicPr>
        <p:blipFill>
          <a:blip r:embed="rId6" cstate="screen"/>
          <a:srcRect/>
          <a:stretch>
            <a:fillRect/>
          </a:stretch>
        </p:blipFill>
        <p:spPr bwMode="auto">
          <a:xfrm>
            <a:off x="467544" y="1484784"/>
            <a:ext cx="3024336" cy="460851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620688"/>
            <a:ext cx="8136904" cy="796950"/>
          </a:xfrm>
          <a:solidFill>
            <a:srgbClr val="00B050"/>
          </a:solidFill>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solidFill>
                  <a:schemeClr val="tx2">
                    <a:lumMod val="50000"/>
                  </a:schemeClr>
                </a:solidFill>
                <a:effectLst>
                  <a:reflection blurRad="12700" stA="50000" endPos="50000" dist="5000" dir="5400000" sy="-100000" rotWithShape="0"/>
                </a:effectLst>
              </a:rPr>
              <a:t>Актуальность</a:t>
            </a:r>
            <a:endParaRPr lang="ru-RU" b="1" cap="all" dirty="0">
              <a:ln w="0"/>
              <a:solidFill>
                <a:schemeClr val="tx2">
                  <a:lumMod val="50000"/>
                </a:schemeClr>
              </a:solidFill>
              <a:effectLst>
                <a:reflection blurRad="12700" stA="50000" endPos="50000" dist="5000" dir="5400000" sy="-100000" rotWithShape="0"/>
              </a:effectLst>
            </a:endParaRPr>
          </a:p>
        </p:txBody>
      </p:sp>
      <p:sp>
        <p:nvSpPr>
          <p:cNvPr id="3" name="Содержимое 2"/>
          <p:cNvSpPr>
            <a:spLocks noGrp="1"/>
          </p:cNvSpPr>
          <p:nvPr>
            <p:ph idx="1"/>
          </p:nvPr>
        </p:nvSpPr>
        <p:spPr>
          <a:xfrm>
            <a:off x="755576" y="1600200"/>
            <a:ext cx="8136904" cy="4781128"/>
          </a:xfrm>
          <a:solidFill>
            <a:srgbClr val="00B050"/>
          </a:solidFill>
        </p:spPr>
        <p:txBody>
          <a:bodyPr>
            <a:normAutofit lnSpcReduction="10000"/>
          </a:bodyPr>
          <a:lstStyle/>
          <a:p>
            <a:pPr>
              <a:buNone/>
            </a:pPr>
            <a:r>
              <a:rPr lang="ru-RU" b="1" spc="100" dirty="0" smtClean="0">
                <a:ln w="18000">
                  <a:solidFill>
                    <a:schemeClr val="accent1">
                      <a:satMod val="200000"/>
                      <a:tint val="72000"/>
                    </a:schemeClr>
                  </a:solidFill>
                  <a:prstDash val="solid"/>
                </a:ln>
                <a:solidFill>
                  <a:schemeClr val="tx2">
                    <a:lumMod val="50000"/>
                  </a:schemeClr>
                </a:solidFill>
                <a:effectLst>
                  <a:outerShdw blurRad="25000" dist="20000" dir="16020000" algn="tl">
                    <a:schemeClr val="accent1">
                      <a:satMod val="200000"/>
                      <a:shade val="1000"/>
                      <a:alpha val="60000"/>
                    </a:schemeClr>
                  </a:outerShdw>
                </a:effectLst>
              </a:rPr>
              <a:t>    </a:t>
            </a:r>
            <a:r>
              <a:rPr lang="ru-RU" b="1" dirty="0" smtClean="0">
                <a:ln w="12700">
                  <a:solidFill>
                    <a:schemeClr val="tx2">
                      <a:satMod val="155000"/>
                    </a:schemeClr>
                  </a:solidFill>
                  <a:prstDash val="solid"/>
                </a:ln>
                <a:solidFill>
                  <a:schemeClr val="tx2">
                    <a:lumMod val="50000"/>
                  </a:schemeClr>
                </a:solidFill>
                <a:effectLst>
                  <a:outerShdw blurRad="41275" dist="20320" dir="1800000" algn="tl" rotWithShape="0">
                    <a:srgbClr val="000000">
                      <a:alpha val="40000"/>
                    </a:srgbClr>
                  </a:outerShdw>
                </a:effectLst>
              </a:rPr>
              <a:t>Работая </a:t>
            </a:r>
            <a:r>
              <a:rPr lang="ru-RU" b="1" dirty="0">
                <a:ln w="12700">
                  <a:solidFill>
                    <a:schemeClr val="tx2">
                      <a:satMod val="155000"/>
                    </a:schemeClr>
                  </a:solidFill>
                  <a:prstDash val="solid"/>
                </a:ln>
                <a:solidFill>
                  <a:schemeClr val="tx2">
                    <a:lumMod val="50000"/>
                  </a:schemeClr>
                </a:solidFill>
                <a:effectLst>
                  <a:outerShdw blurRad="41275" dist="20320" dir="1800000" algn="tl" rotWithShape="0">
                    <a:srgbClr val="000000">
                      <a:alpha val="40000"/>
                    </a:srgbClr>
                  </a:outerShdw>
                </a:effectLst>
              </a:rPr>
              <a:t>в группе раннего возраста, я поняла, что в развитии ребенка огромная роль принадлежит сенсорному развитию. Так как с одной стороны оно составляет фундамент общего умственного развития ребенка, с другой стороны имеет самостоятельное значение, так как полноценное восприятие необходимо для успешного обучения в детском саду, в школе и для многих видов труда.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50"/>
          </a:solidFill>
        </p:spPr>
        <p:txBody>
          <a:bodyPr>
            <a:noAutofit/>
          </a:bodyPr>
          <a:lstStyle/>
          <a:p>
            <a:r>
              <a:rPr lang="ru-RU" sz="24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Наша образовательная деятельность.</a:t>
            </a:r>
            <a:endParaRPr lang="ru-RU" sz="2400"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Содержимое 2"/>
          <p:cNvSpPr>
            <a:spLocks noGrp="1"/>
          </p:cNvSpPr>
          <p:nvPr>
            <p:ph idx="1"/>
          </p:nvPr>
        </p:nvSpPr>
        <p:spPr/>
        <p:txBody>
          <a:bodyPr/>
          <a:lstStyle/>
          <a:p>
            <a:endParaRPr lang="ru-RU" dirty="0"/>
          </a:p>
        </p:txBody>
      </p:sp>
      <p:sp>
        <p:nvSpPr>
          <p:cNvPr id="4" name="Текст 3"/>
          <p:cNvSpPr>
            <a:spLocks noGrp="1"/>
          </p:cNvSpPr>
          <p:nvPr>
            <p:ph type="body" sz="half" idx="2"/>
          </p:nvPr>
        </p:nvSpPr>
        <p:spPr/>
        <p:txBody>
          <a:bodyPr/>
          <a:lstStyle/>
          <a:p>
            <a:endParaRPr lang="ru-RU" dirty="0" smtClean="0"/>
          </a:p>
          <a:p>
            <a:endParaRPr lang="ru-RU" dirty="0"/>
          </a:p>
          <a:p>
            <a:endParaRPr lang="ru-RU" dirty="0"/>
          </a:p>
        </p:txBody>
      </p:sp>
      <p:pic>
        <p:nvPicPr>
          <p:cNvPr id="31746" name="Picture 2" descr="IMG_20190121_095555"/>
          <p:cNvPicPr>
            <a:picLocks noChangeAspect="1" noChangeArrowheads="1"/>
          </p:cNvPicPr>
          <p:nvPr/>
        </p:nvPicPr>
        <p:blipFill>
          <a:blip r:embed="rId2" cstate="screen"/>
          <a:srcRect/>
          <a:stretch>
            <a:fillRect/>
          </a:stretch>
        </p:blipFill>
        <p:spPr bwMode="auto">
          <a:xfrm>
            <a:off x="539552" y="1484784"/>
            <a:ext cx="2880320" cy="2592288"/>
          </a:xfrm>
          <a:prstGeom prst="rect">
            <a:avLst/>
          </a:prstGeom>
          <a:noFill/>
          <a:ln w="9525">
            <a:noFill/>
            <a:miter lim="800000"/>
            <a:headEnd/>
            <a:tailEnd/>
          </a:ln>
        </p:spPr>
      </p:pic>
      <p:pic>
        <p:nvPicPr>
          <p:cNvPr id="31747" name="Picture 3" descr="IMG_20190121_085957"/>
          <p:cNvPicPr>
            <a:picLocks noChangeAspect="1" noChangeArrowheads="1"/>
          </p:cNvPicPr>
          <p:nvPr/>
        </p:nvPicPr>
        <p:blipFill>
          <a:blip r:embed="rId3" cstate="screen"/>
          <a:srcRect/>
          <a:stretch>
            <a:fillRect/>
          </a:stretch>
        </p:blipFill>
        <p:spPr bwMode="auto">
          <a:xfrm>
            <a:off x="3851920" y="260648"/>
            <a:ext cx="2232248" cy="2664296"/>
          </a:xfrm>
          <a:prstGeom prst="rect">
            <a:avLst/>
          </a:prstGeom>
          <a:noFill/>
          <a:ln w="9525">
            <a:noFill/>
            <a:miter lim="800000"/>
            <a:headEnd/>
            <a:tailEnd/>
          </a:ln>
        </p:spPr>
      </p:pic>
      <p:pic>
        <p:nvPicPr>
          <p:cNvPr id="31748" name="Picture 4" descr="IMG_20190121_102348"/>
          <p:cNvPicPr>
            <a:picLocks noChangeAspect="1" noChangeArrowheads="1"/>
          </p:cNvPicPr>
          <p:nvPr/>
        </p:nvPicPr>
        <p:blipFill>
          <a:blip r:embed="rId4" cstate="screen"/>
          <a:srcRect/>
          <a:stretch>
            <a:fillRect/>
          </a:stretch>
        </p:blipFill>
        <p:spPr bwMode="auto">
          <a:xfrm>
            <a:off x="2699792" y="3120716"/>
            <a:ext cx="4752528" cy="3044588"/>
          </a:xfrm>
          <a:prstGeom prst="rect">
            <a:avLst/>
          </a:prstGeom>
          <a:noFill/>
          <a:ln w="9525">
            <a:noFill/>
            <a:miter lim="800000"/>
            <a:headEnd/>
            <a:tailEnd/>
          </a:ln>
        </p:spPr>
      </p:pic>
      <p:pic>
        <p:nvPicPr>
          <p:cNvPr id="31749" name="Picture 5" descr="IMG_20181108_100807"/>
          <p:cNvPicPr>
            <a:picLocks noChangeAspect="1" noChangeArrowheads="1"/>
          </p:cNvPicPr>
          <p:nvPr/>
        </p:nvPicPr>
        <p:blipFill>
          <a:blip r:embed="rId5" cstate="screen"/>
          <a:srcRect/>
          <a:stretch>
            <a:fillRect/>
          </a:stretch>
        </p:blipFill>
        <p:spPr bwMode="auto">
          <a:xfrm>
            <a:off x="6660232" y="260648"/>
            <a:ext cx="2016224" cy="2331259"/>
          </a:xfrm>
          <a:prstGeom prst="rect">
            <a:avLst/>
          </a:prstGeom>
          <a:noFill/>
          <a:ln w="9525">
            <a:noFill/>
            <a:miter lim="800000"/>
            <a:headEnd/>
            <a:tailEnd/>
          </a:ln>
        </p:spPr>
      </p:pic>
      <p:pic>
        <p:nvPicPr>
          <p:cNvPr id="31750" name="Picture 6" descr="IMG_20181102_151246"/>
          <p:cNvPicPr>
            <a:picLocks noChangeAspect="1" noChangeArrowheads="1"/>
          </p:cNvPicPr>
          <p:nvPr/>
        </p:nvPicPr>
        <p:blipFill>
          <a:blip r:embed="rId6" cstate="screen"/>
          <a:srcRect/>
          <a:stretch>
            <a:fillRect/>
          </a:stretch>
        </p:blipFill>
        <p:spPr bwMode="auto">
          <a:xfrm>
            <a:off x="7380312" y="4077072"/>
            <a:ext cx="1366352" cy="1656184"/>
          </a:xfrm>
          <a:prstGeom prst="rect">
            <a:avLst/>
          </a:prstGeom>
          <a:noFill/>
          <a:ln w="9525">
            <a:noFill/>
            <a:miter lim="800000"/>
            <a:headEnd/>
            <a:tailEnd/>
          </a:ln>
        </p:spPr>
      </p:pic>
      <p:pic>
        <p:nvPicPr>
          <p:cNvPr id="31751" name="Picture 7" descr="IMG_20190121_101918"/>
          <p:cNvPicPr>
            <a:picLocks noChangeAspect="1" noChangeArrowheads="1"/>
          </p:cNvPicPr>
          <p:nvPr/>
        </p:nvPicPr>
        <p:blipFill>
          <a:blip r:embed="rId7" cstate="screen"/>
          <a:srcRect/>
          <a:stretch>
            <a:fillRect/>
          </a:stretch>
        </p:blipFill>
        <p:spPr bwMode="auto">
          <a:xfrm>
            <a:off x="539552" y="4264070"/>
            <a:ext cx="2304256" cy="1900118"/>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IMG_20181211_164954"/>
          <p:cNvPicPr>
            <a:picLocks noChangeAspect="1" noChangeArrowheads="1"/>
          </p:cNvPicPr>
          <p:nvPr/>
        </p:nvPicPr>
        <p:blipFill>
          <a:blip r:embed="rId2" cstate="screen"/>
          <a:srcRect/>
          <a:stretch>
            <a:fillRect/>
          </a:stretch>
        </p:blipFill>
        <p:spPr bwMode="auto">
          <a:xfrm>
            <a:off x="395536" y="0"/>
            <a:ext cx="3168352" cy="5877272"/>
          </a:xfrm>
          <a:prstGeom prst="rect">
            <a:avLst/>
          </a:prstGeom>
          <a:noFill/>
          <a:ln w="9525">
            <a:noFill/>
            <a:miter lim="800000"/>
            <a:headEnd/>
            <a:tailEnd/>
          </a:ln>
        </p:spPr>
      </p:pic>
      <p:pic>
        <p:nvPicPr>
          <p:cNvPr id="35843" name="Picture 3" descr="IMG_20181211_165004"/>
          <p:cNvPicPr>
            <a:picLocks noChangeAspect="1" noChangeArrowheads="1"/>
          </p:cNvPicPr>
          <p:nvPr/>
        </p:nvPicPr>
        <p:blipFill>
          <a:blip r:embed="rId3" cstate="screen"/>
          <a:srcRect/>
          <a:stretch>
            <a:fillRect/>
          </a:stretch>
        </p:blipFill>
        <p:spPr bwMode="auto">
          <a:xfrm>
            <a:off x="3635896" y="3068960"/>
            <a:ext cx="2520280" cy="3212976"/>
          </a:xfrm>
          <a:prstGeom prst="rect">
            <a:avLst/>
          </a:prstGeom>
          <a:noFill/>
          <a:ln w="9525">
            <a:noFill/>
            <a:miter lim="800000"/>
            <a:headEnd/>
            <a:tailEnd/>
          </a:ln>
        </p:spPr>
      </p:pic>
      <p:pic>
        <p:nvPicPr>
          <p:cNvPr id="35844" name="Picture 4" descr="IMG_20181211_165008"/>
          <p:cNvPicPr>
            <a:picLocks noChangeAspect="1" noChangeArrowheads="1"/>
          </p:cNvPicPr>
          <p:nvPr/>
        </p:nvPicPr>
        <p:blipFill>
          <a:blip r:embed="rId4" cstate="screen"/>
          <a:srcRect/>
          <a:stretch>
            <a:fillRect/>
          </a:stretch>
        </p:blipFill>
        <p:spPr bwMode="auto">
          <a:xfrm>
            <a:off x="6228184" y="260648"/>
            <a:ext cx="2736304" cy="3384376"/>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F0"/>
          </a:solidFill>
        </p:spPr>
        <p:txBody>
          <a:bodyPr>
            <a:normAutofit fontScale="90000"/>
          </a:bodyPr>
          <a:lstStyle/>
          <a:p>
            <a:r>
              <a:rPr lang="ru-RU" sz="2400" dirty="0"/>
              <a:t/>
            </a:r>
            <a:br>
              <a:rPr lang="ru-RU" sz="2400" dirty="0"/>
            </a:br>
            <a:r>
              <a:rPr lang="ru-RU"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5 неделя   называлась – я  белый. В первый день мы отправились в гости к Снежной Королеве. Там нас ожидали и приключения и чудесные превращения.    Утром нас встретила кукла Таня в белом платье.</a:t>
            </a: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ru-RU"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sz="2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ru-RU" dirty="0"/>
          </a:p>
        </p:txBody>
      </p:sp>
      <p:sp>
        <p:nvSpPr>
          <p:cNvPr id="3" name="Содержимое 2"/>
          <p:cNvSpPr>
            <a:spLocks noGrp="1"/>
          </p:cNvSpPr>
          <p:nvPr>
            <p:ph sz="half" idx="1"/>
          </p:nvPr>
        </p:nvSpPr>
        <p:spPr>
          <a:solidFill>
            <a:srgbClr val="00B0F0"/>
          </a:solidFill>
        </p:spPr>
        <p:txBody>
          <a:bodyPr/>
          <a:lstStyle/>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Видеть мир привыкли люди</a:t>
            </a:r>
          </a:p>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Белым, желтым, синим, красным…</a:t>
            </a:r>
          </a:p>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Пусть же все вокруг нас будет</a:t>
            </a:r>
          </a:p>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Удивительным и разным!</a:t>
            </a:r>
          </a:p>
        </p:txBody>
      </p:sp>
      <p:sp>
        <p:nvSpPr>
          <p:cNvPr id="4" name="Содержимое 3"/>
          <p:cNvSpPr>
            <a:spLocks noGrp="1"/>
          </p:cNvSpPr>
          <p:nvPr>
            <p:ph sz="half" idx="2"/>
          </p:nvPr>
        </p:nvSpPr>
        <p:spPr/>
        <p:txBody>
          <a:bodyPr/>
          <a:lstStyle/>
          <a:p>
            <a:endParaRPr lang="ru-RU" dirty="0"/>
          </a:p>
        </p:txBody>
      </p:sp>
      <p:pic>
        <p:nvPicPr>
          <p:cNvPr id="36866" name="Picture 2" descr="IMG_20190122_095529"/>
          <p:cNvPicPr>
            <a:picLocks noChangeAspect="1" noChangeArrowheads="1"/>
          </p:cNvPicPr>
          <p:nvPr/>
        </p:nvPicPr>
        <p:blipFill>
          <a:blip r:embed="rId2" cstate="screen"/>
          <a:srcRect/>
          <a:stretch>
            <a:fillRect/>
          </a:stretch>
        </p:blipFill>
        <p:spPr bwMode="auto">
          <a:xfrm>
            <a:off x="4644008" y="1556792"/>
            <a:ext cx="4104456" cy="4608512"/>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F0"/>
          </a:solidFill>
        </p:spPr>
        <p:txBody>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 гостях у Снежной Королевы.</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Содержимое 2"/>
          <p:cNvSpPr>
            <a:spLocks noGrp="1"/>
          </p:cNvSpPr>
          <p:nvPr>
            <p:ph sz="half" idx="1"/>
          </p:nvPr>
        </p:nvSpPr>
        <p:spPr/>
        <p:txBody>
          <a:bodyPr/>
          <a:lstStyle/>
          <a:p>
            <a:endParaRPr lang="ru-RU"/>
          </a:p>
        </p:txBody>
      </p:sp>
      <p:sp>
        <p:nvSpPr>
          <p:cNvPr id="4" name="Содержимое 3"/>
          <p:cNvSpPr>
            <a:spLocks noGrp="1"/>
          </p:cNvSpPr>
          <p:nvPr>
            <p:ph sz="half" idx="2"/>
          </p:nvPr>
        </p:nvSpPr>
        <p:spPr/>
        <p:txBody>
          <a:bodyPr/>
          <a:lstStyle/>
          <a:p>
            <a:endParaRPr lang="ru-RU" dirty="0"/>
          </a:p>
        </p:txBody>
      </p:sp>
      <p:pic>
        <p:nvPicPr>
          <p:cNvPr id="37890" name="Picture 2" descr="IMG_20190122_100336"/>
          <p:cNvPicPr>
            <a:picLocks noChangeAspect="1" noChangeArrowheads="1"/>
          </p:cNvPicPr>
          <p:nvPr/>
        </p:nvPicPr>
        <p:blipFill>
          <a:blip r:embed="rId2" cstate="screen"/>
          <a:srcRect/>
          <a:stretch>
            <a:fillRect/>
          </a:stretch>
        </p:blipFill>
        <p:spPr bwMode="auto">
          <a:xfrm>
            <a:off x="539552" y="1628800"/>
            <a:ext cx="3960440" cy="4464496"/>
          </a:xfrm>
          <a:prstGeom prst="rect">
            <a:avLst/>
          </a:prstGeom>
          <a:noFill/>
          <a:ln w="9525">
            <a:noFill/>
            <a:miter lim="800000"/>
            <a:headEnd/>
            <a:tailEnd/>
          </a:ln>
        </p:spPr>
      </p:pic>
      <p:pic>
        <p:nvPicPr>
          <p:cNvPr id="37891" name="Picture 3" descr="IMG_20190122_100217"/>
          <p:cNvPicPr>
            <a:picLocks noChangeAspect="1" noChangeArrowheads="1"/>
          </p:cNvPicPr>
          <p:nvPr/>
        </p:nvPicPr>
        <p:blipFill>
          <a:blip r:embed="rId3" cstate="screen"/>
          <a:srcRect/>
          <a:stretch>
            <a:fillRect/>
          </a:stretch>
        </p:blipFill>
        <p:spPr bwMode="auto">
          <a:xfrm>
            <a:off x="4644008" y="1628800"/>
            <a:ext cx="4032448" cy="4464496"/>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F0"/>
          </a:solidFill>
        </p:spPr>
        <p:txBody>
          <a:bodyPr>
            <a:normAutofit fontScale="90000"/>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Мы весёлые ребята любим бегать и играть, ну попробуй нас догнать.</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Содержимое 2"/>
          <p:cNvSpPr>
            <a:spLocks noGrp="1"/>
          </p:cNvSpPr>
          <p:nvPr>
            <p:ph sz="half" idx="1"/>
          </p:nvPr>
        </p:nvSpPr>
        <p:spPr/>
        <p:txBody>
          <a:bodyPr/>
          <a:lstStyle/>
          <a:p>
            <a:endParaRPr lang="ru-RU" dirty="0"/>
          </a:p>
        </p:txBody>
      </p:sp>
      <p:sp>
        <p:nvSpPr>
          <p:cNvPr id="4" name="Содержимое 3"/>
          <p:cNvSpPr>
            <a:spLocks noGrp="1"/>
          </p:cNvSpPr>
          <p:nvPr>
            <p:ph sz="half" idx="2"/>
          </p:nvPr>
        </p:nvSpPr>
        <p:spPr/>
        <p:txBody>
          <a:bodyPr/>
          <a:lstStyle/>
          <a:p>
            <a:endParaRPr lang="ru-RU"/>
          </a:p>
        </p:txBody>
      </p:sp>
      <p:pic>
        <p:nvPicPr>
          <p:cNvPr id="38914" name="Picture 2" descr="IMG_20190122_093351"/>
          <p:cNvPicPr>
            <a:picLocks noChangeAspect="1" noChangeArrowheads="1"/>
          </p:cNvPicPr>
          <p:nvPr/>
        </p:nvPicPr>
        <p:blipFill>
          <a:blip r:embed="rId2" cstate="screen"/>
          <a:srcRect l="-8686"/>
          <a:stretch>
            <a:fillRect/>
          </a:stretch>
        </p:blipFill>
        <p:spPr bwMode="auto">
          <a:xfrm>
            <a:off x="179512" y="1628800"/>
            <a:ext cx="4320480" cy="4464496"/>
          </a:xfrm>
          <a:prstGeom prst="rect">
            <a:avLst/>
          </a:prstGeom>
          <a:noFill/>
          <a:ln w="9525">
            <a:noFill/>
            <a:miter lim="800000"/>
            <a:headEnd/>
            <a:tailEnd/>
          </a:ln>
        </p:spPr>
      </p:pic>
      <p:pic>
        <p:nvPicPr>
          <p:cNvPr id="38915" name="Picture 3" descr="IMG_20190122_093039"/>
          <p:cNvPicPr>
            <a:picLocks noChangeAspect="1" noChangeArrowheads="1"/>
          </p:cNvPicPr>
          <p:nvPr/>
        </p:nvPicPr>
        <p:blipFill>
          <a:blip r:embed="rId3" cstate="screen"/>
          <a:srcRect/>
          <a:stretch>
            <a:fillRect/>
          </a:stretch>
        </p:blipFill>
        <p:spPr bwMode="auto">
          <a:xfrm>
            <a:off x="4644008" y="1628800"/>
            <a:ext cx="4032448" cy="4392488"/>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F0"/>
          </a:solidFill>
        </p:spPr>
        <p:txBody>
          <a:bodyPr>
            <a:normAutofit fontScale="90000"/>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Готовим сюрприз для Снежной Королевы</a:t>
            </a:r>
            <a:r>
              <a:rPr lang="ru-RU" dirty="0" smtClean="0"/>
              <a:t>.</a:t>
            </a:r>
            <a:endParaRPr lang="ru-RU" dirty="0"/>
          </a:p>
        </p:txBody>
      </p:sp>
      <p:sp>
        <p:nvSpPr>
          <p:cNvPr id="3" name="Содержимое 2"/>
          <p:cNvSpPr>
            <a:spLocks noGrp="1"/>
          </p:cNvSpPr>
          <p:nvPr>
            <p:ph sz="half" idx="1"/>
          </p:nvPr>
        </p:nvSpPr>
        <p:spPr/>
        <p:txBody>
          <a:bodyPr/>
          <a:lstStyle/>
          <a:p>
            <a:endParaRPr lang="ru-RU" dirty="0"/>
          </a:p>
        </p:txBody>
      </p:sp>
      <p:sp>
        <p:nvSpPr>
          <p:cNvPr id="4" name="Содержимое 3"/>
          <p:cNvSpPr>
            <a:spLocks noGrp="1"/>
          </p:cNvSpPr>
          <p:nvPr>
            <p:ph sz="half" idx="2"/>
          </p:nvPr>
        </p:nvSpPr>
        <p:spPr/>
        <p:txBody>
          <a:bodyPr/>
          <a:lstStyle/>
          <a:p>
            <a:endParaRPr lang="ru-RU" dirty="0"/>
          </a:p>
        </p:txBody>
      </p:sp>
      <p:pic>
        <p:nvPicPr>
          <p:cNvPr id="39938" name="Picture 2" descr="IMG_20190122_112105"/>
          <p:cNvPicPr>
            <a:picLocks noChangeAspect="1" noChangeArrowheads="1"/>
          </p:cNvPicPr>
          <p:nvPr/>
        </p:nvPicPr>
        <p:blipFill>
          <a:blip r:embed="rId2" cstate="screen"/>
          <a:srcRect/>
          <a:stretch>
            <a:fillRect/>
          </a:stretch>
        </p:blipFill>
        <p:spPr bwMode="auto">
          <a:xfrm>
            <a:off x="467544" y="1700808"/>
            <a:ext cx="3960440" cy="4320480"/>
          </a:xfrm>
          <a:prstGeom prst="rect">
            <a:avLst/>
          </a:prstGeom>
          <a:noFill/>
          <a:ln w="9525">
            <a:noFill/>
            <a:miter lim="800000"/>
            <a:headEnd/>
            <a:tailEnd/>
          </a:ln>
        </p:spPr>
      </p:pic>
      <p:pic>
        <p:nvPicPr>
          <p:cNvPr id="39939" name="Picture 3" descr="IMG_20190122_114153"/>
          <p:cNvPicPr>
            <a:picLocks noChangeAspect="1" noChangeArrowheads="1"/>
          </p:cNvPicPr>
          <p:nvPr/>
        </p:nvPicPr>
        <p:blipFill>
          <a:blip r:embed="rId3" cstate="screen"/>
          <a:srcRect/>
          <a:stretch>
            <a:fillRect/>
          </a:stretch>
        </p:blipFill>
        <p:spPr bwMode="auto">
          <a:xfrm>
            <a:off x="4644008" y="1628800"/>
            <a:ext cx="4032448" cy="4392488"/>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70C0"/>
          </a:solidFill>
        </p:spPr>
        <p:txBody>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Любимые игры.</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Содержимое 2"/>
          <p:cNvSpPr>
            <a:spLocks noGrp="1"/>
          </p:cNvSpPr>
          <p:nvPr>
            <p:ph sz="half" idx="1"/>
          </p:nvPr>
        </p:nvSpPr>
        <p:spPr/>
        <p:txBody>
          <a:bodyPr/>
          <a:lstStyle/>
          <a:p>
            <a:endParaRPr lang="ru-RU"/>
          </a:p>
        </p:txBody>
      </p:sp>
      <p:sp>
        <p:nvSpPr>
          <p:cNvPr id="4" name="Содержимое 3"/>
          <p:cNvSpPr>
            <a:spLocks noGrp="1"/>
          </p:cNvSpPr>
          <p:nvPr>
            <p:ph sz="half" idx="2"/>
          </p:nvPr>
        </p:nvSpPr>
        <p:spPr/>
        <p:txBody>
          <a:bodyPr/>
          <a:lstStyle/>
          <a:p>
            <a:endParaRPr lang="ru-RU" dirty="0"/>
          </a:p>
        </p:txBody>
      </p:sp>
      <p:pic>
        <p:nvPicPr>
          <p:cNvPr id="41986" name="Picture 2" descr="IMG_20190122_101252"/>
          <p:cNvPicPr>
            <a:picLocks noChangeAspect="1" noChangeArrowheads="1"/>
          </p:cNvPicPr>
          <p:nvPr/>
        </p:nvPicPr>
        <p:blipFill>
          <a:blip r:embed="rId2" cstate="screen"/>
          <a:srcRect/>
          <a:stretch>
            <a:fillRect/>
          </a:stretch>
        </p:blipFill>
        <p:spPr bwMode="auto">
          <a:xfrm>
            <a:off x="755576" y="1556792"/>
            <a:ext cx="4032448" cy="4536504"/>
          </a:xfrm>
          <a:prstGeom prst="rect">
            <a:avLst/>
          </a:prstGeom>
          <a:noFill/>
          <a:ln w="9525">
            <a:noFill/>
            <a:miter lim="800000"/>
            <a:headEnd/>
            <a:tailEnd/>
          </a:ln>
        </p:spPr>
      </p:pic>
      <p:pic>
        <p:nvPicPr>
          <p:cNvPr id="41987" name="Picture 3" descr="IMG_20190122_105550"/>
          <p:cNvPicPr>
            <a:picLocks noChangeAspect="1" noChangeArrowheads="1"/>
          </p:cNvPicPr>
          <p:nvPr/>
        </p:nvPicPr>
        <p:blipFill>
          <a:blip r:embed="rId3" cstate="screen"/>
          <a:srcRect/>
          <a:stretch>
            <a:fillRect/>
          </a:stretch>
        </p:blipFill>
        <p:spPr bwMode="auto">
          <a:xfrm>
            <a:off x="5292080" y="1700808"/>
            <a:ext cx="3168352" cy="4464496"/>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IMG_20190122_100746"/>
          <p:cNvPicPr>
            <a:picLocks noChangeAspect="1" noChangeArrowheads="1"/>
          </p:cNvPicPr>
          <p:nvPr/>
        </p:nvPicPr>
        <p:blipFill>
          <a:blip r:embed="rId2" cstate="screen"/>
          <a:srcRect l="-2140"/>
          <a:stretch>
            <a:fillRect/>
          </a:stretch>
        </p:blipFill>
        <p:spPr bwMode="auto">
          <a:xfrm>
            <a:off x="611560" y="2348880"/>
            <a:ext cx="7704856" cy="3312368"/>
          </a:xfrm>
          <a:prstGeom prst="rect">
            <a:avLst/>
          </a:prstGeom>
          <a:noFill/>
          <a:ln w="9525">
            <a:noFill/>
            <a:miter lim="800000"/>
            <a:headEnd/>
            <a:tailEnd/>
          </a:ln>
        </p:spPr>
      </p:pic>
      <p:sp>
        <p:nvSpPr>
          <p:cNvPr id="5" name="Прямоугольник 4"/>
          <p:cNvSpPr/>
          <p:nvPr/>
        </p:nvSpPr>
        <p:spPr>
          <a:xfrm>
            <a:off x="899592" y="476672"/>
            <a:ext cx="7812360" cy="1200329"/>
          </a:xfrm>
          <a:prstGeom prst="rect">
            <a:avLst/>
          </a:prstGeom>
        </p:spPr>
        <p:txBody>
          <a:bodyPr wrap="square">
            <a:spAutoFit/>
          </a:bodyPr>
          <a:lstStyle/>
          <a:p>
            <a:pPr algn="ctr"/>
            <a:r>
              <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А вот и мы участники проекта «Цветные недельки», мы ещё маленькие, но уже многому научились</a:t>
            </a:r>
          </a:p>
          <a:p>
            <a:pPr algn="ctr"/>
            <a:r>
              <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ru-RU" sz="2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Всем спасибо за внимание!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FF00"/>
          </a:solidFill>
        </p:spPr>
        <p:txBody>
          <a:bodyPr/>
          <a:lstStyle/>
          <a:p>
            <a:r>
              <a:rPr lang="ru-RU" b="1"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Цели и задачи проекта. </a:t>
            </a:r>
            <a:endParaRPr lang="ru-RU" b="1"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endParaRPr>
          </a:p>
        </p:txBody>
      </p:sp>
      <p:sp>
        <p:nvSpPr>
          <p:cNvPr id="5" name="Содержимое 4"/>
          <p:cNvSpPr>
            <a:spLocks noGrp="1"/>
          </p:cNvSpPr>
          <p:nvPr>
            <p:ph idx="1"/>
          </p:nvPr>
        </p:nvSpPr>
        <p:spPr>
          <a:xfrm>
            <a:off x="467544" y="1484784"/>
            <a:ext cx="8229600" cy="5256584"/>
          </a:xfrm>
          <a:solidFill>
            <a:srgbClr val="FFFF00"/>
          </a:solidFill>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buNone/>
            </a:pPr>
            <a:r>
              <a:rPr lang="ru-RU"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Цель проекта: </a:t>
            </a:r>
            <a:endParaRPr lang="ru-RU" sz="1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buNone/>
            </a:pPr>
            <a:r>
              <a:rPr lang="ru-RU" sz="1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Создать </a:t>
            </a:r>
            <a:r>
              <a:rPr lang="ru-RU"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условия для усвоения  детьми знаний основных цветов,  опираясь на интегративный подход и умение находить предметы заданного цвета в окружающей обстановке.</a:t>
            </a:r>
          </a:p>
          <a:p>
            <a:pPr>
              <a:buNone/>
            </a:pPr>
            <a:r>
              <a:rPr lang="ru-RU"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Задачи проекта:</a:t>
            </a:r>
          </a:p>
          <a:p>
            <a:pPr>
              <a:buFont typeface="+mj-lt"/>
              <a:buAutoNum type="arabicPeriod"/>
            </a:pPr>
            <a:r>
              <a:rPr lang="ru-RU"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Развивать умение различать основные  цвета (красный, желтый, синий, зеленый, белый );  форму предметов (круг,  квадрат, прямоугольник, треугольник);  величину предмета (длинный – короткий, высокий – низкий, большой – маленький);</a:t>
            </a:r>
          </a:p>
          <a:p>
            <a:pPr>
              <a:buFont typeface="+mj-lt"/>
              <a:buAutoNum type="arabicPeriod"/>
            </a:pPr>
            <a:r>
              <a:rPr lang="ru-RU"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Развивать тактильное восприятие: умение различать на ощупь качество предметов и называть их (мягкое, твердое, пушистое, гладкое, колючее);</a:t>
            </a:r>
          </a:p>
          <a:p>
            <a:pPr>
              <a:buFont typeface="+mj-lt"/>
              <a:buAutoNum type="arabicPeriod"/>
            </a:pPr>
            <a:r>
              <a:rPr lang="ru-RU"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Повышать педагогическую компетентность  родителей по вопросам сенсорного развития детей.</a:t>
            </a:r>
          </a:p>
          <a:p>
            <a:pPr>
              <a:buFont typeface="+mj-lt"/>
              <a:buAutoNum type="arabicPeriod"/>
            </a:pPr>
            <a:r>
              <a:rPr lang="ru-RU"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Способствовать включению родителей в образовательный процесс ДОУ, укреплению детско-родительских отношений.</a:t>
            </a:r>
          </a:p>
          <a:p>
            <a:pPr>
              <a:buFont typeface="+mj-lt"/>
              <a:buAutoNum type="arabicPeriod"/>
            </a:pPr>
            <a:r>
              <a:rPr lang="ru-RU" sz="1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Пополнять развивающую предметно – пространственную среду в группе</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0000"/>
          </a:solidFill>
        </p:spPr>
        <p:txBody>
          <a:bodyPr>
            <a:norm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Ожидаемые результаты</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Содержимое 2"/>
          <p:cNvSpPr>
            <a:spLocks noGrp="1"/>
          </p:cNvSpPr>
          <p:nvPr>
            <p:ph idx="1"/>
          </p:nvPr>
        </p:nvSpPr>
        <p:spPr>
          <a:solidFill>
            <a:srgbClr val="FF0000"/>
          </a:solidFill>
        </p:spPr>
        <p:txBody>
          <a:bodyPr>
            <a:normAutofit fontScale="85000" lnSpcReduction="20000"/>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Дети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будут знать: основные цвета – красный, зеленый, синий, желтый, белый ; геометрические фигуры - круг, квадрат, треугольник.</a:t>
            </a:r>
          </a:p>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Научаться различать и называть качество предметов (мягкий, твердый).</a:t>
            </a:r>
          </a:p>
          <a:p>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Родители получат необходимые </a:t>
            </a:r>
            <a:r>
              <a:rPr lang="ru-RU" dirty="0" err="1">
                <a:ln w="18415" cmpd="sng">
                  <a:solidFill>
                    <a:srgbClr val="FFFFFF"/>
                  </a:solidFill>
                  <a:prstDash val="solid"/>
                </a:ln>
                <a:solidFill>
                  <a:srgbClr val="FFFFFF"/>
                </a:solidFill>
                <a:effectLst>
                  <a:outerShdw blurRad="63500" dir="3600000" algn="tl" rotWithShape="0">
                    <a:srgbClr val="000000">
                      <a:alpha val="70000"/>
                    </a:srgbClr>
                  </a:outerShdw>
                </a:effectLst>
              </a:rPr>
              <a:t>психолого</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 педагогические знания по сенсорному развитию детей раннего возраста, примут активное участие в изготовлении пособий и оборудования, в совместной игровой деятельности с детьми, тем самым решая задачу ФГОС: вовлечение родителей в образовательный процесс.</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F0"/>
          </a:solidFill>
          <a:ln>
            <a:solidFill>
              <a:srgbClr val="00B050"/>
            </a:solidFill>
          </a:ln>
        </p:spPr>
        <p:txBody>
          <a:bodyPr/>
          <a:lstStyle/>
          <a:p>
            <a:r>
              <a:rPr lang="ru-RU"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Этапы реализации проекта</a:t>
            </a:r>
            <a:r>
              <a:rPr lang="ru-RU" dirty="0" smtClean="0"/>
              <a:t>.</a:t>
            </a:r>
            <a:endParaRPr lang="ru-RU" dirty="0"/>
          </a:p>
        </p:txBody>
      </p:sp>
      <p:sp>
        <p:nvSpPr>
          <p:cNvPr id="3" name="Содержимое 2"/>
          <p:cNvSpPr>
            <a:spLocks noGrp="1"/>
          </p:cNvSpPr>
          <p:nvPr>
            <p:ph idx="1"/>
          </p:nvPr>
        </p:nvSpPr>
        <p:spPr>
          <a:xfrm>
            <a:off x="457200" y="1600200"/>
            <a:ext cx="8003232" cy="4781127"/>
          </a:xfrm>
          <a:solidFill>
            <a:srgbClr val="00B0F0"/>
          </a:solidFill>
        </p:spPr>
        <p:txBody>
          <a:bodyPr>
            <a:normAutofit fontScale="70000" lnSpcReduction="20000"/>
          </a:bodyPr>
          <a:lstStyle/>
          <a:p>
            <a:pPr>
              <a:buNone/>
            </a:pPr>
            <a:r>
              <a:rPr lang="ru-RU"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Каждый </a:t>
            </a:r>
            <a:r>
              <a:rPr lang="ru-RU"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день в детском саду проходил необычно, интересно, с новыми сюрпризными моментами. Всю  недельку дети носили </a:t>
            </a:r>
            <a:r>
              <a:rPr lang="ru-RU" sz="29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одежду,</a:t>
            </a:r>
            <a:r>
              <a:rPr lang="ru-RU"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соответствующую цвету дня. Каждое утро детей встречали куклы в гостиной с накрытым столом  и в платье соответствующего цвета. При знакомстве с красным цветом дети   встретились с Красной шапочкой. Она принесла красное яблоко, арбуз, помидоры  ягоды – клубнику, клюкву, смородину, калину, бруснику,  читала стихи о красном цвете, поиграла в игры на закрепление красного цвета. Очень ярким получился желтый день детей встречало солнышко, лучик солнышка каждому говорил комплементы,  для подвижных игр   подарил платочки для гимнастики желтого цвета. Во вторую половину дня   дети играли в сюжетно-ролевую игру «Магазин», где можно было  купить только   красные и желтые фрукты и овощи, а так же смотрели сказку «Репка", собирали лото по сказкам</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9752" y="188640"/>
            <a:ext cx="4320480" cy="764704"/>
          </a:xfrm>
          <a:solidFill>
            <a:srgbClr val="FF0000"/>
          </a:solidFill>
        </p:spPr>
        <p:txBody>
          <a:bodyPr>
            <a:normAutofit/>
          </a:bodyPr>
          <a:lstStyle/>
          <a:p>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Я красный</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Содержимое 2"/>
          <p:cNvSpPr>
            <a:spLocks noGrp="1"/>
          </p:cNvSpPr>
          <p:nvPr>
            <p:ph idx="1"/>
          </p:nvPr>
        </p:nvSpPr>
        <p:spPr>
          <a:xfrm>
            <a:off x="683568" y="1052736"/>
            <a:ext cx="7776864" cy="4824535"/>
          </a:xfrm>
          <a:solidFill>
            <a:srgbClr val="FF0000"/>
          </a:solidFill>
        </p:spPr>
        <p:txBody>
          <a:bodyPr>
            <a:normAutofit/>
          </a:bodyPr>
          <a:lstStyle/>
          <a:p>
            <a:pPr>
              <a:buNone/>
            </a:pP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Первая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неделя  проекта называлась  </a:t>
            </a:r>
            <a:endPar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buNone/>
            </a:pP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Я – красный!» </a:t>
            </a:r>
            <a:endPar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buNone/>
            </a:pP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Все </a:t>
            </a:r>
            <a:r>
              <a:rPr lang="ru-RU" dirty="0">
                <a:ln w="18415" cmpd="sng">
                  <a:solidFill>
                    <a:srgbClr val="FFFFFF"/>
                  </a:solidFill>
                  <a:prstDash val="solid"/>
                </a:ln>
                <a:solidFill>
                  <a:srgbClr val="FFFFFF"/>
                </a:solidFill>
                <a:effectLst>
                  <a:outerShdw blurRad="63500" dir="3600000" algn="tl" rotWithShape="0">
                    <a:srgbClr val="000000">
                      <a:alpha val="70000"/>
                    </a:srgbClr>
                  </a:outerShdw>
                </a:effectLst>
              </a:rPr>
              <a:t>ребятишки пришли в одежде красного цвета.  Встретила  ребят в гостиной комнате кукла Катя</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buNone/>
            </a:pPr>
            <a:r>
              <a:rPr lang="ru-RU" dirty="0"/>
              <a:t> </a:t>
            </a:r>
          </a:p>
        </p:txBody>
      </p:sp>
      <p:pic>
        <p:nvPicPr>
          <p:cNvPr id="4" name="Picture 2" descr="C:\Users\ZM-NATION\Desktop\Фото ЯСЕЛЬКИ\фото Н.В\IMG_20190115_082938.jpg"/>
          <p:cNvPicPr>
            <a:picLocks noChangeAspect="1" noChangeArrowheads="1"/>
          </p:cNvPicPr>
          <p:nvPr/>
        </p:nvPicPr>
        <p:blipFill>
          <a:blip r:embed="rId2" cstate="screen"/>
          <a:srcRect/>
          <a:stretch>
            <a:fillRect/>
          </a:stretch>
        </p:blipFill>
        <p:spPr bwMode="auto">
          <a:xfrm>
            <a:off x="5004048" y="3356992"/>
            <a:ext cx="2376264" cy="227277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764704"/>
            <a:ext cx="3888432" cy="4896544"/>
          </a:xfrm>
          <a:solidFill>
            <a:srgbClr val="FF0000"/>
          </a:solidFill>
          <a:ln>
            <a:solidFill>
              <a:srgbClr val="FF0000"/>
            </a:solidFill>
          </a:ln>
        </p:spPr>
        <p:txBody>
          <a:bodyPr>
            <a:noAutofit/>
          </a:bodyPr>
          <a:lstStyle/>
          <a:p>
            <a:r>
              <a:rPr lang="ru-RU" sz="2400" dirty="0" smtClean="0"/>
              <a:t/>
            </a:r>
            <a:br>
              <a:rPr lang="ru-RU" sz="2400" dirty="0" smtClean="0"/>
            </a:br>
            <a:r>
              <a:rPr lang="ru-RU"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Красное яблоко на зелёной ветке, Красная смородина яблони соседка,</a:t>
            </a:r>
            <a:br>
              <a:rPr lang="ru-RU"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ru-RU"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Красная рябина, красная малина! Всё на свете красное –самое прекрасное! М. </a:t>
            </a:r>
            <a:r>
              <a:rPr lang="ru-RU" sz="3200" b="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Янушкевич</a:t>
            </a:r>
            <a:r>
              <a:rPr lang="ru-RU" sz="32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sz="1800" dirty="0" smtClean="0"/>
              <a:t/>
            </a:r>
            <a:br>
              <a:rPr lang="ru-RU" sz="1800" dirty="0" smtClean="0"/>
            </a:br>
            <a:r>
              <a:rPr lang="ru-RU" sz="1800" dirty="0" smtClean="0"/>
              <a:t>     </a:t>
            </a:r>
            <a:endParaRPr lang="ru-RU" sz="1800" dirty="0"/>
          </a:p>
        </p:txBody>
      </p:sp>
      <p:pic>
        <p:nvPicPr>
          <p:cNvPr id="12" name="Picture 6" descr="C:\Users\ZM-NATION\Desktop\Фото ЯСЕЛЬКИ\фото Н.В\IMG_20190115_084721.jpg"/>
          <p:cNvPicPr>
            <a:picLocks noGrp="1" noChangeAspect="1" noChangeArrowheads="1"/>
          </p:cNvPicPr>
          <p:nvPr>
            <p:ph idx="1"/>
          </p:nvPr>
        </p:nvPicPr>
        <p:blipFill>
          <a:blip r:embed="rId2" cstate="screen"/>
          <a:srcRect/>
          <a:stretch>
            <a:fillRect/>
          </a:stretch>
        </p:blipFill>
        <p:spPr bwMode="auto">
          <a:xfrm>
            <a:off x="971600" y="404664"/>
            <a:ext cx="2063598" cy="2376264"/>
          </a:xfrm>
          <a:prstGeom prst="rect">
            <a:avLst/>
          </a:prstGeom>
          <a:noFill/>
        </p:spPr>
      </p:pic>
      <p:pic>
        <p:nvPicPr>
          <p:cNvPr id="17416" name="Picture 8" descr="IMG_20190115_093345"/>
          <p:cNvPicPr>
            <a:picLocks noChangeAspect="1" noChangeArrowheads="1"/>
          </p:cNvPicPr>
          <p:nvPr/>
        </p:nvPicPr>
        <p:blipFill>
          <a:blip r:embed="rId3" cstate="screen"/>
          <a:srcRect/>
          <a:stretch>
            <a:fillRect/>
          </a:stretch>
        </p:blipFill>
        <p:spPr bwMode="auto">
          <a:xfrm>
            <a:off x="1259632" y="3140968"/>
            <a:ext cx="3456384" cy="266593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FF00"/>
          </a:solidFill>
        </p:spPr>
        <p:txBody>
          <a:bodyPr>
            <a:normAutofit fontScale="90000"/>
          </a:bodyPr>
          <a:lstStyle/>
          <a:p>
            <a:r>
              <a:rPr lang="ru-RU" b="1"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Вторая неделя  проекта называлась «Я – желтый!»</a:t>
            </a:r>
          </a:p>
        </p:txBody>
      </p:sp>
      <p:sp>
        <p:nvSpPr>
          <p:cNvPr id="3" name="Содержимое 2"/>
          <p:cNvSpPr>
            <a:spLocks noGrp="1"/>
          </p:cNvSpPr>
          <p:nvPr>
            <p:ph idx="1"/>
          </p:nvPr>
        </p:nvSpPr>
        <p:spPr>
          <a:xfrm>
            <a:off x="395536" y="1600201"/>
            <a:ext cx="8291264" cy="964703"/>
          </a:xfrm>
          <a:solidFill>
            <a:srgbClr val="FFFF00"/>
          </a:solidFill>
        </p:spPr>
        <p:txBody>
          <a:bodyPr>
            <a:normAutofit fontScale="92500" lnSpcReduction="10000"/>
          </a:bodyPr>
          <a:lstStyle/>
          <a:p>
            <a:pPr>
              <a:buNone/>
            </a:pPr>
            <a:r>
              <a:rPr lang="ru-RU" dirty="0"/>
              <a:t>  </a:t>
            </a:r>
            <a:r>
              <a:rPr lang="ru-RU" b="1"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Все </a:t>
            </a:r>
            <a:r>
              <a:rPr lang="ru-RU" b="1" dirty="0" smtClean="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дети </a:t>
            </a:r>
            <a:r>
              <a:rPr lang="ru-RU" b="1" dirty="0">
                <a:ln w="18000">
                  <a:solidFill>
                    <a:schemeClr val="accent2">
                      <a:satMod val="140000"/>
                    </a:schemeClr>
                  </a:solidFill>
                  <a:prstDash val="solid"/>
                  <a:miter lim="800000"/>
                </a:ln>
                <a:solidFill>
                  <a:srgbClr val="C00000"/>
                </a:solidFill>
                <a:effectLst>
                  <a:outerShdw blurRad="25500" dist="23000" dir="7020000" algn="tl">
                    <a:srgbClr val="000000">
                      <a:alpha val="50000"/>
                    </a:srgbClr>
                  </a:outerShdw>
                </a:effectLst>
              </a:rPr>
              <a:t>пришли в детский сад в одежде желтого цвета</a:t>
            </a:r>
            <a:r>
              <a:rPr lang="ru-RU" dirty="0">
                <a:solidFill>
                  <a:srgbClr val="C00000"/>
                </a:solidFill>
              </a:rPr>
              <a:t>. </a:t>
            </a:r>
          </a:p>
        </p:txBody>
      </p:sp>
      <p:pic>
        <p:nvPicPr>
          <p:cNvPr id="19458" name="Picture 2" descr="IMG-20190118-WA0047"/>
          <p:cNvPicPr>
            <a:picLocks noChangeAspect="1" noChangeArrowheads="1"/>
          </p:cNvPicPr>
          <p:nvPr/>
        </p:nvPicPr>
        <p:blipFill>
          <a:blip r:embed="rId2" cstate="screen"/>
          <a:srcRect/>
          <a:stretch>
            <a:fillRect/>
          </a:stretch>
        </p:blipFill>
        <p:spPr bwMode="auto">
          <a:xfrm>
            <a:off x="4716016" y="3068960"/>
            <a:ext cx="3672408" cy="3247626"/>
          </a:xfrm>
          <a:prstGeom prst="rect">
            <a:avLst/>
          </a:prstGeom>
          <a:noFill/>
          <a:ln w="9525">
            <a:noFill/>
            <a:miter lim="800000"/>
            <a:headEnd/>
            <a:tailEnd/>
          </a:ln>
        </p:spPr>
      </p:pic>
      <p:pic>
        <p:nvPicPr>
          <p:cNvPr id="19459" name="Picture 3" descr="IMG-20190117-WA0008"/>
          <p:cNvPicPr>
            <a:picLocks noChangeAspect="1" noChangeArrowheads="1"/>
          </p:cNvPicPr>
          <p:nvPr/>
        </p:nvPicPr>
        <p:blipFill>
          <a:blip r:embed="rId3" cstate="screen"/>
          <a:srcRect/>
          <a:stretch>
            <a:fillRect/>
          </a:stretch>
        </p:blipFill>
        <p:spPr bwMode="auto">
          <a:xfrm>
            <a:off x="1115616" y="3006144"/>
            <a:ext cx="3168352" cy="3303176"/>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91264" cy="1417638"/>
          </a:xfrm>
          <a:solidFill>
            <a:srgbClr val="FFFF00"/>
          </a:solidFill>
        </p:spPr>
        <p:txBody>
          <a:bodyPr>
            <a:noAutofit/>
          </a:bodyPr>
          <a:lstStyle/>
          <a:p>
            <a:r>
              <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Жёлтый — самый яркий цвет! Словно солнце, первоцвет,</a:t>
            </a:r>
            <a:br>
              <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br>
            <a:r>
              <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Ярко-жёлтая кувшинка и в ромашке — </a:t>
            </a:r>
            <a:r>
              <a:rPr lang="ru-RU" sz="2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серединка    В</a:t>
            </a:r>
            <a:r>
              <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Черняева</a:t>
            </a:r>
            <a:br>
              <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br>
            <a:endPar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Содержимое 2"/>
          <p:cNvSpPr>
            <a:spLocks noGrp="1"/>
          </p:cNvSpPr>
          <p:nvPr>
            <p:ph idx="1"/>
          </p:nvPr>
        </p:nvSpPr>
        <p:spPr>
          <a:xfrm>
            <a:off x="395536" y="1600201"/>
            <a:ext cx="4680520" cy="676671"/>
          </a:xfrm>
          <a:solidFill>
            <a:srgbClr val="FFFF00"/>
          </a:solidFill>
        </p:spPr>
        <p:txBody>
          <a:bodyPr>
            <a:normAutofit fontScale="92500"/>
          </a:bodyPr>
          <a:lstStyle/>
          <a:p>
            <a:r>
              <a:rPr lang="ru-RU" b="1" dirty="0">
                <a:ln w="18000">
                  <a:solidFill>
                    <a:schemeClr val="accent2">
                      <a:satMod val="140000"/>
                    </a:schemeClr>
                  </a:solidFill>
                  <a:prstDash val="solid"/>
                  <a:miter lim="800000"/>
                </a:ln>
                <a:noFill/>
                <a:effectLst>
                  <a:outerShdw blurRad="25500" dist="23000" dir="7020000" algn="tl">
                    <a:srgbClr val="000000">
                      <a:alpha val="50000"/>
                    </a:srgbClr>
                  </a:outerShdw>
                </a:effectLst>
              </a:rPr>
              <a:t>Встреча с куклой Женей</a:t>
            </a:r>
          </a:p>
        </p:txBody>
      </p:sp>
      <p:pic>
        <p:nvPicPr>
          <p:cNvPr id="20482" name="Picture 2" descr="IMG-20190118-WA0040"/>
          <p:cNvPicPr>
            <a:picLocks noChangeAspect="1" noChangeArrowheads="1"/>
          </p:cNvPicPr>
          <p:nvPr/>
        </p:nvPicPr>
        <p:blipFill>
          <a:blip r:embed="rId2" cstate="screen"/>
          <a:srcRect/>
          <a:stretch>
            <a:fillRect/>
          </a:stretch>
        </p:blipFill>
        <p:spPr bwMode="auto">
          <a:xfrm>
            <a:off x="4860032" y="1484784"/>
            <a:ext cx="4104456" cy="3528392"/>
          </a:xfrm>
          <a:prstGeom prst="rect">
            <a:avLst/>
          </a:prstGeom>
          <a:noFill/>
          <a:ln w="9525">
            <a:noFill/>
            <a:miter lim="800000"/>
            <a:headEnd/>
            <a:tailEnd/>
          </a:ln>
        </p:spPr>
      </p:pic>
      <p:pic>
        <p:nvPicPr>
          <p:cNvPr id="20485" name="Picture 5" descr="IMG-20190118-WA0047"/>
          <p:cNvPicPr>
            <a:picLocks noChangeAspect="1" noChangeArrowheads="1"/>
          </p:cNvPicPr>
          <p:nvPr/>
        </p:nvPicPr>
        <p:blipFill>
          <a:blip r:embed="rId3" cstate="screen"/>
          <a:srcRect/>
          <a:stretch>
            <a:fillRect/>
          </a:stretch>
        </p:blipFill>
        <p:spPr bwMode="auto">
          <a:xfrm>
            <a:off x="395536" y="2708920"/>
            <a:ext cx="4464496" cy="3456384"/>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287</TotalTime>
  <Words>464</Words>
  <Application>Microsoft Office PowerPoint</Application>
  <PresentationFormat>Экран (4:3)</PresentationFormat>
  <Paragraphs>67</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МКДОУ детский сад №7 п.Бреды</vt:lpstr>
      <vt:lpstr>Актуальность</vt:lpstr>
      <vt:lpstr>Цели и задачи проекта. </vt:lpstr>
      <vt:lpstr>Ожидаемые результаты</vt:lpstr>
      <vt:lpstr>Этапы реализации проекта.</vt:lpstr>
      <vt:lpstr>Я красный</vt:lpstr>
      <vt:lpstr> Красное яблоко на зелёной ветке, Красная смородина яблони соседка, Красная рябина, красная малина! Всё на свете красное –самое прекрасное! М. Янушкевич       </vt:lpstr>
      <vt:lpstr>Вторая неделя  проекта называлась «Я – желтый!»</vt:lpstr>
      <vt:lpstr>Жёлтый — самый яркий цвет! Словно солнце, первоцвет, Ярко-жёлтая кувшинка и в ромашке — серединка    В. Черняева </vt:lpstr>
      <vt:lpstr>Играем и развиваемся</vt:lpstr>
      <vt:lpstr>В гостях у сказки</vt:lpstr>
      <vt:lpstr>Третья неделя проекта называлась  «Я – синий!».</vt:lpstr>
      <vt:lpstr>Наши путешествия</vt:lpstr>
      <vt:lpstr>Проводим эксперименты, делаем выводы.</vt:lpstr>
      <vt:lpstr>НОД по художественно-эстетическому развитию используем нетрадиционные техники рисования.</vt:lpstr>
      <vt:lpstr>Я  зелёный.</vt:lpstr>
      <vt:lpstr>Кукла Зина в гостях у ребят.</vt:lpstr>
      <vt:lpstr>Отправляемся в зелёное царство и держим путь по короткой дорожке</vt:lpstr>
      <vt:lpstr>Играем и развиваемся.</vt:lpstr>
      <vt:lpstr>Наша образовательная деятельность.</vt:lpstr>
      <vt:lpstr>Слайд 21</vt:lpstr>
      <vt:lpstr> 5 неделя   называлась – я  белый. В первый день мы отправились в гости к Снежной Королеве. Там нас ожидали и приключения и чудесные превращения.    Утром нас встретила кукла Таня в белом платье.   </vt:lpstr>
      <vt:lpstr>В гостях у Снежной Королевы.</vt:lpstr>
      <vt:lpstr>Мы весёлые ребята любим бегать и играть, ну попробуй нас догнать.</vt:lpstr>
      <vt:lpstr>Готовим сюрприз для Снежной Королевы.</vt:lpstr>
      <vt:lpstr>Любимые игры.</vt:lpstr>
      <vt:lpstr>Слайд 27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ГОСТЕВА НИНА ВЛАДИМИРОВНА</dc:creator>
  <cp:lastModifiedBy>Home</cp:lastModifiedBy>
  <cp:revision>31</cp:revision>
  <dcterms:created xsi:type="dcterms:W3CDTF">2019-01-23T14:38:49Z</dcterms:created>
  <dcterms:modified xsi:type="dcterms:W3CDTF">2019-04-22T12:41:47Z</dcterms:modified>
</cp:coreProperties>
</file>