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61" r:id="rId4"/>
    <p:sldId id="262" r:id="rId5"/>
    <p:sldId id="263" r:id="rId6"/>
    <p:sldId id="264" r:id="rId7"/>
    <p:sldId id="265" r:id="rId8"/>
    <p:sldId id="267" r:id="rId9"/>
    <p:sldId id="269" r:id="rId10"/>
    <p:sldId id="270" r:id="rId11"/>
    <p:sldId id="271" r:id="rId12"/>
    <p:sldId id="272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5DFFF"/>
    <a:srgbClr val="FFFF00"/>
    <a:srgbClr val="33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60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F9DF9E6-1D00-4AF7-811E-AF5715B75DC9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1F831CF-6569-475F-ADD0-6863901FF3D8}">
      <dgm:prSet phldrT="[Текст]" custT="1"/>
      <dgm:spPr/>
      <dgm:t>
        <a:bodyPr/>
        <a:lstStyle/>
        <a:p>
          <a:pPr algn="ctr"/>
          <a:r>
            <a:rPr lang="ru-RU" sz="4000" dirty="0" smtClean="0">
              <a:latin typeface="Monotype Corsiva" pitchFamily="66" charset="0"/>
            </a:rPr>
            <a:t>Развитие связаной речи</a:t>
          </a:r>
          <a:endParaRPr lang="ru-RU" sz="4000" dirty="0">
            <a:latin typeface="Monotype Corsiva" pitchFamily="66" charset="0"/>
          </a:endParaRPr>
        </a:p>
      </dgm:t>
    </dgm:pt>
    <dgm:pt modelId="{B07C80FA-10E1-4F02-A9C3-A69934CB3146}" type="parTrans" cxnId="{E1210108-2125-463D-B6D6-9E8F32720CF1}">
      <dgm:prSet/>
      <dgm:spPr/>
      <dgm:t>
        <a:bodyPr/>
        <a:lstStyle/>
        <a:p>
          <a:pPr algn="ctr"/>
          <a:endParaRPr lang="ru-RU"/>
        </a:p>
      </dgm:t>
    </dgm:pt>
    <dgm:pt modelId="{976E2307-8A63-4168-B6F1-E20F144F7B48}" type="sibTrans" cxnId="{E1210108-2125-463D-B6D6-9E8F32720CF1}">
      <dgm:prSet/>
      <dgm:spPr/>
      <dgm:t>
        <a:bodyPr/>
        <a:lstStyle/>
        <a:p>
          <a:pPr algn="ctr"/>
          <a:endParaRPr lang="ru-RU"/>
        </a:p>
      </dgm:t>
    </dgm:pt>
    <dgm:pt modelId="{E01C43A3-E3D1-4341-8042-4247C6B51225}">
      <dgm:prSet phldrT="[Текст]" custT="1"/>
      <dgm:spPr/>
      <dgm:t>
        <a:bodyPr/>
        <a:lstStyle/>
        <a:p>
          <a:pPr algn="ctr"/>
          <a:r>
            <a:rPr lang="ru-RU" sz="2800" dirty="0" smtClean="0">
              <a:latin typeface="Monotype Corsiva" pitchFamily="66" charset="0"/>
            </a:rPr>
            <a:t>Диалогическая</a:t>
          </a:r>
          <a:endParaRPr lang="ru-RU" sz="2800" dirty="0">
            <a:latin typeface="Monotype Corsiva" pitchFamily="66" charset="0"/>
          </a:endParaRPr>
        </a:p>
      </dgm:t>
    </dgm:pt>
    <dgm:pt modelId="{FE2255C2-43A0-4D8B-B698-15FD431E4DB5}" type="parTrans" cxnId="{DFA48372-2DFE-4C55-8378-07FA8DECF511}">
      <dgm:prSet/>
      <dgm:spPr/>
      <dgm:t>
        <a:bodyPr/>
        <a:lstStyle/>
        <a:p>
          <a:pPr algn="ctr"/>
          <a:endParaRPr lang="ru-RU"/>
        </a:p>
      </dgm:t>
    </dgm:pt>
    <dgm:pt modelId="{2583CEE4-C4F8-43C9-A653-CA777709BB69}" type="sibTrans" cxnId="{DFA48372-2DFE-4C55-8378-07FA8DECF511}">
      <dgm:prSet/>
      <dgm:spPr/>
      <dgm:t>
        <a:bodyPr/>
        <a:lstStyle/>
        <a:p>
          <a:pPr algn="ctr"/>
          <a:endParaRPr lang="ru-RU"/>
        </a:p>
      </dgm:t>
    </dgm:pt>
    <dgm:pt modelId="{566AABF7-418C-427A-8A66-A8E1D9C41C50}">
      <dgm:prSet phldrT="[Текст]" custT="1"/>
      <dgm:spPr/>
      <dgm:t>
        <a:bodyPr/>
        <a:lstStyle/>
        <a:p>
          <a:pPr algn="ctr"/>
          <a:r>
            <a:rPr lang="ru-RU" sz="2800" dirty="0" smtClean="0">
              <a:latin typeface="Monotype Corsiva" pitchFamily="66" charset="0"/>
            </a:rPr>
            <a:t>Разговор</a:t>
          </a:r>
        </a:p>
        <a:p>
          <a:pPr algn="ctr"/>
          <a:r>
            <a:rPr lang="ru-RU" sz="2800" dirty="0" smtClean="0">
              <a:latin typeface="Monotype Corsiva" pitchFamily="66" charset="0"/>
            </a:rPr>
            <a:t>Беседа</a:t>
          </a:r>
          <a:endParaRPr lang="ru-RU" sz="2800" dirty="0">
            <a:latin typeface="Monotype Corsiva" pitchFamily="66" charset="0"/>
          </a:endParaRPr>
        </a:p>
      </dgm:t>
    </dgm:pt>
    <dgm:pt modelId="{7EF3C9BD-933D-4514-9048-95803EF8FF91}" type="parTrans" cxnId="{0465267C-DA2E-43E9-8BCF-473281212DA8}">
      <dgm:prSet/>
      <dgm:spPr/>
      <dgm:t>
        <a:bodyPr/>
        <a:lstStyle/>
        <a:p>
          <a:pPr algn="ctr"/>
          <a:endParaRPr lang="ru-RU"/>
        </a:p>
      </dgm:t>
    </dgm:pt>
    <dgm:pt modelId="{68298205-5D92-45EF-B988-46BAE6B087D2}" type="sibTrans" cxnId="{0465267C-DA2E-43E9-8BCF-473281212DA8}">
      <dgm:prSet/>
      <dgm:spPr/>
      <dgm:t>
        <a:bodyPr/>
        <a:lstStyle/>
        <a:p>
          <a:pPr algn="ctr"/>
          <a:endParaRPr lang="ru-RU"/>
        </a:p>
      </dgm:t>
    </dgm:pt>
    <dgm:pt modelId="{836441CA-DB6E-4679-860E-AE1B76AA65B2}">
      <dgm:prSet phldrT="[Текст]" custT="1"/>
      <dgm:spPr/>
      <dgm:t>
        <a:bodyPr/>
        <a:lstStyle/>
        <a:p>
          <a:pPr algn="ctr"/>
          <a:r>
            <a:rPr lang="ru-RU" sz="2800" dirty="0" smtClean="0">
              <a:latin typeface="Monotype Corsiva" pitchFamily="66" charset="0"/>
            </a:rPr>
            <a:t>Монологическая</a:t>
          </a:r>
          <a:endParaRPr lang="ru-RU" sz="2800" dirty="0">
            <a:latin typeface="Monotype Corsiva" pitchFamily="66" charset="0"/>
          </a:endParaRPr>
        </a:p>
      </dgm:t>
    </dgm:pt>
    <dgm:pt modelId="{69188118-FBA7-43EE-B803-CEDE7470C4D9}" type="parTrans" cxnId="{53B3C24A-98A2-4762-A4AD-756163ED18F9}">
      <dgm:prSet/>
      <dgm:spPr/>
      <dgm:t>
        <a:bodyPr/>
        <a:lstStyle/>
        <a:p>
          <a:pPr algn="ctr"/>
          <a:endParaRPr lang="ru-RU"/>
        </a:p>
      </dgm:t>
    </dgm:pt>
    <dgm:pt modelId="{5B83071B-A27C-45B3-BFA8-E95E59E4F244}" type="sibTrans" cxnId="{53B3C24A-98A2-4762-A4AD-756163ED18F9}">
      <dgm:prSet/>
      <dgm:spPr/>
      <dgm:t>
        <a:bodyPr/>
        <a:lstStyle/>
        <a:p>
          <a:pPr algn="ctr"/>
          <a:endParaRPr lang="ru-RU"/>
        </a:p>
      </dgm:t>
    </dgm:pt>
    <dgm:pt modelId="{FE8B5F25-0AA5-4171-A575-907C36FE8E2B}">
      <dgm:prSet phldrT="[Текст]" custT="1"/>
      <dgm:spPr/>
      <dgm:t>
        <a:bodyPr/>
        <a:lstStyle/>
        <a:p>
          <a:pPr algn="ctr"/>
          <a:r>
            <a:rPr lang="ru-RU" sz="2800" dirty="0" smtClean="0">
              <a:latin typeface="Monotype Corsiva" pitchFamily="66" charset="0"/>
            </a:rPr>
            <a:t>Пересказ</a:t>
          </a:r>
        </a:p>
        <a:p>
          <a:pPr algn="ctr"/>
          <a:r>
            <a:rPr lang="ru-RU" sz="2800" dirty="0" smtClean="0">
              <a:latin typeface="Monotype Corsiva" pitchFamily="66" charset="0"/>
            </a:rPr>
            <a:t>Рассказывание по картине</a:t>
          </a:r>
        </a:p>
        <a:p>
          <a:pPr algn="ctr"/>
          <a:r>
            <a:rPr lang="ru-RU" sz="2800" dirty="0" smtClean="0">
              <a:latin typeface="Monotype Corsiva" pitchFamily="66" charset="0"/>
            </a:rPr>
            <a:t>Описание игрушки</a:t>
          </a:r>
        </a:p>
        <a:p>
          <a:pPr algn="ctr"/>
          <a:r>
            <a:rPr lang="ru-RU" sz="2800" dirty="0" smtClean="0">
              <a:latin typeface="Monotype Corsiva" pitchFamily="66" charset="0"/>
            </a:rPr>
            <a:t>Творческие рассказы</a:t>
          </a:r>
          <a:endParaRPr lang="ru-RU" sz="2800" dirty="0">
            <a:latin typeface="Monotype Corsiva" pitchFamily="66" charset="0"/>
          </a:endParaRPr>
        </a:p>
      </dgm:t>
    </dgm:pt>
    <dgm:pt modelId="{A3C8C46A-1AD7-4622-8D9A-2E52DEB25C03}" type="parTrans" cxnId="{FAD94768-D54E-4EE9-B04D-7F539C39FA7D}">
      <dgm:prSet/>
      <dgm:spPr/>
      <dgm:t>
        <a:bodyPr/>
        <a:lstStyle/>
        <a:p>
          <a:pPr algn="ctr"/>
          <a:endParaRPr lang="ru-RU"/>
        </a:p>
      </dgm:t>
    </dgm:pt>
    <dgm:pt modelId="{7A52393D-20B1-48D9-9E09-12C54BFFC614}" type="sibTrans" cxnId="{FAD94768-D54E-4EE9-B04D-7F539C39FA7D}">
      <dgm:prSet/>
      <dgm:spPr/>
      <dgm:t>
        <a:bodyPr/>
        <a:lstStyle/>
        <a:p>
          <a:pPr algn="ctr"/>
          <a:endParaRPr lang="ru-RU"/>
        </a:p>
      </dgm:t>
    </dgm:pt>
    <dgm:pt modelId="{061C67D2-8D1F-4087-B684-3428259531AE}" type="pres">
      <dgm:prSet presAssocID="{0F9DF9E6-1D00-4AF7-811E-AF5715B75DC9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5C5A01E9-224A-43F6-AFB9-B1D700F6D094}" type="pres">
      <dgm:prSet presAssocID="{E1F831CF-6569-475F-ADD0-6863901FF3D8}" presName="hierRoot1" presStyleCnt="0"/>
      <dgm:spPr/>
    </dgm:pt>
    <dgm:pt modelId="{E12152F7-27C9-444E-82B4-7B870021105E}" type="pres">
      <dgm:prSet presAssocID="{E1F831CF-6569-475F-ADD0-6863901FF3D8}" presName="composite" presStyleCnt="0"/>
      <dgm:spPr/>
    </dgm:pt>
    <dgm:pt modelId="{AFE64314-0D0E-47B9-9B0E-3CF97C882396}" type="pres">
      <dgm:prSet presAssocID="{E1F831CF-6569-475F-ADD0-6863901FF3D8}" presName="background" presStyleLbl="node0" presStyleIdx="0" presStyleCnt="1"/>
      <dgm:spPr/>
    </dgm:pt>
    <dgm:pt modelId="{C4C170D1-FEB4-4F41-A73F-C1D1B591A911}" type="pres">
      <dgm:prSet presAssocID="{E1F831CF-6569-475F-ADD0-6863901FF3D8}" presName="text" presStyleLbl="fgAcc0" presStyleIdx="0" presStyleCnt="1" custScaleX="478863" custScaleY="223861" custLinFactNeighborX="1603" custLinFactNeighborY="617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DBD9590-D593-418E-A830-3314429320B9}" type="pres">
      <dgm:prSet presAssocID="{E1F831CF-6569-475F-ADD0-6863901FF3D8}" presName="hierChild2" presStyleCnt="0"/>
      <dgm:spPr/>
    </dgm:pt>
    <dgm:pt modelId="{438936C0-8502-464C-B160-71C61D86F80E}" type="pres">
      <dgm:prSet presAssocID="{FE2255C2-43A0-4D8B-B698-15FD431E4DB5}" presName="Name10" presStyleLbl="parChTrans1D2" presStyleIdx="0" presStyleCnt="2"/>
      <dgm:spPr/>
      <dgm:t>
        <a:bodyPr/>
        <a:lstStyle/>
        <a:p>
          <a:endParaRPr lang="ru-RU"/>
        </a:p>
      </dgm:t>
    </dgm:pt>
    <dgm:pt modelId="{34483B0F-9521-4B16-9890-770DC67FE239}" type="pres">
      <dgm:prSet presAssocID="{E01C43A3-E3D1-4341-8042-4247C6B51225}" presName="hierRoot2" presStyleCnt="0"/>
      <dgm:spPr/>
    </dgm:pt>
    <dgm:pt modelId="{4BE15E8C-F0C6-4060-A884-C0763E112AF4}" type="pres">
      <dgm:prSet presAssocID="{E01C43A3-E3D1-4341-8042-4247C6B51225}" presName="composite2" presStyleCnt="0"/>
      <dgm:spPr/>
    </dgm:pt>
    <dgm:pt modelId="{062701AD-1080-4ACC-961F-67D5AC40CAF4}" type="pres">
      <dgm:prSet presAssocID="{E01C43A3-E3D1-4341-8042-4247C6B51225}" presName="background2" presStyleLbl="node2" presStyleIdx="0" presStyleCnt="2"/>
      <dgm:spPr/>
    </dgm:pt>
    <dgm:pt modelId="{2E8DB4F2-AB8B-46C0-8005-21139FC69253}" type="pres">
      <dgm:prSet presAssocID="{E01C43A3-E3D1-4341-8042-4247C6B51225}" presName="text2" presStyleLbl="fgAcc2" presStyleIdx="0" presStyleCnt="2" custScaleX="303582" custScaleY="171905" custLinFactNeighborX="1603" custLinFactNeighborY="617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76F0042-BCF7-47A0-A842-DCBE7D26E700}" type="pres">
      <dgm:prSet presAssocID="{E01C43A3-E3D1-4341-8042-4247C6B51225}" presName="hierChild3" presStyleCnt="0"/>
      <dgm:spPr/>
    </dgm:pt>
    <dgm:pt modelId="{4293E248-AD3D-46A0-B4F8-BE8F02E520E8}" type="pres">
      <dgm:prSet presAssocID="{7EF3C9BD-933D-4514-9048-95803EF8FF91}" presName="Name17" presStyleLbl="parChTrans1D3" presStyleIdx="0" presStyleCnt="2"/>
      <dgm:spPr/>
      <dgm:t>
        <a:bodyPr/>
        <a:lstStyle/>
        <a:p>
          <a:endParaRPr lang="ru-RU"/>
        </a:p>
      </dgm:t>
    </dgm:pt>
    <dgm:pt modelId="{991266B2-30E9-432F-B46F-5A619CECDDA1}" type="pres">
      <dgm:prSet presAssocID="{566AABF7-418C-427A-8A66-A8E1D9C41C50}" presName="hierRoot3" presStyleCnt="0"/>
      <dgm:spPr/>
    </dgm:pt>
    <dgm:pt modelId="{E74DC47A-688E-4BC2-A8F6-74DFA955873C}" type="pres">
      <dgm:prSet presAssocID="{566AABF7-418C-427A-8A66-A8E1D9C41C50}" presName="composite3" presStyleCnt="0"/>
      <dgm:spPr/>
    </dgm:pt>
    <dgm:pt modelId="{B1059348-B88A-4600-915A-56579D01D4CB}" type="pres">
      <dgm:prSet presAssocID="{566AABF7-418C-427A-8A66-A8E1D9C41C50}" presName="background3" presStyleLbl="node3" presStyleIdx="0" presStyleCnt="2"/>
      <dgm:spPr/>
    </dgm:pt>
    <dgm:pt modelId="{96FE8246-82B2-49D5-9415-91BC13E49FA8}" type="pres">
      <dgm:prSet presAssocID="{566AABF7-418C-427A-8A66-A8E1D9C41C50}" presName="text3" presStyleLbl="fgAcc3" presStyleIdx="0" presStyleCnt="2" custScaleX="358126" custScaleY="500699" custLinFactNeighborX="1603" custLinFactNeighborY="617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9C74FBD-69FE-42E7-BDF2-CA4E3EAD2336}" type="pres">
      <dgm:prSet presAssocID="{566AABF7-418C-427A-8A66-A8E1D9C41C50}" presName="hierChild4" presStyleCnt="0"/>
      <dgm:spPr/>
    </dgm:pt>
    <dgm:pt modelId="{DB02378A-F12A-473E-A242-E90C19231B1A}" type="pres">
      <dgm:prSet presAssocID="{69188118-FBA7-43EE-B803-CEDE7470C4D9}" presName="Name10" presStyleLbl="parChTrans1D2" presStyleIdx="1" presStyleCnt="2"/>
      <dgm:spPr/>
      <dgm:t>
        <a:bodyPr/>
        <a:lstStyle/>
        <a:p>
          <a:endParaRPr lang="ru-RU"/>
        </a:p>
      </dgm:t>
    </dgm:pt>
    <dgm:pt modelId="{CE6CD1B6-1775-4BA2-AA8B-25BC496EEDC5}" type="pres">
      <dgm:prSet presAssocID="{836441CA-DB6E-4679-860E-AE1B76AA65B2}" presName="hierRoot2" presStyleCnt="0"/>
      <dgm:spPr/>
    </dgm:pt>
    <dgm:pt modelId="{BE9529B2-6518-4A93-81B8-C344A193630A}" type="pres">
      <dgm:prSet presAssocID="{836441CA-DB6E-4679-860E-AE1B76AA65B2}" presName="composite2" presStyleCnt="0"/>
      <dgm:spPr/>
    </dgm:pt>
    <dgm:pt modelId="{985EC300-B969-4371-B59E-2767E6C69A79}" type="pres">
      <dgm:prSet presAssocID="{836441CA-DB6E-4679-860E-AE1B76AA65B2}" presName="background2" presStyleLbl="node2" presStyleIdx="1" presStyleCnt="2"/>
      <dgm:spPr/>
    </dgm:pt>
    <dgm:pt modelId="{16393ED8-514F-4729-A690-78D81D92FFC7}" type="pres">
      <dgm:prSet presAssocID="{836441CA-DB6E-4679-860E-AE1B76AA65B2}" presName="text2" presStyleLbl="fgAcc2" presStyleIdx="1" presStyleCnt="2" custScaleX="303582" custScaleY="171905" custLinFactNeighborX="1603" custLinFactNeighborY="617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7094E76-C708-4E52-A51F-434680F2F8D6}" type="pres">
      <dgm:prSet presAssocID="{836441CA-DB6E-4679-860E-AE1B76AA65B2}" presName="hierChild3" presStyleCnt="0"/>
      <dgm:spPr/>
    </dgm:pt>
    <dgm:pt modelId="{F71667D2-B1DF-4159-AD4B-61B51DEB655E}" type="pres">
      <dgm:prSet presAssocID="{A3C8C46A-1AD7-4622-8D9A-2E52DEB25C03}" presName="Name17" presStyleLbl="parChTrans1D3" presStyleIdx="1" presStyleCnt="2"/>
      <dgm:spPr/>
      <dgm:t>
        <a:bodyPr/>
        <a:lstStyle/>
        <a:p>
          <a:endParaRPr lang="ru-RU"/>
        </a:p>
      </dgm:t>
    </dgm:pt>
    <dgm:pt modelId="{4BD7BC73-F3E7-4DC3-BF26-A20AFB4270DE}" type="pres">
      <dgm:prSet presAssocID="{FE8B5F25-0AA5-4171-A575-907C36FE8E2B}" presName="hierRoot3" presStyleCnt="0"/>
      <dgm:spPr/>
    </dgm:pt>
    <dgm:pt modelId="{21F1BE8C-666A-4ECF-9D14-4B0044567EE0}" type="pres">
      <dgm:prSet presAssocID="{FE8B5F25-0AA5-4171-A575-907C36FE8E2B}" presName="composite3" presStyleCnt="0"/>
      <dgm:spPr/>
    </dgm:pt>
    <dgm:pt modelId="{98EF1EB3-919B-43E1-BD76-999888521527}" type="pres">
      <dgm:prSet presAssocID="{FE8B5F25-0AA5-4171-A575-907C36FE8E2B}" presName="background3" presStyleLbl="node3" presStyleIdx="1" presStyleCnt="2"/>
      <dgm:spPr/>
    </dgm:pt>
    <dgm:pt modelId="{76EC1E53-09AC-46CA-A375-11FD931133D2}" type="pres">
      <dgm:prSet presAssocID="{FE8B5F25-0AA5-4171-A575-907C36FE8E2B}" presName="text3" presStyleLbl="fgAcc3" presStyleIdx="1" presStyleCnt="2" custScaleX="358126" custScaleY="50069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88245F0-D5E3-4D90-83F0-2C65347F717E}" type="pres">
      <dgm:prSet presAssocID="{FE8B5F25-0AA5-4171-A575-907C36FE8E2B}" presName="hierChild4" presStyleCnt="0"/>
      <dgm:spPr/>
    </dgm:pt>
  </dgm:ptLst>
  <dgm:cxnLst>
    <dgm:cxn modelId="{8584A156-141E-4FC1-B5D8-9CC85B4774A3}" type="presOf" srcId="{FE8B5F25-0AA5-4171-A575-907C36FE8E2B}" destId="{76EC1E53-09AC-46CA-A375-11FD931133D2}" srcOrd="0" destOrd="0" presId="urn:microsoft.com/office/officeart/2005/8/layout/hierarchy1"/>
    <dgm:cxn modelId="{EFD2DAE0-3A61-4C2C-B7B0-4464CE85EC91}" type="presOf" srcId="{7EF3C9BD-933D-4514-9048-95803EF8FF91}" destId="{4293E248-AD3D-46A0-B4F8-BE8F02E520E8}" srcOrd="0" destOrd="0" presId="urn:microsoft.com/office/officeart/2005/8/layout/hierarchy1"/>
    <dgm:cxn modelId="{014591C8-A076-4854-8AD1-3D6FDDCB2402}" type="presOf" srcId="{A3C8C46A-1AD7-4622-8D9A-2E52DEB25C03}" destId="{F71667D2-B1DF-4159-AD4B-61B51DEB655E}" srcOrd="0" destOrd="0" presId="urn:microsoft.com/office/officeart/2005/8/layout/hierarchy1"/>
    <dgm:cxn modelId="{0C3E59A7-CEEE-45AE-9505-B785ACD196EA}" type="presOf" srcId="{836441CA-DB6E-4679-860E-AE1B76AA65B2}" destId="{16393ED8-514F-4729-A690-78D81D92FFC7}" srcOrd="0" destOrd="0" presId="urn:microsoft.com/office/officeart/2005/8/layout/hierarchy1"/>
    <dgm:cxn modelId="{2243F043-FDE8-43B0-AC25-F56CAD78632B}" type="presOf" srcId="{69188118-FBA7-43EE-B803-CEDE7470C4D9}" destId="{DB02378A-F12A-473E-A242-E90C19231B1A}" srcOrd="0" destOrd="0" presId="urn:microsoft.com/office/officeart/2005/8/layout/hierarchy1"/>
    <dgm:cxn modelId="{DFA48372-2DFE-4C55-8378-07FA8DECF511}" srcId="{E1F831CF-6569-475F-ADD0-6863901FF3D8}" destId="{E01C43A3-E3D1-4341-8042-4247C6B51225}" srcOrd="0" destOrd="0" parTransId="{FE2255C2-43A0-4D8B-B698-15FD431E4DB5}" sibTransId="{2583CEE4-C4F8-43C9-A653-CA777709BB69}"/>
    <dgm:cxn modelId="{E1210108-2125-463D-B6D6-9E8F32720CF1}" srcId="{0F9DF9E6-1D00-4AF7-811E-AF5715B75DC9}" destId="{E1F831CF-6569-475F-ADD0-6863901FF3D8}" srcOrd="0" destOrd="0" parTransId="{B07C80FA-10E1-4F02-A9C3-A69934CB3146}" sibTransId="{976E2307-8A63-4168-B6F1-E20F144F7B48}"/>
    <dgm:cxn modelId="{73271764-D7DC-4644-A80A-804E0DE7E495}" type="presOf" srcId="{0F9DF9E6-1D00-4AF7-811E-AF5715B75DC9}" destId="{061C67D2-8D1F-4087-B684-3428259531AE}" srcOrd="0" destOrd="0" presId="urn:microsoft.com/office/officeart/2005/8/layout/hierarchy1"/>
    <dgm:cxn modelId="{EFA576B4-9904-457D-88CC-50C6CD6C7EAC}" type="presOf" srcId="{E1F831CF-6569-475F-ADD0-6863901FF3D8}" destId="{C4C170D1-FEB4-4F41-A73F-C1D1B591A911}" srcOrd="0" destOrd="0" presId="urn:microsoft.com/office/officeart/2005/8/layout/hierarchy1"/>
    <dgm:cxn modelId="{24B24BE1-25B5-4033-9B58-5FC9BFFCCBAF}" type="presOf" srcId="{566AABF7-418C-427A-8A66-A8E1D9C41C50}" destId="{96FE8246-82B2-49D5-9415-91BC13E49FA8}" srcOrd="0" destOrd="0" presId="urn:microsoft.com/office/officeart/2005/8/layout/hierarchy1"/>
    <dgm:cxn modelId="{EB113336-4507-4145-A0C9-E2900BB11F4A}" type="presOf" srcId="{E01C43A3-E3D1-4341-8042-4247C6B51225}" destId="{2E8DB4F2-AB8B-46C0-8005-21139FC69253}" srcOrd="0" destOrd="0" presId="urn:microsoft.com/office/officeart/2005/8/layout/hierarchy1"/>
    <dgm:cxn modelId="{0465267C-DA2E-43E9-8BCF-473281212DA8}" srcId="{E01C43A3-E3D1-4341-8042-4247C6B51225}" destId="{566AABF7-418C-427A-8A66-A8E1D9C41C50}" srcOrd="0" destOrd="0" parTransId="{7EF3C9BD-933D-4514-9048-95803EF8FF91}" sibTransId="{68298205-5D92-45EF-B988-46BAE6B087D2}"/>
    <dgm:cxn modelId="{FAD94768-D54E-4EE9-B04D-7F539C39FA7D}" srcId="{836441CA-DB6E-4679-860E-AE1B76AA65B2}" destId="{FE8B5F25-0AA5-4171-A575-907C36FE8E2B}" srcOrd="0" destOrd="0" parTransId="{A3C8C46A-1AD7-4622-8D9A-2E52DEB25C03}" sibTransId="{7A52393D-20B1-48D9-9E09-12C54BFFC614}"/>
    <dgm:cxn modelId="{53B3C24A-98A2-4762-A4AD-756163ED18F9}" srcId="{E1F831CF-6569-475F-ADD0-6863901FF3D8}" destId="{836441CA-DB6E-4679-860E-AE1B76AA65B2}" srcOrd="1" destOrd="0" parTransId="{69188118-FBA7-43EE-B803-CEDE7470C4D9}" sibTransId="{5B83071B-A27C-45B3-BFA8-E95E59E4F244}"/>
    <dgm:cxn modelId="{6810D825-D82A-434C-8288-82FFEB37A2BA}" type="presOf" srcId="{FE2255C2-43A0-4D8B-B698-15FD431E4DB5}" destId="{438936C0-8502-464C-B160-71C61D86F80E}" srcOrd="0" destOrd="0" presId="urn:microsoft.com/office/officeart/2005/8/layout/hierarchy1"/>
    <dgm:cxn modelId="{AC97CDC8-6F37-45D4-BEFE-8D3C1D4824B9}" type="presParOf" srcId="{061C67D2-8D1F-4087-B684-3428259531AE}" destId="{5C5A01E9-224A-43F6-AFB9-B1D700F6D094}" srcOrd="0" destOrd="0" presId="urn:microsoft.com/office/officeart/2005/8/layout/hierarchy1"/>
    <dgm:cxn modelId="{82208546-C7B0-4E16-87B7-1CE99163AC93}" type="presParOf" srcId="{5C5A01E9-224A-43F6-AFB9-B1D700F6D094}" destId="{E12152F7-27C9-444E-82B4-7B870021105E}" srcOrd="0" destOrd="0" presId="urn:microsoft.com/office/officeart/2005/8/layout/hierarchy1"/>
    <dgm:cxn modelId="{DD73707A-2AAA-4329-A7D5-4B45E0DA964C}" type="presParOf" srcId="{E12152F7-27C9-444E-82B4-7B870021105E}" destId="{AFE64314-0D0E-47B9-9B0E-3CF97C882396}" srcOrd="0" destOrd="0" presId="urn:microsoft.com/office/officeart/2005/8/layout/hierarchy1"/>
    <dgm:cxn modelId="{12650329-DA94-4EBB-BDEE-9D92C7CE6405}" type="presParOf" srcId="{E12152F7-27C9-444E-82B4-7B870021105E}" destId="{C4C170D1-FEB4-4F41-A73F-C1D1B591A911}" srcOrd="1" destOrd="0" presId="urn:microsoft.com/office/officeart/2005/8/layout/hierarchy1"/>
    <dgm:cxn modelId="{41247794-6BA4-458D-AB4D-CA80286E9242}" type="presParOf" srcId="{5C5A01E9-224A-43F6-AFB9-B1D700F6D094}" destId="{FDBD9590-D593-418E-A830-3314429320B9}" srcOrd="1" destOrd="0" presId="urn:microsoft.com/office/officeart/2005/8/layout/hierarchy1"/>
    <dgm:cxn modelId="{B3D5B436-F8E8-4527-884C-4BC47F1D7AD2}" type="presParOf" srcId="{FDBD9590-D593-418E-A830-3314429320B9}" destId="{438936C0-8502-464C-B160-71C61D86F80E}" srcOrd="0" destOrd="0" presId="urn:microsoft.com/office/officeart/2005/8/layout/hierarchy1"/>
    <dgm:cxn modelId="{54FCDBB9-516E-4CE6-BC8F-6850AA9665CD}" type="presParOf" srcId="{FDBD9590-D593-418E-A830-3314429320B9}" destId="{34483B0F-9521-4B16-9890-770DC67FE239}" srcOrd="1" destOrd="0" presId="urn:microsoft.com/office/officeart/2005/8/layout/hierarchy1"/>
    <dgm:cxn modelId="{324DADD7-FD4E-4AD2-8350-12895CFE6C19}" type="presParOf" srcId="{34483B0F-9521-4B16-9890-770DC67FE239}" destId="{4BE15E8C-F0C6-4060-A884-C0763E112AF4}" srcOrd="0" destOrd="0" presId="urn:microsoft.com/office/officeart/2005/8/layout/hierarchy1"/>
    <dgm:cxn modelId="{A85594BA-6BB5-40EA-BAEA-72E159096144}" type="presParOf" srcId="{4BE15E8C-F0C6-4060-A884-C0763E112AF4}" destId="{062701AD-1080-4ACC-961F-67D5AC40CAF4}" srcOrd="0" destOrd="0" presId="urn:microsoft.com/office/officeart/2005/8/layout/hierarchy1"/>
    <dgm:cxn modelId="{3EB16385-8CA4-43B0-86C1-11B7A2066283}" type="presParOf" srcId="{4BE15E8C-F0C6-4060-A884-C0763E112AF4}" destId="{2E8DB4F2-AB8B-46C0-8005-21139FC69253}" srcOrd="1" destOrd="0" presId="urn:microsoft.com/office/officeart/2005/8/layout/hierarchy1"/>
    <dgm:cxn modelId="{0CA95B5D-A48F-4231-9CC5-AEE63F94364F}" type="presParOf" srcId="{34483B0F-9521-4B16-9890-770DC67FE239}" destId="{076F0042-BCF7-47A0-A842-DCBE7D26E700}" srcOrd="1" destOrd="0" presId="urn:microsoft.com/office/officeart/2005/8/layout/hierarchy1"/>
    <dgm:cxn modelId="{B02688E0-3E17-4AE6-AB4E-1240EC4A75A4}" type="presParOf" srcId="{076F0042-BCF7-47A0-A842-DCBE7D26E700}" destId="{4293E248-AD3D-46A0-B4F8-BE8F02E520E8}" srcOrd="0" destOrd="0" presId="urn:microsoft.com/office/officeart/2005/8/layout/hierarchy1"/>
    <dgm:cxn modelId="{F56DAD14-AF1A-4BF7-9A8E-9BA5C6FA182B}" type="presParOf" srcId="{076F0042-BCF7-47A0-A842-DCBE7D26E700}" destId="{991266B2-30E9-432F-B46F-5A619CECDDA1}" srcOrd="1" destOrd="0" presId="urn:microsoft.com/office/officeart/2005/8/layout/hierarchy1"/>
    <dgm:cxn modelId="{91D031E6-B041-441A-9671-4FA121020C86}" type="presParOf" srcId="{991266B2-30E9-432F-B46F-5A619CECDDA1}" destId="{E74DC47A-688E-4BC2-A8F6-74DFA955873C}" srcOrd="0" destOrd="0" presId="urn:microsoft.com/office/officeart/2005/8/layout/hierarchy1"/>
    <dgm:cxn modelId="{379A2919-E672-4320-B032-E5B6D726BBCF}" type="presParOf" srcId="{E74DC47A-688E-4BC2-A8F6-74DFA955873C}" destId="{B1059348-B88A-4600-915A-56579D01D4CB}" srcOrd="0" destOrd="0" presId="urn:microsoft.com/office/officeart/2005/8/layout/hierarchy1"/>
    <dgm:cxn modelId="{9C1A0083-3278-4DAD-8AF5-6BC40326B814}" type="presParOf" srcId="{E74DC47A-688E-4BC2-A8F6-74DFA955873C}" destId="{96FE8246-82B2-49D5-9415-91BC13E49FA8}" srcOrd="1" destOrd="0" presId="urn:microsoft.com/office/officeart/2005/8/layout/hierarchy1"/>
    <dgm:cxn modelId="{2FC2C81A-416B-49C3-A5F7-A9F6D78C34D8}" type="presParOf" srcId="{991266B2-30E9-432F-B46F-5A619CECDDA1}" destId="{B9C74FBD-69FE-42E7-BDF2-CA4E3EAD2336}" srcOrd="1" destOrd="0" presId="urn:microsoft.com/office/officeart/2005/8/layout/hierarchy1"/>
    <dgm:cxn modelId="{99733F79-4496-4C37-8E70-D76A97D4C852}" type="presParOf" srcId="{FDBD9590-D593-418E-A830-3314429320B9}" destId="{DB02378A-F12A-473E-A242-E90C19231B1A}" srcOrd="2" destOrd="0" presId="urn:microsoft.com/office/officeart/2005/8/layout/hierarchy1"/>
    <dgm:cxn modelId="{FE08B566-24BB-4A04-9930-8545AE1D57DA}" type="presParOf" srcId="{FDBD9590-D593-418E-A830-3314429320B9}" destId="{CE6CD1B6-1775-4BA2-AA8B-25BC496EEDC5}" srcOrd="3" destOrd="0" presId="urn:microsoft.com/office/officeart/2005/8/layout/hierarchy1"/>
    <dgm:cxn modelId="{333EFE5E-3488-47B1-BB0B-1F31DBB9B1C6}" type="presParOf" srcId="{CE6CD1B6-1775-4BA2-AA8B-25BC496EEDC5}" destId="{BE9529B2-6518-4A93-81B8-C344A193630A}" srcOrd="0" destOrd="0" presId="urn:microsoft.com/office/officeart/2005/8/layout/hierarchy1"/>
    <dgm:cxn modelId="{5C8844BC-9FCA-4856-BFAB-2F4EDC864CC4}" type="presParOf" srcId="{BE9529B2-6518-4A93-81B8-C344A193630A}" destId="{985EC300-B969-4371-B59E-2767E6C69A79}" srcOrd="0" destOrd="0" presId="urn:microsoft.com/office/officeart/2005/8/layout/hierarchy1"/>
    <dgm:cxn modelId="{930788B5-0313-4906-8EB0-0C9110F1E588}" type="presParOf" srcId="{BE9529B2-6518-4A93-81B8-C344A193630A}" destId="{16393ED8-514F-4729-A690-78D81D92FFC7}" srcOrd="1" destOrd="0" presId="urn:microsoft.com/office/officeart/2005/8/layout/hierarchy1"/>
    <dgm:cxn modelId="{AE15EC5D-46C5-444B-B7A8-344B14C7220C}" type="presParOf" srcId="{CE6CD1B6-1775-4BA2-AA8B-25BC496EEDC5}" destId="{37094E76-C708-4E52-A51F-434680F2F8D6}" srcOrd="1" destOrd="0" presId="urn:microsoft.com/office/officeart/2005/8/layout/hierarchy1"/>
    <dgm:cxn modelId="{6C0BBEE2-3249-4ED5-844E-60D67C9F47E7}" type="presParOf" srcId="{37094E76-C708-4E52-A51F-434680F2F8D6}" destId="{F71667D2-B1DF-4159-AD4B-61B51DEB655E}" srcOrd="0" destOrd="0" presId="urn:microsoft.com/office/officeart/2005/8/layout/hierarchy1"/>
    <dgm:cxn modelId="{B77053A1-5A1F-446E-ABED-B0D3BB0A7A94}" type="presParOf" srcId="{37094E76-C708-4E52-A51F-434680F2F8D6}" destId="{4BD7BC73-F3E7-4DC3-BF26-A20AFB4270DE}" srcOrd="1" destOrd="0" presId="urn:microsoft.com/office/officeart/2005/8/layout/hierarchy1"/>
    <dgm:cxn modelId="{9AEC4D02-B4B8-4872-B71E-13DDA8E4EA7A}" type="presParOf" srcId="{4BD7BC73-F3E7-4DC3-BF26-A20AFB4270DE}" destId="{21F1BE8C-666A-4ECF-9D14-4B0044567EE0}" srcOrd="0" destOrd="0" presId="urn:microsoft.com/office/officeart/2005/8/layout/hierarchy1"/>
    <dgm:cxn modelId="{99E048AE-13CF-40D2-9576-E1DD50B9D2CF}" type="presParOf" srcId="{21F1BE8C-666A-4ECF-9D14-4B0044567EE0}" destId="{98EF1EB3-919B-43E1-BD76-999888521527}" srcOrd="0" destOrd="0" presId="urn:microsoft.com/office/officeart/2005/8/layout/hierarchy1"/>
    <dgm:cxn modelId="{32EDC522-27E3-4CF4-9A9D-EA74081D42CF}" type="presParOf" srcId="{21F1BE8C-666A-4ECF-9D14-4B0044567EE0}" destId="{76EC1E53-09AC-46CA-A375-11FD931133D2}" srcOrd="1" destOrd="0" presId="urn:microsoft.com/office/officeart/2005/8/layout/hierarchy1"/>
    <dgm:cxn modelId="{9D074E39-976A-4301-A019-1E96186EF1C8}" type="presParOf" srcId="{4BD7BC73-F3E7-4DC3-BF26-A20AFB4270DE}" destId="{988245F0-D5E3-4D90-83F0-2C65347F717E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71667D2-B1DF-4159-AD4B-61B51DEB655E}">
      <dsp:nvSpPr>
        <dsp:cNvPr id="0" name=""/>
        <dsp:cNvSpPr/>
      </dsp:nvSpPr>
      <dsp:spPr>
        <a:xfrm>
          <a:off x="5589715" y="2342683"/>
          <a:ext cx="91440" cy="207272"/>
        </a:xfrm>
        <a:custGeom>
          <a:avLst/>
          <a:gdLst/>
          <a:ahLst/>
          <a:cxnLst/>
          <a:rect l="0" t="0" r="0" b="0"/>
          <a:pathLst>
            <a:path>
              <a:moveTo>
                <a:pt x="58923" y="0"/>
              </a:moveTo>
              <a:lnTo>
                <a:pt x="58923" y="130969"/>
              </a:lnTo>
              <a:lnTo>
                <a:pt x="45720" y="130969"/>
              </a:lnTo>
              <a:lnTo>
                <a:pt x="45720" y="20727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B02378A-F12A-473E-A242-E90C19231B1A}">
      <dsp:nvSpPr>
        <dsp:cNvPr id="0" name=""/>
        <dsp:cNvSpPr/>
      </dsp:nvSpPr>
      <dsp:spPr>
        <a:xfrm>
          <a:off x="4082244" y="1204026"/>
          <a:ext cx="1566394" cy="23954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3245"/>
              </a:lnTo>
              <a:lnTo>
                <a:pt x="1566394" y="163245"/>
              </a:lnTo>
              <a:lnTo>
                <a:pt x="1566394" y="23954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293E248-AD3D-46A0-B4F8-BE8F02E520E8}">
      <dsp:nvSpPr>
        <dsp:cNvPr id="0" name=""/>
        <dsp:cNvSpPr/>
      </dsp:nvSpPr>
      <dsp:spPr>
        <a:xfrm>
          <a:off x="2470130" y="2342683"/>
          <a:ext cx="91440" cy="20817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0817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38936C0-8502-464C-B160-71C61D86F80E}">
      <dsp:nvSpPr>
        <dsp:cNvPr id="0" name=""/>
        <dsp:cNvSpPr/>
      </dsp:nvSpPr>
      <dsp:spPr>
        <a:xfrm>
          <a:off x="2515850" y="1204026"/>
          <a:ext cx="1566394" cy="239548"/>
        </a:xfrm>
        <a:custGeom>
          <a:avLst/>
          <a:gdLst/>
          <a:ahLst/>
          <a:cxnLst/>
          <a:rect l="0" t="0" r="0" b="0"/>
          <a:pathLst>
            <a:path>
              <a:moveTo>
                <a:pt x="1566394" y="0"/>
              </a:moveTo>
              <a:lnTo>
                <a:pt x="1566394" y="163245"/>
              </a:lnTo>
              <a:lnTo>
                <a:pt x="0" y="163245"/>
              </a:lnTo>
              <a:lnTo>
                <a:pt x="0" y="23954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FE64314-0D0E-47B9-9B0E-3CF97C882396}">
      <dsp:nvSpPr>
        <dsp:cNvPr id="0" name=""/>
        <dsp:cNvSpPr/>
      </dsp:nvSpPr>
      <dsp:spPr>
        <a:xfrm>
          <a:off x="2110135" y="33174"/>
          <a:ext cx="3944218" cy="117085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4C170D1-FEB4-4F41-A73F-C1D1B591A911}">
      <dsp:nvSpPr>
        <dsp:cNvPr id="0" name=""/>
        <dsp:cNvSpPr/>
      </dsp:nvSpPr>
      <dsp:spPr>
        <a:xfrm>
          <a:off x="2201653" y="120117"/>
          <a:ext cx="3944218" cy="117085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kern="1200" dirty="0" smtClean="0">
              <a:latin typeface="Monotype Corsiva" pitchFamily="66" charset="0"/>
            </a:rPr>
            <a:t>Развитие связаной речи</a:t>
          </a:r>
          <a:endParaRPr lang="ru-RU" sz="4000" kern="1200" dirty="0">
            <a:latin typeface="Monotype Corsiva" pitchFamily="66" charset="0"/>
          </a:endParaRPr>
        </a:p>
      </dsp:txBody>
      <dsp:txXfrm>
        <a:off x="2235946" y="154410"/>
        <a:ext cx="3875632" cy="1102265"/>
      </dsp:txXfrm>
    </dsp:sp>
    <dsp:sp modelId="{062701AD-1080-4ACC-961F-67D5AC40CAF4}">
      <dsp:nvSpPr>
        <dsp:cNvPr id="0" name=""/>
        <dsp:cNvSpPr/>
      </dsp:nvSpPr>
      <dsp:spPr>
        <a:xfrm>
          <a:off x="1265603" y="1443575"/>
          <a:ext cx="2500493" cy="89910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E8DB4F2-AB8B-46C0-8005-21139FC69253}">
      <dsp:nvSpPr>
        <dsp:cNvPr id="0" name=""/>
        <dsp:cNvSpPr/>
      </dsp:nvSpPr>
      <dsp:spPr>
        <a:xfrm>
          <a:off x="1357121" y="1530517"/>
          <a:ext cx="2500493" cy="8991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atin typeface="Monotype Corsiva" pitchFamily="66" charset="0"/>
            </a:rPr>
            <a:t>Диалогическая</a:t>
          </a:r>
          <a:endParaRPr lang="ru-RU" sz="2800" kern="1200" dirty="0">
            <a:latin typeface="Monotype Corsiva" pitchFamily="66" charset="0"/>
          </a:endParaRPr>
        </a:p>
      </dsp:txBody>
      <dsp:txXfrm>
        <a:off x="1383455" y="1556851"/>
        <a:ext cx="2447825" cy="846440"/>
      </dsp:txXfrm>
    </dsp:sp>
    <dsp:sp modelId="{B1059348-B88A-4600-915A-56579D01D4CB}">
      <dsp:nvSpPr>
        <dsp:cNvPr id="0" name=""/>
        <dsp:cNvSpPr/>
      </dsp:nvSpPr>
      <dsp:spPr>
        <a:xfrm>
          <a:off x="1040974" y="2550855"/>
          <a:ext cx="2949752" cy="261878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FE8246-82B2-49D5-9415-91BC13E49FA8}">
      <dsp:nvSpPr>
        <dsp:cNvPr id="0" name=""/>
        <dsp:cNvSpPr/>
      </dsp:nvSpPr>
      <dsp:spPr>
        <a:xfrm>
          <a:off x="1132492" y="2637797"/>
          <a:ext cx="2949752" cy="261878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atin typeface="Monotype Corsiva" pitchFamily="66" charset="0"/>
            </a:rPr>
            <a:t>Разговор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atin typeface="Monotype Corsiva" pitchFamily="66" charset="0"/>
            </a:rPr>
            <a:t>Беседа</a:t>
          </a:r>
          <a:endParaRPr lang="ru-RU" sz="2800" kern="1200" dirty="0">
            <a:latin typeface="Monotype Corsiva" pitchFamily="66" charset="0"/>
          </a:endParaRPr>
        </a:p>
      </dsp:txBody>
      <dsp:txXfrm>
        <a:off x="1209194" y="2714499"/>
        <a:ext cx="2796348" cy="2465382"/>
      </dsp:txXfrm>
    </dsp:sp>
    <dsp:sp modelId="{985EC300-B969-4371-B59E-2767E6C69A79}">
      <dsp:nvSpPr>
        <dsp:cNvPr id="0" name=""/>
        <dsp:cNvSpPr/>
      </dsp:nvSpPr>
      <dsp:spPr>
        <a:xfrm>
          <a:off x="4398391" y="1443575"/>
          <a:ext cx="2500493" cy="89910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6393ED8-514F-4729-A690-78D81D92FFC7}">
      <dsp:nvSpPr>
        <dsp:cNvPr id="0" name=""/>
        <dsp:cNvSpPr/>
      </dsp:nvSpPr>
      <dsp:spPr>
        <a:xfrm>
          <a:off x="4489909" y="1530517"/>
          <a:ext cx="2500493" cy="8991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atin typeface="Monotype Corsiva" pitchFamily="66" charset="0"/>
            </a:rPr>
            <a:t>Монологическая</a:t>
          </a:r>
          <a:endParaRPr lang="ru-RU" sz="2800" kern="1200" dirty="0">
            <a:latin typeface="Monotype Corsiva" pitchFamily="66" charset="0"/>
          </a:endParaRPr>
        </a:p>
      </dsp:txBody>
      <dsp:txXfrm>
        <a:off x="4516243" y="1556851"/>
        <a:ext cx="2447825" cy="846440"/>
      </dsp:txXfrm>
    </dsp:sp>
    <dsp:sp modelId="{98EF1EB3-919B-43E1-BD76-999888521527}">
      <dsp:nvSpPr>
        <dsp:cNvPr id="0" name=""/>
        <dsp:cNvSpPr/>
      </dsp:nvSpPr>
      <dsp:spPr>
        <a:xfrm>
          <a:off x="4160559" y="2549956"/>
          <a:ext cx="2949752" cy="261878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6EC1E53-09AC-46CA-A375-11FD931133D2}">
      <dsp:nvSpPr>
        <dsp:cNvPr id="0" name=""/>
        <dsp:cNvSpPr/>
      </dsp:nvSpPr>
      <dsp:spPr>
        <a:xfrm>
          <a:off x="4252077" y="2636898"/>
          <a:ext cx="2949752" cy="261878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atin typeface="Monotype Corsiva" pitchFamily="66" charset="0"/>
            </a:rPr>
            <a:t>Пересказ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atin typeface="Monotype Corsiva" pitchFamily="66" charset="0"/>
            </a:rPr>
            <a:t>Рассказывание по картине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atin typeface="Monotype Corsiva" pitchFamily="66" charset="0"/>
            </a:rPr>
            <a:t>Описание игрушки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atin typeface="Monotype Corsiva" pitchFamily="66" charset="0"/>
            </a:rPr>
            <a:t>Творческие рассказы</a:t>
          </a:r>
          <a:endParaRPr lang="ru-RU" sz="2800" kern="1200" dirty="0">
            <a:latin typeface="Monotype Corsiva" pitchFamily="66" charset="0"/>
          </a:endParaRPr>
        </a:p>
      </dsp:txBody>
      <dsp:txXfrm>
        <a:off x="4328779" y="2713600"/>
        <a:ext cx="2796348" cy="24653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22.04.2019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22.04.2019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22.04.2019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22.04.2019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22.04.2019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22.04.2019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22.04.2019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22.04.2019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22.04.2019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22.04.2019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22.04.2019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653380" y="262741"/>
            <a:ext cx="8239099" cy="6332519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409" name="Rectangle 1"/>
          <p:cNvSpPr>
            <a:spLocks noChangeArrowheads="1"/>
          </p:cNvSpPr>
          <p:nvPr userDrawn="1"/>
        </p:nvSpPr>
        <p:spPr bwMode="auto">
          <a:xfrm>
            <a:off x="21200" y="6619885"/>
            <a:ext cx="1095172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© Фокина Лидия Петровна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20000"/>
                  <a:lumOff val="8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7" name="Picture 2" descr="http://img-fotki.yandex.ru/get/6709/16969765.141/0_74c93_8f7b4ea4_M.png"/>
          <p:cNvPicPr>
            <a:picLocks noChangeAspect="1" noChangeArrowheads="1"/>
          </p:cNvPicPr>
          <p:nvPr userDrawn="1"/>
        </p:nvPicPr>
        <p:blipFill>
          <a:blip r:embed="rId14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08304" y="213247"/>
            <a:ext cx="1656184" cy="1578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s://img-fotki.yandex.ru/get/60015/200418627.15e/0_16ef73_a557fe6e_orig.png"/>
          <p:cNvPicPr>
            <a:picLocks noChangeAspect="1" noChangeArrowheads="1"/>
          </p:cNvPicPr>
          <p:nvPr userDrawn="1"/>
        </p:nvPicPr>
        <p:blipFill rotWithShape="1"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" y="1062038"/>
            <a:ext cx="882502" cy="4733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microsoft.com/office/2007/relationships/hdphoto" Target="../media/hdphoto4.wdp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microsoft.com/office/2007/relationships/hdphoto" Target="../media/hdphoto7.wdp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971600" y="1418000"/>
            <a:ext cx="7742664" cy="4665427"/>
            <a:chOff x="982336" y="1382578"/>
            <a:chExt cx="7165477" cy="4914772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982336" y="1382578"/>
              <a:ext cx="7165477" cy="204262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60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C0000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«Развиваем речь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6000" b="1" dirty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C0000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н</a:t>
              </a:r>
              <a:r>
                <a:rPr lang="ru-RU" sz="60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C0000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аших детей»</a:t>
              </a: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  <a:cs typeface="Arial" charset="0"/>
              </a:endParaRP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2187089" y="4741066"/>
              <a:ext cx="5084703" cy="155628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Автор : </a:t>
              </a:r>
              <a:r>
                <a:rPr lang="ru-RU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Тарасова Ольга  Николаевна, </a:t>
              </a:r>
              <a:endParaRPr lang="ru-RU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воспитатель</a:t>
              </a:r>
              <a:endParaRPr lang="ru-RU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МАДОУ «Детский сад»  № 11</a:t>
              </a:r>
              <a:endParaRPr lang="ru-RU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Г. Петропавловск-Камчатский</a:t>
              </a:r>
              <a:endParaRPr lang="ru-RU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2018</a:t>
              </a:r>
              <a:endParaRPr lang="ru-RU" dirty="0">
                <a:solidFill>
                  <a:srgbClr val="C00000"/>
                </a:solidFill>
                <a:latin typeface="Arial" charset="0"/>
                <a:cs typeface="Arial" charset="0"/>
              </a:endParaRPr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2301033" y="3356992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Arial" charset="0"/>
              </a:rPr>
              <a:t>Семинар – практикум  для родителей</a:t>
            </a:r>
            <a:endParaRPr lang="ru-RU" dirty="0">
              <a:solidFill>
                <a:srgbClr val="C00000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Monotype Corsiva" pitchFamily="66" charset="0"/>
              </a:rPr>
              <a:t>Средства для развития мелкой моторики</a:t>
            </a:r>
            <a:br>
              <a:rPr lang="ru-RU" dirty="0">
                <a:latin typeface="Monotype Corsiva" pitchFamily="66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2720" y="1600201"/>
            <a:ext cx="7774080" cy="1684784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Monotype Corsiva" pitchFamily="66" charset="0"/>
              </a:rPr>
              <a:t>Пальчиковая гимнастика</a:t>
            </a:r>
          </a:p>
          <a:p>
            <a:pPr>
              <a:buFont typeface="Wingdings" pitchFamily="2" charset="2"/>
              <a:buChar char="ü"/>
            </a:pPr>
            <a:r>
              <a:rPr lang="ru-RU" dirty="0">
                <a:latin typeface="Monotype Corsiva" pitchFamily="66" charset="0"/>
              </a:rPr>
              <a:t>Массаж пальцев рук и ладонных поверхностей </a:t>
            </a:r>
            <a:r>
              <a:rPr lang="ru-RU" i="1" dirty="0">
                <a:latin typeface="Monotype Corsiva" pitchFamily="66" charset="0"/>
              </a:rPr>
              <a:t>(с использованием различных </a:t>
            </a:r>
            <a:r>
              <a:rPr lang="ru-RU" i="1" dirty="0" smtClean="0">
                <a:latin typeface="Monotype Corsiva" pitchFamily="66" charset="0"/>
              </a:rPr>
              <a:t>предметов)</a:t>
            </a:r>
            <a:endParaRPr lang="ru-RU" dirty="0">
              <a:latin typeface="Monotype Corsiva" pitchFamily="66" charset="0"/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2720" y="3455491"/>
            <a:ext cx="3587272" cy="252028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717381" y="3075706"/>
            <a:ext cx="2861295" cy="3279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9303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Monotype Corsiva" pitchFamily="66" charset="0"/>
              </a:rPr>
              <a:t>«Пальчиковые шаги»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052737"/>
            <a:ext cx="7797552" cy="288032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Monotype Corsiva" pitchFamily="66" charset="0"/>
              </a:rPr>
              <a:t>Это </a:t>
            </a:r>
            <a:r>
              <a:rPr lang="ru-RU" dirty="0">
                <a:latin typeface="Monotype Corsiva" pitchFamily="66" charset="0"/>
              </a:rPr>
              <a:t>упражнения, направленные на развитие координации движений кистей и пальцев рук. Они интересны не только своим содержанием, но и возможностью экспериментировать, фантазировать, придумывать новые варианты работы, играть вместе.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22" b="100000" l="2513" r="9623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44008" y="3501008"/>
            <a:ext cx="4176464" cy="3052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3127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717" b="90000" l="125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33527" y="0"/>
            <a:ext cx="6336704" cy="4525963"/>
          </a:xfrm>
        </p:spPr>
      </p:pic>
      <p:pic>
        <p:nvPicPr>
          <p:cNvPr id="6" name="Объект 5"/>
          <p:cNvPicPr>
            <a:picLocks noChangeAspect="1"/>
          </p:cNvPicPr>
          <p:nvPr/>
        </p:nvPicPr>
        <p:blipFill rotWithShape="1"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313" r="9984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7624" y="3140968"/>
            <a:ext cx="7200800" cy="3308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5129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196752"/>
            <a:ext cx="7772400" cy="1470025"/>
          </a:xfrm>
        </p:spPr>
        <p:txBody>
          <a:bodyPr/>
          <a:lstStyle/>
          <a:p>
            <a:r>
              <a:rPr lang="ru-RU" b="1" dirty="0">
                <a:latin typeface="Monotype Corsiva" pitchFamily="66" charset="0"/>
              </a:rPr>
              <a:t>Цель:</a:t>
            </a:r>
            <a:r>
              <a:rPr lang="ru-RU" dirty="0">
                <a:latin typeface="Monotype Corsiva" pitchFamily="66" charset="0"/>
              </a:rPr>
              <a:t> познакомить родителей с основной задачей развития речи- как всесторонним развитием личности ребёнка</a:t>
            </a:r>
            <a:br>
              <a:rPr lang="ru-RU" dirty="0">
                <a:latin typeface="Monotype Corsiva" pitchFamily="66" charset="0"/>
              </a:rPr>
            </a:br>
            <a:r>
              <a:rPr lang="ru-RU" dirty="0"/>
              <a:t> </a:t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157192"/>
            <a:ext cx="6400800" cy="48160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C:\Users\Игорь\Desktop\Новая папка\1460602913_t9t71nmhth4.jpg"/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373" r="98507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5682658" y="3861048"/>
            <a:ext cx="2557896" cy="2493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268760"/>
            <a:ext cx="7797552" cy="4525963"/>
          </a:xfrm>
        </p:spPr>
        <p:txBody>
          <a:bodyPr/>
          <a:lstStyle/>
          <a:p>
            <a:pPr marL="0" indent="0">
              <a:buNone/>
            </a:pPr>
            <a:r>
              <a:rPr lang="ru-RU" sz="3600" dirty="0">
                <a:latin typeface="Monotype Corsiva" pitchFamily="66" charset="0"/>
              </a:rPr>
              <a:t>Прекрасна речь, когда она, как ручеёк</a:t>
            </a:r>
            <a:r>
              <a:rPr lang="ru-RU" sz="3600" dirty="0" smtClean="0">
                <a:latin typeface="Monotype Corsiva" pitchFamily="66" charset="0"/>
              </a:rPr>
              <a:t>,</a:t>
            </a:r>
          </a:p>
          <a:p>
            <a:pPr marL="0" indent="0">
              <a:buNone/>
            </a:pPr>
            <a:r>
              <a:rPr lang="ru-RU" sz="3600" dirty="0" smtClean="0">
                <a:latin typeface="Monotype Corsiva" pitchFamily="66" charset="0"/>
              </a:rPr>
              <a:t> </a:t>
            </a:r>
            <a:r>
              <a:rPr lang="ru-RU" sz="3600" dirty="0">
                <a:latin typeface="Monotype Corsiva" pitchFamily="66" charset="0"/>
              </a:rPr>
              <a:t>Бежит среди камней чиста, </a:t>
            </a:r>
            <a:r>
              <a:rPr lang="ru-RU" sz="3600" dirty="0" smtClean="0">
                <a:latin typeface="Monotype Corsiva" pitchFamily="66" charset="0"/>
              </a:rPr>
              <a:t>нетороплива</a:t>
            </a:r>
            <a:r>
              <a:rPr lang="ru-RU" sz="3600" dirty="0">
                <a:latin typeface="Monotype Corsiva" pitchFamily="66" charset="0"/>
              </a:rPr>
              <a:t>.</a:t>
            </a:r>
            <a:endParaRPr lang="ru-RU" sz="3600" dirty="0" smtClean="0">
              <a:latin typeface="Monotype Corsiva" pitchFamily="66" charset="0"/>
            </a:endParaRPr>
          </a:p>
          <a:p>
            <a:pPr marL="0" indent="0">
              <a:buNone/>
            </a:pPr>
            <a:r>
              <a:rPr lang="ru-RU" sz="3600" dirty="0" smtClean="0">
                <a:latin typeface="Monotype Corsiva" pitchFamily="66" charset="0"/>
              </a:rPr>
              <a:t>И </a:t>
            </a:r>
            <a:r>
              <a:rPr lang="ru-RU" sz="3600" dirty="0">
                <a:latin typeface="Monotype Corsiva" pitchFamily="66" charset="0"/>
              </a:rPr>
              <a:t>ты готов внимать её поток </a:t>
            </a:r>
            <a:endParaRPr lang="ru-RU" sz="3600" dirty="0" smtClean="0">
              <a:latin typeface="Monotype Corsiva" pitchFamily="66" charset="0"/>
            </a:endParaRPr>
          </a:p>
          <a:p>
            <a:pPr marL="0" indent="0">
              <a:buNone/>
            </a:pPr>
            <a:r>
              <a:rPr lang="ru-RU" sz="3600" dirty="0" smtClean="0">
                <a:latin typeface="Monotype Corsiva" pitchFamily="66" charset="0"/>
              </a:rPr>
              <a:t>И </a:t>
            </a:r>
            <a:r>
              <a:rPr lang="ru-RU" sz="3600" dirty="0">
                <a:latin typeface="Monotype Corsiva" pitchFamily="66" charset="0"/>
              </a:rPr>
              <a:t>восклицать: - О! Как же ты </a:t>
            </a:r>
            <a:r>
              <a:rPr lang="ru-RU" sz="3600" dirty="0" smtClean="0">
                <a:latin typeface="Monotype Corsiva" pitchFamily="66" charset="0"/>
              </a:rPr>
              <a:t>красива! </a:t>
            </a:r>
          </a:p>
          <a:p>
            <a:pPr marL="0" indent="0" algn="r">
              <a:buNone/>
            </a:pPr>
            <a:r>
              <a:rPr lang="ru-RU" sz="2800" dirty="0" err="1" smtClean="0">
                <a:latin typeface="Monotype Corsiva" pitchFamily="66" charset="0"/>
              </a:rPr>
              <a:t>Е.Щукина</a:t>
            </a:r>
            <a:endParaRPr lang="ru-RU" sz="2800" dirty="0">
              <a:latin typeface="Monotype Corsiva" pitchFamily="66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71276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229600" cy="1143000"/>
          </a:xfrm>
        </p:spPr>
        <p:txBody>
          <a:bodyPr/>
          <a:lstStyle/>
          <a:p>
            <a:r>
              <a:rPr lang="ru-RU" sz="4800" b="1" dirty="0">
                <a:latin typeface="Monotype Corsiva" pitchFamily="66" charset="0"/>
              </a:rPr>
              <a:t>Направления развития речи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1844824"/>
            <a:ext cx="7211144" cy="4525963"/>
          </a:xfrm>
        </p:spPr>
        <p:txBody>
          <a:bodyPr/>
          <a:lstStyle/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4400" dirty="0" smtClean="0">
                <a:latin typeface="Monotype Corsiva" pitchFamily="66" charset="0"/>
              </a:rPr>
              <a:t>Формирование </a:t>
            </a:r>
            <a:r>
              <a:rPr lang="ru-RU" sz="4400" dirty="0">
                <a:latin typeface="Monotype Corsiva" pitchFamily="66" charset="0"/>
              </a:rPr>
              <a:t>словаря </a:t>
            </a:r>
            <a:endParaRPr lang="ru-RU" sz="4400" dirty="0" smtClean="0">
              <a:latin typeface="Monotype Corsiva" pitchFamily="66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4400" dirty="0">
                <a:latin typeface="Monotype Corsiva" pitchFamily="66" charset="0"/>
              </a:rPr>
              <a:t>Звуковая культура речи 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4400" dirty="0" smtClean="0">
                <a:latin typeface="Monotype Corsiva" pitchFamily="66" charset="0"/>
              </a:rPr>
              <a:t>Развитие </a:t>
            </a:r>
            <a:r>
              <a:rPr lang="ru-RU" sz="4400" dirty="0">
                <a:latin typeface="Monotype Corsiva" pitchFamily="66" charset="0"/>
              </a:rPr>
              <a:t>связной речи</a:t>
            </a:r>
          </a:p>
          <a:p>
            <a:pPr>
              <a:buFont typeface="Wingdings" pitchFamily="2" charset="2"/>
              <a:buChar char="q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11544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dirty="0" smtClean="0">
                <a:latin typeface="Monotype Corsiva" pitchFamily="66" charset="0"/>
              </a:rPr>
              <a:t>Формирование словаря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196752"/>
            <a:ext cx="7797552" cy="5184576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ru-RU" sz="2800" dirty="0" smtClean="0">
                <a:latin typeface="Monotype Corsiva" pitchFamily="66" charset="0"/>
              </a:rPr>
              <a:t>Расширять активный словарь детей</a:t>
            </a:r>
          </a:p>
          <a:p>
            <a:pPr>
              <a:buFont typeface="Wingdings" pitchFamily="2" charset="2"/>
              <a:buChar char="ü"/>
            </a:pPr>
            <a:r>
              <a:rPr lang="ru-RU" sz="2800" dirty="0" smtClean="0">
                <a:latin typeface="Monotype Corsiva" pitchFamily="66" charset="0"/>
              </a:rPr>
              <a:t>Учить использовать в речи названия предметов, их частей, материалов из которых они изготовлены.</a:t>
            </a:r>
          </a:p>
          <a:p>
            <a:pPr>
              <a:buFont typeface="Wingdings" pitchFamily="2" charset="2"/>
              <a:buChar char="ü"/>
            </a:pPr>
            <a:r>
              <a:rPr lang="ru-RU" sz="2800" dirty="0" smtClean="0">
                <a:latin typeface="Monotype Corsiva" pitchFamily="66" charset="0"/>
              </a:rPr>
              <a:t>Учить использовать в речи наиболее употребительные прилагательные, глаголы, наречия, предлоги.</a:t>
            </a:r>
          </a:p>
          <a:p>
            <a:pPr>
              <a:buFont typeface="Wingdings" pitchFamily="2" charset="2"/>
              <a:buChar char="ü"/>
            </a:pPr>
            <a:r>
              <a:rPr lang="ru-RU" sz="2800" dirty="0" smtClean="0">
                <a:latin typeface="Monotype Corsiva" pitchFamily="66" charset="0"/>
              </a:rPr>
              <a:t>Вводить в словарь детей существительные, обозначающие профессии; глаголы характеризующие трудовые действия. </a:t>
            </a:r>
          </a:p>
          <a:p>
            <a:pPr>
              <a:buFont typeface="Wingdings" pitchFamily="2" charset="2"/>
              <a:buChar char="ü"/>
            </a:pPr>
            <a:r>
              <a:rPr lang="ru-RU" sz="2800" dirty="0" smtClean="0">
                <a:latin typeface="Monotype Corsiva" pitchFamily="66" charset="0"/>
              </a:rPr>
              <a:t>Продолжать учить детей определять и называть местоположение предмета, время суток.</a:t>
            </a:r>
            <a:endParaRPr lang="ru-RU" sz="2800" dirty="0"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7926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850106"/>
          </a:xfrm>
        </p:spPr>
        <p:txBody>
          <a:bodyPr/>
          <a:lstStyle/>
          <a:p>
            <a:r>
              <a:rPr lang="ru-RU" dirty="0" smtClean="0">
                <a:latin typeface="Monotype Corsiva" pitchFamily="66" charset="0"/>
              </a:rPr>
              <a:t>Звуковая культура речи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268760"/>
            <a:ext cx="8003232" cy="4752528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ru-RU" sz="2800" dirty="0">
                <a:latin typeface="Monotype Corsiva" pitchFamily="66" charset="0"/>
              </a:rPr>
              <a:t>правильно и четко произносить все звуки родного </a:t>
            </a:r>
            <a:r>
              <a:rPr lang="ru-RU" sz="2800" dirty="0" smtClean="0">
                <a:latin typeface="Monotype Corsiva" pitchFamily="66" charset="0"/>
              </a:rPr>
              <a:t>языка;</a:t>
            </a:r>
            <a:endParaRPr lang="ru-RU" sz="2800" dirty="0">
              <a:latin typeface="Monotype Corsiva" pitchFamily="66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2800" dirty="0">
                <a:latin typeface="Monotype Corsiva" pitchFamily="66" charset="0"/>
              </a:rPr>
              <a:t>отчетливо произносить слова и фразы;</a:t>
            </a:r>
          </a:p>
          <a:p>
            <a:pPr>
              <a:buFont typeface="Wingdings" pitchFamily="2" charset="2"/>
              <a:buChar char="ü"/>
            </a:pPr>
            <a:r>
              <a:rPr lang="ru-RU" sz="2800" dirty="0">
                <a:latin typeface="Monotype Corsiva" pitchFamily="66" charset="0"/>
              </a:rPr>
              <a:t>пользоваться умеренным темпом речи, интонационными средствами выразительности;</a:t>
            </a:r>
          </a:p>
          <a:p>
            <a:pPr>
              <a:buFont typeface="Wingdings" pitchFamily="2" charset="2"/>
              <a:buChar char="ü"/>
            </a:pPr>
            <a:r>
              <a:rPr lang="ru-RU" sz="2800" dirty="0" smtClean="0">
                <a:latin typeface="Monotype Corsiva" pitchFamily="66" charset="0"/>
              </a:rPr>
              <a:t>развивать </a:t>
            </a:r>
            <a:r>
              <a:rPr lang="ru-RU" sz="2800" dirty="0">
                <a:latin typeface="Monotype Corsiva" pitchFamily="66" charset="0"/>
              </a:rPr>
              <a:t>фонематический слух: учить различать на слух и называть слова, начинающиеся на определенный звук;</a:t>
            </a:r>
          </a:p>
          <a:p>
            <a:pPr>
              <a:buFont typeface="Wingdings" pitchFamily="2" charset="2"/>
              <a:buChar char="ü"/>
            </a:pPr>
            <a:r>
              <a:rPr lang="ru-RU" sz="2800" dirty="0" smtClean="0">
                <a:latin typeface="Monotype Corsiva" pitchFamily="66" charset="0"/>
              </a:rPr>
              <a:t>совершенствовать </a:t>
            </a:r>
            <a:r>
              <a:rPr lang="ru-RU" sz="2800" dirty="0">
                <a:latin typeface="Monotype Corsiva" pitchFamily="66" charset="0"/>
              </a:rPr>
              <a:t>работу артикуляционного и голосового аппаратов</a:t>
            </a:r>
            <a:r>
              <a:rPr lang="ru-RU" sz="2800" dirty="0" smtClean="0">
                <a:latin typeface="Monotype Corsiva" pitchFamily="66" charset="0"/>
              </a:rPr>
              <a:t>.</a:t>
            </a:r>
          </a:p>
          <a:p>
            <a:pPr>
              <a:buFont typeface="Wingdings" pitchFamily="2" charset="2"/>
              <a:buChar char="ü"/>
            </a:pPr>
            <a:endParaRPr lang="ru-RU" sz="2800" dirty="0" smtClean="0">
              <a:latin typeface="Monotype Corsiva" pitchFamily="66" charset="0"/>
            </a:endParaRPr>
          </a:p>
          <a:p>
            <a:pPr>
              <a:buFont typeface="Wingdings" pitchFamily="2" charset="2"/>
              <a:buChar char="ü"/>
            </a:pPr>
            <a:endParaRPr lang="ru-RU" sz="2800" dirty="0">
              <a:latin typeface="Monotype Corsiva" pitchFamily="66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7901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72122868"/>
              </p:ext>
            </p:extLst>
          </p:nvPr>
        </p:nvGraphicFramePr>
        <p:xfrm>
          <a:off x="683568" y="620688"/>
          <a:ext cx="8229600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05423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852" b="100000" l="3016" r="9786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2996952"/>
            <a:ext cx="4114800" cy="3244245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2226" y="620688"/>
            <a:ext cx="8229600" cy="1498178"/>
          </a:xfrm>
        </p:spPr>
        <p:txBody>
          <a:bodyPr/>
          <a:lstStyle/>
          <a:p>
            <a:r>
              <a:rPr lang="ru-RU" sz="4000" dirty="0">
                <a:latin typeface="Monotype Corsiva" pitchFamily="66" charset="0"/>
              </a:rPr>
              <a:t>Развитие </a:t>
            </a:r>
            <a:r>
              <a:rPr lang="ru-RU" sz="4000" dirty="0" smtClean="0">
                <a:latin typeface="Monotype Corsiva" pitchFamily="66" charset="0"/>
              </a:rPr>
              <a:t>речи посредством  развития мелкой </a:t>
            </a:r>
            <a:r>
              <a:rPr lang="ru-RU" sz="4000" dirty="0">
                <a:latin typeface="Monotype Corsiva" pitchFamily="66" charset="0"/>
              </a:rPr>
              <a:t>моторики рук </a:t>
            </a:r>
            <a:r>
              <a:rPr lang="ru-RU" sz="4000" dirty="0" smtClean="0">
                <a:latin typeface="Monotype Corsiva" pitchFamily="66" charset="0"/>
              </a:rPr>
              <a:t> у детей </a:t>
            </a:r>
            <a:endParaRPr lang="ru-RU" sz="4000" dirty="0">
              <a:latin typeface="Monotype Corsiva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491880" y="2276872"/>
            <a:ext cx="48965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Monotype Corsiva" pitchFamily="66" charset="0"/>
              </a:rPr>
              <a:t>«Ум ребёнка находиться на кончиках его пальцев»</a:t>
            </a:r>
            <a:endParaRPr lang="ru-RU" sz="3200" dirty="0">
              <a:latin typeface="Monotype Corsiva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274451" y="3631644"/>
            <a:ext cx="24240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Monotype Corsiva" pitchFamily="66" charset="0"/>
              </a:rPr>
              <a:t>В.А. Сухомлинский</a:t>
            </a:r>
            <a:endParaRPr lang="ru-RU" sz="2400" dirty="0"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2095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</p:spPr>
        <p:txBody>
          <a:bodyPr/>
          <a:lstStyle/>
          <a:p>
            <a:r>
              <a:rPr lang="ru-RU" dirty="0">
                <a:latin typeface="Monotype Corsiva" pitchFamily="66" charset="0"/>
              </a:rPr>
              <a:t>Средства для развития мелкой моторики</a:t>
            </a:r>
            <a:br>
              <a:rPr lang="ru-RU" dirty="0">
                <a:latin typeface="Monotype Corsiva" pitchFamily="66" charset="0"/>
              </a:rPr>
            </a:br>
            <a:endParaRPr lang="ru-RU" dirty="0">
              <a:latin typeface="Monotype Corsiva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1600200"/>
            <a:ext cx="7571184" cy="4525963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ru-RU" sz="1800" dirty="0" smtClean="0">
                <a:latin typeface="Monotype Corsiva" pitchFamily="66" charset="0"/>
              </a:rPr>
              <a:t> </a:t>
            </a:r>
            <a:r>
              <a:rPr lang="ru-RU" sz="1800" dirty="0">
                <a:latin typeface="Monotype Corsiva" pitchFamily="66" charset="0"/>
              </a:rPr>
              <a:t>Пальчиковые игры </a:t>
            </a:r>
            <a:endParaRPr lang="ru-RU" sz="1800" dirty="0" smtClean="0">
              <a:latin typeface="Monotype Corsiva" pitchFamily="66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1800" dirty="0" smtClean="0">
                <a:latin typeface="Monotype Corsiva" pitchFamily="66" charset="0"/>
              </a:rPr>
              <a:t>Завязывание </a:t>
            </a:r>
            <a:r>
              <a:rPr lang="ru-RU" sz="1800" dirty="0">
                <a:latin typeface="Monotype Corsiva" pitchFamily="66" charset="0"/>
              </a:rPr>
              <a:t>лент, шнурков, узелков на верёвке </a:t>
            </a:r>
            <a:endParaRPr lang="ru-RU" sz="1800" dirty="0" smtClean="0">
              <a:latin typeface="Monotype Corsiva" pitchFamily="66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1800" dirty="0" smtClean="0">
                <a:latin typeface="Monotype Corsiva" pitchFamily="66" charset="0"/>
              </a:rPr>
              <a:t>Мозаика </a:t>
            </a:r>
          </a:p>
          <a:p>
            <a:pPr>
              <a:buFont typeface="Wingdings" pitchFamily="2" charset="2"/>
              <a:buChar char="ü"/>
            </a:pPr>
            <a:r>
              <a:rPr lang="ru-RU" sz="1800" dirty="0" smtClean="0">
                <a:latin typeface="Monotype Corsiva" pitchFamily="66" charset="0"/>
              </a:rPr>
              <a:t>Застёгивание </a:t>
            </a:r>
            <a:r>
              <a:rPr lang="ru-RU" sz="1800" dirty="0">
                <a:latin typeface="Monotype Corsiva" pitchFamily="66" charset="0"/>
              </a:rPr>
              <a:t>и расстёгивание пуговиц, кнопок, крючков </a:t>
            </a:r>
            <a:endParaRPr lang="ru-RU" sz="1800" dirty="0" smtClean="0">
              <a:latin typeface="Monotype Corsiva" pitchFamily="66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1800" dirty="0" smtClean="0">
                <a:latin typeface="Monotype Corsiva" pitchFamily="66" charset="0"/>
              </a:rPr>
              <a:t>Рисование </a:t>
            </a:r>
          </a:p>
          <a:p>
            <a:pPr>
              <a:buFont typeface="Wingdings" pitchFamily="2" charset="2"/>
              <a:buChar char="ü"/>
            </a:pPr>
            <a:r>
              <a:rPr lang="ru-RU" sz="1800" dirty="0" smtClean="0">
                <a:latin typeface="Monotype Corsiva" pitchFamily="66" charset="0"/>
              </a:rPr>
              <a:t>Аппликация </a:t>
            </a:r>
          </a:p>
          <a:p>
            <a:pPr>
              <a:buFont typeface="Wingdings" pitchFamily="2" charset="2"/>
              <a:buChar char="ü"/>
            </a:pPr>
            <a:r>
              <a:rPr lang="ru-RU" sz="1800" dirty="0" smtClean="0">
                <a:latin typeface="Monotype Corsiva" pitchFamily="66" charset="0"/>
              </a:rPr>
              <a:t>Переборка </a:t>
            </a:r>
            <a:r>
              <a:rPr lang="ru-RU" sz="1800" dirty="0">
                <a:latin typeface="Monotype Corsiva" pitchFamily="66" charset="0"/>
              </a:rPr>
              <a:t>круп </a:t>
            </a:r>
            <a:endParaRPr lang="ru-RU" sz="1800" dirty="0" smtClean="0">
              <a:latin typeface="Monotype Corsiva" pitchFamily="66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1800" dirty="0" smtClean="0">
                <a:latin typeface="Monotype Corsiva" pitchFamily="66" charset="0"/>
              </a:rPr>
              <a:t>Лепка из глины и пластилина </a:t>
            </a:r>
          </a:p>
          <a:p>
            <a:pPr>
              <a:buFont typeface="Wingdings" pitchFamily="2" charset="2"/>
              <a:buChar char="ü"/>
            </a:pPr>
            <a:r>
              <a:rPr lang="ru-RU" sz="1800" dirty="0" smtClean="0">
                <a:latin typeface="Monotype Corsiva" pitchFamily="66" charset="0"/>
              </a:rPr>
              <a:t> </a:t>
            </a:r>
            <a:r>
              <a:rPr lang="ru-RU" sz="1800" dirty="0">
                <a:latin typeface="Monotype Corsiva" pitchFamily="66" charset="0"/>
              </a:rPr>
              <a:t>Изготовление поделок из природного материала </a:t>
            </a:r>
            <a:endParaRPr lang="ru-RU" sz="1800" dirty="0" smtClean="0">
              <a:latin typeface="Monotype Corsiva" pitchFamily="66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1800" dirty="0" smtClean="0">
                <a:latin typeface="Monotype Corsiva" pitchFamily="66" charset="0"/>
              </a:rPr>
              <a:t>Нанизывание </a:t>
            </a:r>
            <a:r>
              <a:rPr lang="ru-RU" sz="1800" dirty="0">
                <a:latin typeface="Monotype Corsiva" pitchFamily="66" charset="0"/>
              </a:rPr>
              <a:t>бус и пуговиц </a:t>
            </a:r>
            <a:endParaRPr lang="ru-RU" sz="1800" dirty="0" smtClean="0">
              <a:latin typeface="Monotype Corsiva" pitchFamily="66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1800" dirty="0" smtClean="0">
                <a:latin typeface="Monotype Corsiva" pitchFamily="66" charset="0"/>
              </a:rPr>
              <a:t>Сматывание </a:t>
            </a:r>
            <a:r>
              <a:rPr lang="ru-RU" sz="1800" dirty="0">
                <a:latin typeface="Monotype Corsiva" pitchFamily="66" charset="0"/>
              </a:rPr>
              <a:t>шерстяной пряжи в клубки </a:t>
            </a:r>
          </a:p>
        </p:txBody>
      </p:sp>
    </p:spTree>
    <p:extLst>
      <p:ext uri="{BB962C8B-B14F-4D97-AF65-F5344CB8AC3E}">
        <p14:creationId xmlns:p14="http://schemas.microsoft.com/office/powerpoint/2010/main" val="4242770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3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504D"/>
      </a:hlink>
      <a:folHlink>
        <a:srgbClr val="C0504D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432</TotalTime>
  <Words>339</Words>
  <Application>Microsoft Office PowerPoint</Application>
  <PresentationFormat>Экран (4:3)</PresentationFormat>
  <Paragraphs>60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1_Тема Office</vt:lpstr>
      <vt:lpstr>Презентация PowerPoint</vt:lpstr>
      <vt:lpstr>Цель: познакомить родителей с основной задачей развития речи- как всесторонним развитием личности ребёнка   </vt:lpstr>
      <vt:lpstr>Презентация PowerPoint</vt:lpstr>
      <vt:lpstr>Направления развития речи</vt:lpstr>
      <vt:lpstr>Формирование словаря</vt:lpstr>
      <vt:lpstr>Звуковая культура речи</vt:lpstr>
      <vt:lpstr>Презентация PowerPoint</vt:lpstr>
      <vt:lpstr>Развитие речи посредством  развития мелкой моторики рук  у детей </vt:lpstr>
      <vt:lpstr>Средства для развития мелкой моторики </vt:lpstr>
      <vt:lpstr>Средства для развития мелкой моторики </vt:lpstr>
      <vt:lpstr>«Пальчиковые шаги»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презентации</dc:title>
  <dc:creator>Шаблон Фокиной Л. П.</dc:creator>
  <cp:lastModifiedBy>Игорь</cp:lastModifiedBy>
  <cp:revision>43</cp:revision>
  <dcterms:created xsi:type="dcterms:W3CDTF">2014-07-06T18:18:01Z</dcterms:created>
  <dcterms:modified xsi:type="dcterms:W3CDTF">2019-04-22T09:28:18Z</dcterms:modified>
</cp:coreProperties>
</file>