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5" r:id="rId2"/>
    <p:sldId id="261" r:id="rId3"/>
    <p:sldId id="262" r:id="rId4"/>
    <p:sldId id="263" r:id="rId5"/>
    <p:sldId id="264" r:id="rId6"/>
    <p:sldId id="265" r:id="rId7"/>
    <p:sldId id="266" r:id="rId8"/>
    <p:sldId id="269" r:id="rId9"/>
    <p:sldId id="267" r:id="rId10"/>
    <p:sldId id="270" r:id="rId11"/>
    <p:sldId id="271" r:id="rId12"/>
    <p:sldId id="268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4C738-FABC-4F35-AEFC-3DAF18E6D453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65D0E-2D97-487D-98D4-373A3DA344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065D0E-2D97-487D-98D4-373A3DA344C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Фон в линейку - 19 Мая 2013 - Блог - Персональный сайт Каусарии Гаяновой"/>
          <p:cNvPicPr>
            <a:picLocks noChangeAspect="1" noChangeArrowheads="1"/>
          </p:cNvPicPr>
          <p:nvPr/>
        </p:nvPicPr>
        <p:blipFill>
          <a:blip r:embed="rId2" cstate="print"/>
          <a:srcRect b="22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66800" y="1828800"/>
            <a:ext cx="707854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Развитие коммуникативных 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учебных действий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 уроках СБО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Фон в линейку - 19 Мая 2013 - Блог - Персональный сайт Каусарии Гаяновой"/>
          <p:cNvPicPr>
            <a:picLocks noChangeAspect="1" noChangeArrowheads="1"/>
          </p:cNvPicPr>
          <p:nvPr/>
        </p:nvPicPr>
        <p:blipFill>
          <a:blip r:embed="rId2" cstate="print"/>
          <a:srcRect b="2222"/>
          <a:stretch>
            <a:fillRect/>
          </a:stretch>
        </p:blipFill>
        <p:spPr bwMode="auto">
          <a:xfrm>
            <a:off x="-22860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3000" y="1219200"/>
            <a:ext cx="56298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Развитие смысловой догадки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2438400"/>
            <a:ext cx="5459700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перед началом чтения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процессе общения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варианты продолжения истории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Фон в линейку - 19 Мая 2013 - Блог - Персональный сайт Каусарии Гаяновой"/>
          <p:cNvPicPr>
            <a:picLocks noChangeAspect="1" noChangeArrowheads="1"/>
          </p:cNvPicPr>
          <p:nvPr/>
        </p:nvPicPr>
        <p:blipFill>
          <a:blip r:embed="rId2" cstate="print"/>
          <a:srcRect b="22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914400"/>
            <a:ext cx="78490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Самостоятельное  составление  вопросов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В торговом зале продовольственного магазина в Витебске Официальный сайт Республики Беларус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600200"/>
            <a:ext cx="1933575" cy="14491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2133600"/>
            <a:ext cx="12198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Рентабельный продовольственный магазин (продажа бизнеса) 60 кв/м в р-не ул. Притыцкого, вид операции предложение Минс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3200400"/>
            <a:ext cx="2194560" cy="1676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828800" y="4114800"/>
            <a:ext cx="1063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Где?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Скачать бесплатно Как приколоть кассира в супермаркете)))- JenyoK Softportal - скачать бесплатно софт,игры и т.д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1" y="4876800"/>
            <a:ext cx="2514600" cy="1752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81400" y="5638800"/>
            <a:ext cx="1017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Фон в линейку - 19 Мая 2013 - Блог - Персональный сайт Каусарии Гаяновой"/>
          <p:cNvPicPr>
            <a:picLocks noChangeAspect="1" noChangeArrowheads="1"/>
          </p:cNvPicPr>
          <p:nvPr/>
        </p:nvPicPr>
        <p:blipFill>
          <a:blip r:embed="rId2" cstate="print"/>
          <a:srcRect b="22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Стать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90244"/>
            <a:ext cx="4038599" cy="2698690"/>
          </a:xfrm>
          <a:prstGeom prst="rect">
            <a:avLst/>
          </a:prstGeom>
          <a:noFill/>
        </p:spPr>
      </p:pic>
      <p:pic>
        <p:nvPicPr>
          <p:cNvPr id="2052" name="Picture 4" descr="Новости - 24smi.com - Региональный информационно-рекламный портал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7600" y="3733800"/>
            <a:ext cx="3860800" cy="2895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67200" y="2971800"/>
            <a:ext cx="7161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Фон в линейку - 19 Мая 2013 - Блог - Персональный сайт Каусарии Гаяновой"/>
          <p:cNvPicPr>
            <a:picLocks noChangeAspect="1" noChangeArrowheads="1"/>
          </p:cNvPicPr>
          <p:nvPr/>
        </p:nvPicPr>
        <p:blipFill>
          <a:blip r:embed="rId2" cstate="print"/>
          <a:srcRect b="22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1295400"/>
            <a:ext cx="317266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 думаю ...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 считаю …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Мне кажется …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мой взгляд …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моему …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Потому что …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7800" y="4038600"/>
            <a:ext cx="290438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Сначала …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Затем …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Потом …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После этого …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итоге …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Фон в линейку - 19 Мая 2013 - Блог - Персональный сайт Каусарии Гаяновой"/>
          <p:cNvPicPr>
            <a:picLocks noChangeAspect="1" noChangeArrowheads="1"/>
          </p:cNvPicPr>
          <p:nvPr/>
        </p:nvPicPr>
        <p:blipFill>
          <a:blip r:embed="rId2" cstate="print"/>
          <a:srcRect b="22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905000"/>
            <a:ext cx="81868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продают в продуктовом магазине?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Вопросы к учителю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Нахождение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непонятных слов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Фон в линейку - 19 Мая 2013 - Блог - Персональный сайт Каусарии Гаяновой"/>
          <p:cNvPicPr>
            <a:picLocks noChangeAspect="1" noChangeArrowheads="1"/>
          </p:cNvPicPr>
          <p:nvPr/>
        </p:nvPicPr>
        <p:blipFill>
          <a:blip r:embed="rId2" cstate="print"/>
          <a:srcRect b="22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http://rus.1september.ru/2009/22/4-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990600"/>
            <a:ext cx="4800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Фон в линейку - 19 Мая 2013 - Блог - Персональный сайт Каусарии Гаяновой"/>
          <p:cNvPicPr>
            <a:picLocks noChangeAspect="1" noChangeArrowheads="1"/>
          </p:cNvPicPr>
          <p:nvPr/>
        </p:nvPicPr>
        <p:blipFill>
          <a:blip r:embed="rId2" cstate="print"/>
          <a:srcRect b="22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57201" y="914400"/>
          <a:ext cx="8077200" cy="5896494"/>
        </p:xfrm>
        <a:graphic>
          <a:graphicData uri="http://schemas.openxmlformats.org/drawingml/2006/table">
            <a:tbl>
              <a:tblPr/>
              <a:tblGrid>
                <a:gridCol w="3192049"/>
                <a:gridCol w="2865699"/>
                <a:gridCol w="2019452"/>
              </a:tblGrid>
              <a:tr h="1039090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Коммуникативные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учебные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действия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0506" marR="605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Вступать и поддерживать коммуникацию</a:t>
                      </a:r>
                    </a:p>
                  </a:txBody>
                  <a:tcPr marL="60506" marR="605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Русский язык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</a:t>
                      </a:r>
                    </a:p>
                  </a:txBody>
                  <a:tcPr marL="60506" marR="605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Основы социальной жизни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Этика </a:t>
                      </a:r>
                    </a:p>
                  </a:txBody>
                  <a:tcPr marL="60506" marR="605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5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Профильный труд</a:t>
                      </a:r>
                    </a:p>
                  </a:txBody>
                  <a:tcPr marL="60506" marR="605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90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Слушать собеседника, вступать в диалог</a:t>
                      </a:r>
                    </a:p>
                  </a:txBody>
                  <a:tcPr marL="60506" marR="605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Русский язык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</a:t>
                      </a:r>
                    </a:p>
                  </a:txBody>
                  <a:tcPr marL="60506" marR="605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86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Основы социальной жизни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Этика </a:t>
                      </a:r>
                    </a:p>
                  </a:txBody>
                  <a:tcPr marL="60506" marR="605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Фон в линейку - 19 Мая 2013 - Блог - Персональный сайт Каусарии Гаяновой"/>
          <p:cNvPicPr>
            <a:picLocks noChangeAspect="1" noChangeArrowheads="1"/>
          </p:cNvPicPr>
          <p:nvPr/>
        </p:nvPicPr>
        <p:blipFill>
          <a:blip r:embed="rId2" cstate="print"/>
          <a:srcRect b="22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81000" y="1066800"/>
          <a:ext cx="8001000" cy="5347396"/>
        </p:xfrm>
        <a:graphic>
          <a:graphicData uri="http://schemas.openxmlformats.org/drawingml/2006/table">
            <a:tbl>
              <a:tblPr/>
              <a:tblGrid>
                <a:gridCol w="2958186"/>
                <a:gridCol w="2958186"/>
                <a:gridCol w="2084628"/>
              </a:tblGrid>
              <a:tr h="726639">
                <a:tc row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Коммуникативные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учебные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действия 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Использовать разные виды речевых высказываний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Русский язык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83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Основы социальной жизни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Этика 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66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Разные виды делового письма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Русский язык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83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Основы социальной жизни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Этика 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66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Разные источники  и средства получения информации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Русский язык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3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Математика 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Фон в линейку - 19 Мая 2013 - Блог - Персональный сайт Каусарии Гаяновой"/>
          <p:cNvPicPr>
            <a:picLocks noChangeAspect="1" noChangeArrowheads="1"/>
          </p:cNvPicPr>
          <p:nvPr/>
        </p:nvPicPr>
        <p:blipFill>
          <a:blip r:embed="rId2" cstate="print"/>
          <a:srcRect b="22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76400" y="1143000"/>
            <a:ext cx="59195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Коммуникативные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умения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1905000"/>
            <a:ext cx="8305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желание общаться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умение слушать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умение ориентироваться в ситуации (кому и что говорю)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умение планировать и реализовывать высказывания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знание норм и правил общения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умение осуществлять контроль за речью, корректировать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себя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Фон в линейку - 19 Мая 2013 - Блог - Персональный сайт Каусарии Гаяновой"/>
          <p:cNvPicPr>
            <a:picLocks noChangeAspect="1" noChangeArrowheads="1"/>
          </p:cNvPicPr>
          <p:nvPr/>
        </p:nvPicPr>
        <p:blipFill>
          <a:blip r:embed="rId2" cstate="print"/>
          <a:srcRect b="22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5800" y="1676400"/>
            <a:ext cx="77922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Диалог – есть форма общения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успеваимости - Самое интересное в блога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962400"/>
            <a:ext cx="3337964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Фон в линейку - 19 Мая 2013 - Блог - Персональный сайт Каусарии Гаяновой"/>
          <p:cNvPicPr>
            <a:picLocks noChangeAspect="1" noChangeArrowheads="1"/>
          </p:cNvPicPr>
          <p:nvPr/>
        </p:nvPicPr>
        <p:blipFill>
          <a:blip r:embed="rId2" cstate="print"/>
          <a:srcRect b="22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3400" y="2133600"/>
            <a:ext cx="827046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монологическая деятельность педагога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отсутствие эмоциональных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«поглаживаний»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неэффективные словесные инструкции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неумение быть хорошим слушателем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1219200"/>
            <a:ext cx="46227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Блокируют общение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Фон в линейку - 19 Мая 2013 - Блог - Персональный сайт Каусарии Гаяновой"/>
          <p:cNvPicPr>
            <a:picLocks noChangeAspect="1" noChangeArrowheads="1"/>
          </p:cNvPicPr>
          <p:nvPr/>
        </p:nvPicPr>
        <p:blipFill>
          <a:blip r:embed="rId3" cstate="print"/>
          <a:srcRect b="22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76400" y="1219200"/>
            <a:ext cx="44961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Виды учебного диалога: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-838200" y="2438400"/>
            <a:ext cx="7010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– КЛАСС;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                          УЧИТЕЛЬ – УЧЕНИК;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                          УЧЕНИК – КЛАСС;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                              УЧЕНИК – УЧЕНИК.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3" descr="Профессиональный фотограф. Фотосъёмка школьников в процессе общения. Фото из цикла эмоции школьников - изображение: 156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4419600"/>
            <a:ext cx="3280851" cy="2184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7" name="Picture 5" descr="особенно &quot; Страница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419600"/>
            <a:ext cx="35560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Фон в линейку - 19 Мая 2013 - Блог - Персональный сайт Каусарии Гаяновой"/>
          <p:cNvPicPr>
            <a:picLocks noChangeAspect="1" noChangeArrowheads="1"/>
          </p:cNvPicPr>
          <p:nvPr/>
        </p:nvPicPr>
        <p:blipFill>
          <a:blip r:embed="rId2" cstate="print"/>
          <a:srcRect b="22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66800" y="1066800"/>
            <a:ext cx="67694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Коммуникативные технологии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371600" y="2303621"/>
            <a:ext cx="51054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Диалог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в парах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в группах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Дискуссия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Проектная деятельность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Фон в линейку - 19 Мая 2013 - Блог - Персональный сайт Каусарии Гаяновой"/>
          <p:cNvPicPr>
            <a:picLocks noChangeAspect="1" noChangeArrowheads="1"/>
          </p:cNvPicPr>
          <p:nvPr/>
        </p:nvPicPr>
        <p:blipFill>
          <a:blip r:embed="rId2" cstate="print"/>
          <a:srcRect b="22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47800" y="1066800"/>
            <a:ext cx="6155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Коммуникативные символы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1981200"/>
            <a:ext cx="5535041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картины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наглядные пособия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графики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схемы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таблицы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невербальные средства общения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248</Words>
  <Application>Microsoft Office PowerPoint</Application>
  <PresentationFormat>Экран (4:3)</PresentationFormat>
  <Paragraphs>113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Un1t</dc:creator>
  <cp:lastModifiedBy>Un1t</cp:lastModifiedBy>
  <cp:revision>55</cp:revision>
  <dcterms:created xsi:type="dcterms:W3CDTF">2015-01-23T04:48:41Z</dcterms:created>
  <dcterms:modified xsi:type="dcterms:W3CDTF">2015-01-29T05:30:42Z</dcterms:modified>
</cp:coreProperties>
</file>