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15"/>
    <p:sldId id="257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265" r:id="rId24"/>
    <p:sldId id="266" r:id="rId25"/>
    <p:sldId id="267" r:id="rId26"/>
    <p:sldId id="268" r:id="rId27"/>
    <p:sldId id="269" r:id="rId28"/>
    <p:sldId id="270" r:id="rId29"/>
  </p:sldIdLst>
  <p:sldSz cx="18288000" cy="10287000"/>
  <p:notesSz cx="6858000" cy="9144000"/>
  <p:embeddedFontLst>
    <p:embeddedFont>
      <p:font typeface="Playfair Display Black" charset="1" panose="00000A00000000000000"/>
      <p:regular r:id="rId6"/>
      <p:italic r:id="rId7"/>
    </p:embeddedFont>
    <p:embeddedFont>
      <p:font typeface="Glacial Indifference" charset="1" panose="00000000000000000000"/>
      <p:regular r:id="rId8"/>
      <p:bold r:id="rId9"/>
      <p:italic r:id="rId10"/>
    </p:embeddedFont>
    <p:embeddedFont>
      <p:font typeface="Arimo" charset="1" panose="020B0604020202020204"/>
      <p:regular r:id="rId11"/>
      <p:bold r:id="rId12"/>
      <p:italic r:id="rId13"/>
      <p:boldItalic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slides/slide1.xml" Type="http://schemas.openxmlformats.org/officeDocument/2006/relationships/slide"/><Relationship Id="rId16" Target="slides/slide2.xml" Type="http://schemas.openxmlformats.org/officeDocument/2006/relationships/slide"/><Relationship Id="rId17" Target="slides/slide3.xml" Type="http://schemas.openxmlformats.org/officeDocument/2006/relationships/slide"/><Relationship Id="rId18" Target="slides/slide4.xml" Type="http://schemas.openxmlformats.org/officeDocument/2006/relationships/slide"/><Relationship Id="rId19" Target="slides/slide5.xml" Type="http://schemas.openxmlformats.org/officeDocument/2006/relationships/slide"/><Relationship Id="rId2" Target="presProps.xml" Type="http://schemas.openxmlformats.org/officeDocument/2006/relationships/presProps"/><Relationship Id="rId20" Target="slides/slide6.xml" Type="http://schemas.openxmlformats.org/officeDocument/2006/relationships/slide"/><Relationship Id="rId21" Target="slides/slide7.xml" Type="http://schemas.openxmlformats.org/officeDocument/2006/relationships/slide"/><Relationship Id="rId22" Target="slides/slide8.xml" Type="http://schemas.openxmlformats.org/officeDocument/2006/relationships/slide"/><Relationship Id="rId23" Target="slides/slide9.xml" Type="http://schemas.openxmlformats.org/officeDocument/2006/relationships/slide"/><Relationship Id="rId24" Target="slides/slide10.xml" Type="http://schemas.openxmlformats.org/officeDocument/2006/relationships/slide"/><Relationship Id="rId25" Target="slides/slide11.xml" Type="http://schemas.openxmlformats.org/officeDocument/2006/relationships/slide"/><Relationship Id="rId26" Target="slides/slide12.xml" Type="http://schemas.openxmlformats.org/officeDocument/2006/relationships/slide"/><Relationship Id="rId27" Target="slides/slide13.xml" Type="http://schemas.openxmlformats.org/officeDocument/2006/relationships/slide"/><Relationship Id="rId28" Target="slides/slide14.xml" Type="http://schemas.openxmlformats.org/officeDocument/2006/relationships/slide"/><Relationship Id="rId29" Target="slides/slide15.xml" Type="http://schemas.openxmlformats.org/officeDocument/2006/relationships/slide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0.jpeg" Type="http://schemas.openxmlformats.org/officeDocument/2006/relationships/image"/><Relationship Id="rId3" Target="../media/image11.jpeg" Type="http://schemas.openxmlformats.org/officeDocument/2006/relationships/image"/><Relationship Id="rId4" Target="../media/image12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jpeg" Type="http://schemas.openxmlformats.org/officeDocument/2006/relationships/image"/><Relationship Id="rId3" Target="../media/image16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jpe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jpeg" Type="http://schemas.openxmlformats.org/officeDocument/2006/relationships/image"/><Relationship Id="rId3" Target="../media/image6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9FC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92794" y="793706"/>
            <a:ext cx="4794323" cy="8241030"/>
            <a:chOff x="0" y="0"/>
            <a:chExt cx="2249808" cy="3867226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2249808" cy="3867226"/>
            </a:xfrm>
            <a:custGeom>
              <a:avLst/>
              <a:gdLst/>
              <a:ahLst/>
              <a:cxnLst/>
              <a:rect r="r" b="b" t="t" l="l"/>
              <a:pathLst>
                <a:path h="3867226" w="2249808">
                  <a:moveTo>
                    <a:pt x="0" y="0"/>
                  </a:moveTo>
                  <a:lnTo>
                    <a:pt x="0" y="3867226"/>
                  </a:lnTo>
                  <a:lnTo>
                    <a:pt x="2249808" y="3867226"/>
                  </a:lnTo>
                  <a:lnTo>
                    <a:pt x="2249808" y="0"/>
                  </a:lnTo>
                  <a:lnTo>
                    <a:pt x="0" y="0"/>
                  </a:lnTo>
                  <a:close/>
                  <a:moveTo>
                    <a:pt x="2188848" y="3806266"/>
                  </a:moveTo>
                  <a:lnTo>
                    <a:pt x="59690" y="3806266"/>
                  </a:lnTo>
                  <a:lnTo>
                    <a:pt x="59690" y="59690"/>
                  </a:lnTo>
                  <a:lnTo>
                    <a:pt x="2188848" y="59690"/>
                  </a:lnTo>
                  <a:lnTo>
                    <a:pt x="2188848" y="3806266"/>
                  </a:lnTo>
                  <a:close/>
                </a:path>
              </a:pathLst>
            </a:custGeom>
            <a:solidFill>
              <a:srgbClr val="273755"/>
            </a:solidFill>
          </p:spPr>
        </p:sp>
      </p:grpSp>
      <p:pic>
        <p:nvPicPr>
          <p:cNvPr name="Picture 4" id="4"/>
          <p:cNvPicPr>
            <a:picLocks noChangeAspect="true"/>
          </p:cNvPicPr>
          <p:nvPr/>
        </p:nvPicPr>
        <p:blipFill>
          <a:blip r:embed="rId2"/>
          <a:srcRect l="9553" t="2042" r="8747" b="1705"/>
          <a:stretch>
            <a:fillRect/>
          </a:stretch>
        </p:blipFill>
        <p:spPr>
          <a:xfrm flipH="false" flipV="false" rot="0">
            <a:off x="1699476" y="1406608"/>
            <a:ext cx="5038595" cy="7914792"/>
          </a:xfrm>
          <a:prstGeom prst="rect">
            <a:avLst/>
          </a:prstGeom>
        </p:spPr>
      </p:pic>
      <p:grpSp>
        <p:nvGrpSpPr>
          <p:cNvPr name="Group 5" id="5"/>
          <p:cNvGrpSpPr/>
          <p:nvPr/>
        </p:nvGrpSpPr>
        <p:grpSpPr>
          <a:xfrm rot="0">
            <a:off x="6692192" y="2998425"/>
            <a:ext cx="10567108" cy="4290150"/>
            <a:chOff x="0" y="0"/>
            <a:chExt cx="14089477" cy="5720200"/>
          </a:xfrm>
        </p:grpSpPr>
        <p:sp>
          <p:nvSpPr>
            <p:cNvPr name="TextBox 6" id="6"/>
            <p:cNvSpPr txBox="true"/>
            <p:nvPr/>
          </p:nvSpPr>
          <p:spPr>
            <a:xfrm rot="0">
              <a:off x="1320801" y="19050"/>
              <a:ext cx="11447876" cy="62780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679"/>
                </a:lnSpc>
              </a:pPr>
              <a:r>
                <a:rPr lang="en-US" b="false" sz="3200" i="false" spc="640">
                  <a:solidFill>
                    <a:srgbClr val="273755"/>
                  </a:solidFill>
                  <a:latin typeface="Glacial Indifference"/>
                </a:rPr>
                <a:t>ЯНУШ КОРЧАК</a:t>
              </a:r>
            </a:p>
          </p:txBody>
        </p:sp>
        <p:sp>
          <p:nvSpPr>
            <p:cNvPr name="TextBox 7" id="7"/>
            <p:cNvSpPr txBox="true"/>
            <p:nvPr/>
          </p:nvSpPr>
          <p:spPr>
            <a:xfrm rot="0">
              <a:off x="0" y="1098670"/>
              <a:ext cx="14089477" cy="3554519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10100"/>
                </a:lnSpc>
              </a:pPr>
              <a:r>
                <a:rPr lang="en-US" b="false" sz="10000" spc="-100">
                  <a:solidFill>
                    <a:srgbClr val="8AABCA"/>
                  </a:solidFill>
                  <a:latin typeface="Playfair Display Black"/>
                </a:rPr>
                <a:t>Как любить РЕБЕНКА</a:t>
              </a:r>
            </a:p>
          </p:txBody>
        </p:sp>
        <p:sp>
          <p:nvSpPr>
            <p:cNvPr name="TextBox 8" id="8"/>
            <p:cNvSpPr txBox="true"/>
            <p:nvPr/>
          </p:nvSpPr>
          <p:spPr>
            <a:xfrm rot="0">
              <a:off x="1320800" y="5167539"/>
              <a:ext cx="11447877" cy="552662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219"/>
                </a:lnSpc>
              </a:pPr>
              <a:r>
                <a:rPr lang="en-US" b="false" sz="2800" i="false" spc="196">
                  <a:solidFill>
                    <a:srgbClr val="273755"/>
                  </a:solidFill>
                  <a:latin typeface="Glacial Indifference"/>
                </a:rPr>
                <a:t>"Сыном мне стала идея служения детям..."</a:t>
              </a: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2514459" y="9264250"/>
            <a:ext cx="5003245" cy="4229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359"/>
              </a:lnSpc>
            </a:pPr>
            <a:r>
              <a:rPr lang="en-US" sz="2400">
                <a:solidFill>
                  <a:srgbClr val="273755"/>
                </a:solidFill>
                <a:latin typeface="Arimo"/>
              </a:rPr>
              <a:t>Автор: Воспанова Дарья, 772 гр./ </a:t>
            </a:r>
            <a:r>
              <a:rPr lang="en-US" sz="2400">
                <a:solidFill>
                  <a:srgbClr val="000000"/>
                </a:solidFill>
                <a:latin typeface="Arimo"/>
              </a:rPr>
              <a:t>м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9FC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75659" y="427032"/>
            <a:ext cx="15909983" cy="4359567"/>
            <a:chOff x="0" y="0"/>
            <a:chExt cx="7826623" cy="2144609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7826623" cy="2144609"/>
            </a:xfrm>
            <a:custGeom>
              <a:avLst/>
              <a:gdLst/>
              <a:ahLst/>
              <a:cxnLst/>
              <a:rect r="r" b="b" t="t" l="l"/>
              <a:pathLst>
                <a:path h="2144609" w="7826623">
                  <a:moveTo>
                    <a:pt x="0" y="0"/>
                  </a:moveTo>
                  <a:lnTo>
                    <a:pt x="0" y="2144609"/>
                  </a:lnTo>
                  <a:lnTo>
                    <a:pt x="7826623" y="2144609"/>
                  </a:lnTo>
                  <a:lnTo>
                    <a:pt x="7826623" y="0"/>
                  </a:lnTo>
                  <a:lnTo>
                    <a:pt x="0" y="0"/>
                  </a:lnTo>
                  <a:close/>
                  <a:moveTo>
                    <a:pt x="7765663" y="2083649"/>
                  </a:moveTo>
                  <a:lnTo>
                    <a:pt x="59690" y="2083649"/>
                  </a:lnTo>
                  <a:lnTo>
                    <a:pt x="59690" y="59690"/>
                  </a:lnTo>
                  <a:lnTo>
                    <a:pt x="7765663" y="59690"/>
                  </a:lnTo>
                  <a:lnTo>
                    <a:pt x="7765663" y="2083649"/>
                  </a:lnTo>
                  <a:close/>
                </a:path>
              </a:pathLst>
            </a:custGeom>
            <a:solidFill>
              <a:srgbClr val="273755"/>
            </a:solidFill>
          </p:spPr>
        </p:sp>
      </p:grpSp>
      <p:grpSp>
        <p:nvGrpSpPr>
          <p:cNvPr name="Group 4" id="4"/>
          <p:cNvGrpSpPr/>
          <p:nvPr/>
        </p:nvGrpSpPr>
        <p:grpSpPr>
          <a:xfrm rot="0">
            <a:off x="1407450" y="647515"/>
            <a:ext cx="15446400" cy="3876614"/>
            <a:chOff x="0" y="0"/>
            <a:chExt cx="20595200" cy="5168819"/>
          </a:xfrm>
        </p:grpSpPr>
        <p:pic>
          <p:nvPicPr>
            <p:cNvPr name="Picture 5" id="5"/>
            <p:cNvPicPr>
              <a:picLocks noChangeAspect="true"/>
            </p:cNvPicPr>
            <p:nvPr/>
          </p:nvPicPr>
          <p:blipFill>
            <a:blip r:embed="rId2"/>
            <a:srcRect l="110" t="0" r="110" b="0"/>
            <a:stretch>
              <a:fillRect/>
            </a:stretch>
          </p:blipFill>
          <p:spPr>
            <a:xfrm>
              <a:off x="0" y="0"/>
              <a:ext cx="6865067" cy="5168819"/>
            </a:xfrm>
            <a:prstGeom prst="rect">
              <a:avLst/>
            </a:prstGeom>
          </p:spPr>
        </p:pic>
        <p:pic>
          <p:nvPicPr>
            <p:cNvPr name="Picture 6" id="6"/>
            <p:cNvPicPr>
              <a:picLocks noChangeAspect="true"/>
            </p:cNvPicPr>
            <p:nvPr/>
          </p:nvPicPr>
          <p:blipFill>
            <a:blip r:embed="rId3"/>
            <a:srcRect l="0" t="3057" r="0" b="29395"/>
            <a:stretch>
              <a:fillRect/>
            </a:stretch>
          </p:blipFill>
          <p:spPr>
            <a:xfrm>
              <a:off x="6865067" y="0"/>
              <a:ext cx="6865067" cy="5168819"/>
            </a:xfrm>
            <a:prstGeom prst="rect">
              <a:avLst/>
            </a:prstGeom>
          </p:spPr>
        </p:pic>
        <p:pic>
          <p:nvPicPr>
            <p:cNvPr name="Picture 7" id="7"/>
            <p:cNvPicPr>
              <a:picLocks noChangeAspect="true"/>
            </p:cNvPicPr>
            <p:nvPr/>
          </p:nvPicPr>
          <p:blipFill>
            <a:blip r:embed="rId4"/>
            <a:srcRect l="0" t="16644" r="0" b="24878"/>
            <a:stretch>
              <a:fillRect/>
            </a:stretch>
          </p:blipFill>
          <p:spPr>
            <a:xfrm>
              <a:off x="13730133" y="0"/>
              <a:ext cx="6865067" cy="5168819"/>
            </a:xfrm>
            <a:prstGeom prst="rect">
              <a:avLst/>
            </a:prstGeom>
          </p:spPr>
        </p:pic>
      </p:grpSp>
      <p:sp>
        <p:nvSpPr>
          <p:cNvPr name="TextBox 8" id="8"/>
          <p:cNvSpPr txBox="true"/>
          <p:nvPr/>
        </p:nvSpPr>
        <p:spPr>
          <a:xfrm rot="0">
            <a:off x="3417485" y="5143373"/>
            <a:ext cx="11426331" cy="4535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84"/>
              </a:lnSpc>
            </a:pPr>
            <a:r>
              <a:rPr lang="en-US" b="true" sz="3200" i="false" spc="192">
                <a:solidFill>
                  <a:srgbClr val="8AABCA"/>
                </a:solidFill>
                <a:latin typeface="Playfair Display Black"/>
              </a:rPr>
              <a:t>ИГРА ДЛЯ РЕБЕНКА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571088" y="6072825"/>
            <a:ext cx="17171077" cy="4214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180"/>
              </a:lnSpc>
            </a:pPr>
            <a:r>
              <a:rPr lang="en-US" b="false" sz="2923" i="false" spc="87">
                <a:solidFill>
                  <a:srgbClr val="273755"/>
                </a:solidFill>
                <a:latin typeface="Glacial Indifference"/>
              </a:rPr>
              <a:t>        Игра не столько стихия ребенка, сколько единственная область, где мы позволяем ему проявлять инициативу в более широком диапазоне. В игре ребенок чувствует себя до известной степени независимым. Все другое это мимолетная милость, минутная концессия, а ни игру ребенок имеет право. Он обращается к игре поневоле, убегает в нес, скрываясь от злой тоски, прячется в ней от пугающей пустоты, от холодного долга. Да, ребенок предпочитает играть, нежели зубрить грамматические формулы или таблицу умножения.</a:t>
            </a:r>
          </a:p>
          <a:p>
            <a:pPr>
              <a:lnSpc>
                <a:spcPts val="4180"/>
              </a:lnSpc>
            </a:pPr>
          </a:p>
        </p:txBody>
      </p:sp>
      <p:sp>
        <p:nvSpPr>
          <p:cNvPr name="AutoShape 10" id="10"/>
          <p:cNvSpPr/>
          <p:nvPr/>
        </p:nvSpPr>
        <p:spPr>
          <a:xfrm rot="0">
            <a:off x="8178150" y="5832719"/>
            <a:ext cx="1905000" cy="41275"/>
          </a:xfrm>
          <a:prstGeom prst="rect">
            <a:avLst/>
          </a:prstGeom>
          <a:solidFill>
            <a:srgbClr val="273755"/>
          </a:solid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r:embed="rId2"/>
          <a:srcRect l="0" t="1820" r="0" b="182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6757492" y="4297490"/>
            <a:ext cx="8968740" cy="4760591"/>
            <a:chOff x="0" y="0"/>
            <a:chExt cx="4208715" cy="2233978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4208715" cy="2233978"/>
            </a:xfrm>
            <a:custGeom>
              <a:avLst/>
              <a:gdLst/>
              <a:ahLst/>
              <a:cxnLst/>
              <a:rect r="r" b="b" t="t" l="l"/>
              <a:pathLst>
                <a:path h="2233978" w="4208715">
                  <a:moveTo>
                    <a:pt x="0" y="0"/>
                  </a:moveTo>
                  <a:lnTo>
                    <a:pt x="0" y="2233978"/>
                  </a:lnTo>
                  <a:lnTo>
                    <a:pt x="4208715" y="2233978"/>
                  </a:lnTo>
                  <a:lnTo>
                    <a:pt x="4208715" y="0"/>
                  </a:lnTo>
                  <a:lnTo>
                    <a:pt x="0" y="0"/>
                  </a:lnTo>
                  <a:close/>
                  <a:moveTo>
                    <a:pt x="4147755" y="2173018"/>
                  </a:moveTo>
                  <a:lnTo>
                    <a:pt x="59690" y="2173018"/>
                  </a:lnTo>
                  <a:lnTo>
                    <a:pt x="59690" y="59690"/>
                  </a:lnTo>
                  <a:lnTo>
                    <a:pt x="4147755" y="59690"/>
                  </a:lnTo>
                  <a:lnTo>
                    <a:pt x="4147755" y="2173018"/>
                  </a:lnTo>
                  <a:close/>
                </a:path>
              </a:pathLst>
            </a:custGeom>
            <a:solidFill>
              <a:srgbClr val="273755"/>
            </a:solidFill>
          </p:spPr>
        </p:sp>
      </p:grpSp>
      <p:sp>
        <p:nvSpPr>
          <p:cNvPr name="AutoShape 4" id="4"/>
          <p:cNvSpPr/>
          <p:nvPr/>
        </p:nvSpPr>
        <p:spPr>
          <a:xfrm rot="0">
            <a:off x="7348433" y="4737252"/>
            <a:ext cx="8972550" cy="4762500"/>
          </a:xfrm>
          <a:prstGeom prst="rect">
            <a:avLst/>
          </a:prstGeom>
          <a:solidFill>
            <a:srgbClr val="F9FCFF"/>
          </a:solidFill>
        </p:spPr>
      </p:sp>
      <p:sp>
        <p:nvSpPr>
          <p:cNvPr name="TextBox 5" id="5"/>
          <p:cNvSpPr txBox="true"/>
          <p:nvPr/>
        </p:nvSpPr>
        <p:spPr>
          <a:xfrm rot="0">
            <a:off x="7536982" y="6004309"/>
            <a:ext cx="8595453" cy="287551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575"/>
              </a:lnSpc>
            </a:pPr>
            <a:r>
              <a:rPr lang="en-US" b="false" sz="3199" i="false" spc="95">
                <a:solidFill>
                  <a:srgbClr val="273755"/>
                </a:solidFill>
                <a:latin typeface="Glacial Indifference"/>
              </a:rPr>
              <a:t>    Родная речь-это не подобранные и приспособленные для ребенка запреты и нравоучения, а воздух, которым дышит его душа наравне с душой всего народа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130779" y="4865370"/>
            <a:ext cx="8595453" cy="8267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800">
                <a:solidFill>
                  <a:srgbClr val="8AABCA"/>
                </a:solidFill>
                <a:latin typeface="Playfair Display Black"/>
              </a:rPr>
              <a:t>Речь ребенка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9FC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8704634" y="178211"/>
            <a:ext cx="8554666" cy="21841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759"/>
              </a:lnSpc>
            </a:pPr>
          </a:p>
          <a:p>
            <a:pPr algn="ctr">
              <a:lnSpc>
                <a:spcPts val="5759"/>
              </a:lnSpc>
            </a:pPr>
            <a:r>
              <a:rPr lang="en-US" b="false" sz="4799" spc="-47">
                <a:solidFill>
                  <a:srgbClr val="8AABCA"/>
                </a:solidFill>
                <a:latin typeface="Playfair Display Black"/>
              </a:rPr>
              <a:t>ТАК ЧТО ЖЕ, РАЗРЕШАТЬ ЕМУ ВСЕ?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8429410" y="3563760"/>
            <a:ext cx="9723000" cy="58631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17"/>
              </a:lnSpc>
            </a:pPr>
            <a:r>
              <a:rPr lang="en-US" b="false" sz="2739" i="false" spc="82">
                <a:solidFill>
                  <a:srgbClr val="273755"/>
                </a:solidFill>
                <a:latin typeface="Glacial Indifference"/>
              </a:rPr>
              <a:t>    Ни за что - из скучающего раба мы вырастим скучающего тирана. Запрещая, мы, как бы то ни</a:t>
            </a:r>
          </a:p>
          <a:p>
            <a:pPr>
              <a:lnSpc>
                <a:spcPts val="3917"/>
              </a:lnSpc>
            </a:pPr>
            <a:r>
              <a:rPr lang="en-US" b="false" sz="2739" i="false" spc="82">
                <a:solidFill>
                  <a:srgbClr val="273755"/>
                </a:solidFill>
                <a:latin typeface="Glacial Indifference"/>
              </a:rPr>
              <a:t>было, закаляем его волю, пусть единственно в направлении ограничения и отказа, развиваем</a:t>
            </a:r>
          </a:p>
          <a:p>
            <a:pPr>
              <a:lnSpc>
                <a:spcPts val="3917"/>
              </a:lnSpc>
            </a:pPr>
            <a:r>
              <a:rPr lang="en-US" b="false" sz="2739" i="false" spc="82">
                <a:solidFill>
                  <a:srgbClr val="273755"/>
                </a:solidFill>
                <a:latin typeface="Glacial Indifference"/>
              </a:rPr>
              <a:t>его находчивость при действиях в тесном пространстве, умение выскользнуть из-под контроля, пробуждаем критическое отношение к жизни. И это имеет ценность как подготовка - пусть и односторонняя - к жизни. Разрешая "все", надо следить затем, чтобы, потакая капризам, не</a:t>
            </a:r>
          </a:p>
          <a:p>
            <a:pPr>
              <a:lnSpc>
                <a:spcPts val="3917"/>
              </a:lnSpc>
            </a:pPr>
            <a:r>
              <a:rPr lang="en-US" b="false" sz="2739" i="false" spc="82">
                <a:solidFill>
                  <a:srgbClr val="273755"/>
                </a:solidFill>
                <a:latin typeface="Glacial Indifference"/>
              </a:rPr>
              <a:t>притупить тем самым желания. Там мы ослабляем волю, здесь-отравляем ее.</a:t>
            </a:r>
          </a:p>
        </p:txBody>
      </p:sp>
      <p:sp>
        <p:nvSpPr>
          <p:cNvPr name="AutoShape 4" id="4"/>
          <p:cNvSpPr/>
          <p:nvPr/>
        </p:nvSpPr>
        <p:spPr>
          <a:xfrm rot="0">
            <a:off x="11997642" y="3204643"/>
            <a:ext cx="1802107" cy="39046"/>
          </a:xfrm>
          <a:prstGeom prst="rect">
            <a:avLst/>
          </a:prstGeom>
          <a:solidFill>
            <a:srgbClr val="273755"/>
          </a:solidFill>
        </p:spPr>
      </p:sp>
      <p:grpSp>
        <p:nvGrpSpPr>
          <p:cNvPr name="Group 5" id="5"/>
          <p:cNvGrpSpPr/>
          <p:nvPr/>
        </p:nvGrpSpPr>
        <p:grpSpPr>
          <a:xfrm rot="0">
            <a:off x="251917" y="793706"/>
            <a:ext cx="7691515" cy="8241030"/>
            <a:chOff x="0" y="0"/>
            <a:chExt cx="3609358" cy="3867226"/>
          </a:xfrm>
        </p:grpSpPr>
        <p:sp>
          <p:nvSpPr>
            <p:cNvPr name="Freeform 6" id="6"/>
            <p:cNvSpPr/>
            <p:nvPr/>
          </p:nvSpPr>
          <p:spPr>
            <a:xfrm>
              <a:off x="0" y="0"/>
              <a:ext cx="3609358" cy="3867226"/>
            </a:xfrm>
            <a:custGeom>
              <a:avLst/>
              <a:gdLst/>
              <a:ahLst/>
              <a:cxnLst/>
              <a:rect r="r" b="b" t="t" l="l"/>
              <a:pathLst>
                <a:path h="3867226" w="3609358">
                  <a:moveTo>
                    <a:pt x="0" y="0"/>
                  </a:moveTo>
                  <a:lnTo>
                    <a:pt x="0" y="3867226"/>
                  </a:lnTo>
                  <a:lnTo>
                    <a:pt x="3609358" y="3867226"/>
                  </a:lnTo>
                  <a:lnTo>
                    <a:pt x="3609358" y="0"/>
                  </a:lnTo>
                  <a:lnTo>
                    <a:pt x="0" y="0"/>
                  </a:lnTo>
                  <a:close/>
                  <a:moveTo>
                    <a:pt x="3548398" y="3806266"/>
                  </a:moveTo>
                  <a:lnTo>
                    <a:pt x="59690" y="3806266"/>
                  </a:lnTo>
                  <a:lnTo>
                    <a:pt x="59690" y="59690"/>
                  </a:lnTo>
                  <a:lnTo>
                    <a:pt x="3548398" y="59690"/>
                  </a:lnTo>
                  <a:lnTo>
                    <a:pt x="3548398" y="3806266"/>
                  </a:lnTo>
                  <a:close/>
                </a:path>
              </a:pathLst>
            </a:custGeom>
            <a:solidFill>
              <a:srgbClr val="273755"/>
            </a:solidFill>
          </p:spPr>
        </p:sp>
      </p:grpSp>
      <p:pic>
        <p:nvPicPr>
          <p:cNvPr name="Picture 7" id="7"/>
          <p:cNvPicPr>
            <a:picLocks noChangeAspect="true"/>
          </p:cNvPicPr>
          <p:nvPr/>
        </p:nvPicPr>
        <p:blipFill>
          <a:blip r:embed="rId2"/>
          <a:srcRect l="5821" t="1248" r="12585" b="1248"/>
          <a:stretch>
            <a:fillRect/>
          </a:stretch>
        </p:blipFill>
        <p:spPr>
          <a:xfrm flipH="false" flipV="false" rot="0">
            <a:off x="752464" y="1270287"/>
            <a:ext cx="7349825" cy="822300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9FC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140286" y="617664"/>
            <a:ext cx="6664248" cy="4535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84"/>
              </a:lnSpc>
            </a:pPr>
            <a:r>
              <a:rPr lang="en-US" b="true" sz="3200" i="false" spc="192">
                <a:solidFill>
                  <a:srgbClr val="8AABCA"/>
                </a:solidFill>
                <a:latin typeface="Playfair Display Black"/>
              </a:rPr>
              <a:t>ПЕРИОД СОЗРЕВАНИЯ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9737703" y="1405035"/>
            <a:ext cx="7900649" cy="34712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432"/>
              </a:lnSpc>
            </a:pPr>
            <a:r>
              <a:rPr lang="en-US" b="false" sz="2400" i="false" spc="72">
                <a:solidFill>
                  <a:srgbClr val="273755"/>
                </a:solidFill>
                <a:latin typeface="Glacial Indifference"/>
              </a:rPr>
              <a:t>   Рост это работа, тяжелая работа организма, </a:t>
            </a:r>
          </a:p>
          <a:p>
            <a:pPr>
              <a:lnSpc>
                <a:spcPts val="3432"/>
              </a:lnSpc>
            </a:pPr>
            <a:r>
              <a:rPr lang="en-US" b="false" sz="2400" i="false" spc="72">
                <a:solidFill>
                  <a:srgbClr val="273755"/>
                </a:solidFill>
                <a:latin typeface="Glacial Indifference"/>
              </a:rPr>
              <a:t>а условия жизни не жертвуют ей ни единым часом учебы, ни единым рабочим днем на заводе. Как часто этот процесс протекает в состоянии, близком к болезни, потому что преждевременный, потому что слишком неподготовленный, потому что с отклонениями от нормы.</a:t>
            </a:r>
          </a:p>
        </p:txBody>
      </p:sp>
      <p:sp>
        <p:nvSpPr>
          <p:cNvPr name="AutoShape 4" id="4"/>
          <p:cNvSpPr/>
          <p:nvPr/>
        </p:nvSpPr>
        <p:spPr>
          <a:xfrm rot="0">
            <a:off x="12519909" y="1187914"/>
            <a:ext cx="1905000" cy="41275"/>
          </a:xfrm>
          <a:prstGeom prst="rect">
            <a:avLst/>
          </a:prstGeom>
          <a:solidFill>
            <a:srgbClr val="273755"/>
          </a:solidFill>
        </p:spPr>
      </p:sp>
      <p:sp>
        <p:nvSpPr>
          <p:cNvPr name="TextBox 5" id="5"/>
          <p:cNvSpPr txBox="true"/>
          <p:nvPr/>
        </p:nvSpPr>
        <p:spPr>
          <a:xfrm rot="0">
            <a:off x="1430981" y="5823902"/>
            <a:ext cx="6664248" cy="4535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84"/>
              </a:lnSpc>
            </a:pPr>
            <a:r>
              <a:rPr lang="en-US" b="true" sz="3200" i="false" spc="192">
                <a:solidFill>
                  <a:srgbClr val="8AABCA"/>
                </a:solidFill>
                <a:latin typeface="Playfair Display Black"/>
              </a:rPr>
              <a:t>ЛЮБОВЬ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476874" y="6616098"/>
            <a:ext cx="8572461" cy="216827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432"/>
              </a:lnSpc>
            </a:pPr>
            <a:r>
              <a:rPr lang="en-US" b="false" sz="2400" i="false" spc="72">
                <a:solidFill>
                  <a:srgbClr val="273755"/>
                </a:solidFill>
                <a:latin typeface="Glacial Indifference"/>
              </a:rPr>
              <a:t>   Мы сердимся, когда любовь дочки или сына не совпадает с нашими намерениями относительно них. Мы смеемся. Мы раним детей насмешками и подозрением, мы порочим  чувство, не приносящее доход. И вот они прячутся, но любят.</a:t>
            </a:r>
          </a:p>
        </p:txBody>
      </p:sp>
      <p:sp>
        <p:nvSpPr>
          <p:cNvPr name="AutoShape 7" id="7"/>
          <p:cNvSpPr/>
          <p:nvPr/>
        </p:nvSpPr>
        <p:spPr>
          <a:xfrm rot="0">
            <a:off x="3863091" y="6392680"/>
            <a:ext cx="1905000" cy="41275"/>
          </a:xfrm>
          <a:prstGeom prst="rect">
            <a:avLst/>
          </a:prstGeom>
          <a:solidFill>
            <a:srgbClr val="273755"/>
          </a:solidFill>
        </p:spPr>
      </p:sp>
      <p:grpSp>
        <p:nvGrpSpPr>
          <p:cNvPr name="Group 8" id="8"/>
          <p:cNvGrpSpPr/>
          <p:nvPr/>
        </p:nvGrpSpPr>
        <p:grpSpPr>
          <a:xfrm rot="0">
            <a:off x="647700" y="647700"/>
            <a:ext cx="7572983" cy="4262226"/>
            <a:chOff x="0" y="0"/>
            <a:chExt cx="4290107" cy="2414558"/>
          </a:xfrm>
        </p:grpSpPr>
        <p:sp>
          <p:nvSpPr>
            <p:cNvPr name="Freeform 9" id="9"/>
            <p:cNvSpPr/>
            <p:nvPr/>
          </p:nvSpPr>
          <p:spPr>
            <a:xfrm>
              <a:off x="0" y="0"/>
              <a:ext cx="4290107" cy="2414558"/>
            </a:xfrm>
            <a:custGeom>
              <a:avLst/>
              <a:gdLst/>
              <a:ahLst/>
              <a:cxnLst/>
              <a:rect r="r" b="b" t="t" l="l"/>
              <a:pathLst>
                <a:path h="2414558" w="4290107">
                  <a:moveTo>
                    <a:pt x="0" y="0"/>
                  </a:moveTo>
                  <a:lnTo>
                    <a:pt x="0" y="2414558"/>
                  </a:lnTo>
                  <a:lnTo>
                    <a:pt x="4290107" y="2414558"/>
                  </a:lnTo>
                  <a:lnTo>
                    <a:pt x="4290107" y="0"/>
                  </a:lnTo>
                  <a:lnTo>
                    <a:pt x="0" y="0"/>
                  </a:lnTo>
                  <a:close/>
                  <a:moveTo>
                    <a:pt x="4229147" y="2353598"/>
                  </a:moveTo>
                  <a:lnTo>
                    <a:pt x="59690" y="2353598"/>
                  </a:lnTo>
                  <a:lnTo>
                    <a:pt x="59690" y="59690"/>
                  </a:lnTo>
                  <a:lnTo>
                    <a:pt x="4229147" y="59690"/>
                  </a:lnTo>
                  <a:lnTo>
                    <a:pt x="4229147" y="2353598"/>
                  </a:lnTo>
                  <a:close/>
                </a:path>
              </a:pathLst>
            </a:custGeom>
            <a:solidFill>
              <a:srgbClr val="273755"/>
            </a:solidFill>
          </p:spPr>
        </p:sp>
      </p:grpSp>
      <p:pic>
        <p:nvPicPr>
          <p:cNvPr name="Picture 10" id="10"/>
          <p:cNvPicPr>
            <a:picLocks noChangeAspect="true"/>
          </p:cNvPicPr>
          <p:nvPr/>
        </p:nvPicPr>
        <p:blipFill>
          <a:blip r:embed="rId2"/>
          <a:srcRect l="0" t="0" r="0" b="23173"/>
          <a:stretch>
            <a:fillRect/>
          </a:stretch>
        </p:blipFill>
        <p:spPr>
          <a:xfrm flipH="false" flipV="false" rot="0">
            <a:off x="1027550" y="1042479"/>
            <a:ext cx="7576082" cy="4263077"/>
          </a:xfrm>
          <a:prstGeom prst="rect">
            <a:avLst/>
          </a:prstGeom>
        </p:spPr>
      </p:pic>
      <p:grpSp>
        <p:nvGrpSpPr>
          <p:cNvPr name="Group 11" id="11"/>
          <p:cNvGrpSpPr/>
          <p:nvPr/>
        </p:nvGrpSpPr>
        <p:grpSpPr>
          <a:xfrm rot="0">
            <a:off x="10065369" y="5362444"/>
            <a:ext cx="7572983" cy="4262226"/>
            <a:chOff x="0" y="0"/>
            <a:chExt cx="4290107" cy="2414558"/>
          </a:xfrm>
        </p:grpSpPr>
        <p:sp>
          <p:nvSpPr>
            <p:cNvPr name="Freeform 12" id="12"/>
            <p:cNvSpPr/>
            <p:nvPr/>
          </p:nvSpPr>
          <p:spPr>
            <a:xfrm>
              <a:off x="0" y="0"/>
              <a:ext cx="4290107" cy="2414558"/>
            </a:xfrm>
            <a:custGeom>
              <a:avLst/>
              <a:gdLst/>
              <a:ahLst/>
              <a:cxnLst/>
              <a:rect r="r" b="b" t="t" l="l"/>
              <a:pathLst>
                <a:path h="2414558" w="4290107">
                  <a:moveTo>
                    <a:pt x="0" y="0"/>
                  </a:moveTo>
                  <a:lnTo>
                    <a:pt x="0" y="2414558"/>
                  </a:lnTo>
                  <a:lnTo>
                    <a:pt x="4290107" y="2414558"/>
                  </a:lnTo>
                  <a:lnTo>
                    <a:pt x="4290107" y="0"/>
                  </a:lnTo>
                  <a:lnTo>
                    <a:pt x="0" y="0"/>
                  </a:lnTo>
                  <a:close/>
                  <a:moveTo>
                    <a:pt x="4229147" y="2353598"/>
                  </a:moveTo>
                  <a:lnTo>
                    <a:pt x="59690" y="2353598"/>
                  </a:lnTo>
                  <a:lnTo>
                    <a:pt x="59690" y="59690"/>
                  </a:lnTo>
                  <a:lnTo>
                    <a:pt x="4229147" y="59690"/>
                  </a:lnTo>
                  <a:lnTo>
                    <a:pt x="4229147" y="2353598"/>
                  </a:lnTo>
                  <a:close/>
                </a:path>
              </a:pathLst>
            </a:custGeom>
            <a:solidFill>
              <a:srgbClr val="273755"/>
            </a:solidFill>
          </p:spPr>
        </p:sp>
      </p:grpSp>
      <p:pic>
        <p:nvPicPr>
          <p:cNvPr name="Picture 13" id="13"/>
          <p:cNvPicPr>
            <a:picLocks noChangeAspect="true"/>
          </p:cNvPicPr>
          <p:nvPr/>
        </p:nvPicPr>
        <p:blipFill>
          <a:blip r:embed="rId3"/>
          <a:srcRect l="0" t="8624" r="0" b="8624"/>
          <a:stretch>
            <a:fillRect/>
          </a:stretch>
        </p:blipFill>
        <p:spPr>
          <a:xfrm flipH="false" flipV="false" rot="0">
            <a:off x="9684369" y="4995223"/>
            <a:ext cx="7576082" cy="426307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r:embed="rId2"/>
          <a:srcRect l="0" t="3222" r="0" b="322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8997093" y="2918173"/>
            <a:ext cx="8460536" cy="6025215"/>
            <a:chOff x="0" y="0"/>
            <a:chExt cx="3538100" cy="2519676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3538100" cy="2519676"/>
            </a:xfrm>
            <a:custGeom>
              <a:avLst/>
              <a:gdLst/>
              <a:ahLst/>
              <a:cxnLst/>
              <a:rect r="r" b="b" t="t" l="l"/>
              <a:pathLst>
                <a:path h="2519676" w="3538100">
                  <a:moveTo>
                    <a:pt x="3413640" y="2519676"/>
                  </a:moveTo>
                  <a:lnTo>
                    <a:pt x="124460" y="2519676"/>
                  </a:lnTo>
                  <a:cubicBezTo>
                    <a:pt x="55880" y="2519676"/>
                    <a:pt x="0" y="2463796"/>
                    <a:pt x="0" y="2395216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413640" y="0"/>
                  </a:lnTo>
                  <a:cubicBezTo>
                    <a:pt x="3482220" y="0"/>
                    <a:pt x="3538100" y="55880"/>
                    <a:pt x="3538100" y="124460"/>
                  </a:cubicBezTo>
                  <a:lnTo>
                    <a:pt x="3538100" y="2395216"/>
                  </a:lnTo>
                  <a:cubicBezTo>
                    <a:pt x="3538100" y="2463797"/>
                    <a:pt x="3482220" y="2519676"/>
                    <a:pt x="3413640" y="2519676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name="TextBox 4" id="4"/>
          <p:cNvSpPr txBox="true"/>
          <p:nvPr/>
        </p:nvSpPr>
        <p:spPr>
          <a:xfrm rot="0">
            <a:off x="9260636" y="3665570"/>
            <a:ext cx="7998664" cy="49580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919"/>
              </a:lnSpc>
            </a:pPr>
            <a:r>
              <a:rPr lang="en-US" sz="2800">
                <a:solidFill>
                  <a:srgbClr val="000000"/>
                </a:solidFill>
                <a:latin typeface="Arimo"/>
              </a:rPr>
              <a:t>    </a:t>
            </a:r>
            <a:r>
              <a:rPr lang="en-US" sz="2800">
                <a:solidFill>
                  <a:srgbClr val="273755"/>
                </a:solidFill>
                <a:latin typeface="Arimo"/>
              </a:rPr>
              <a:t>Счастлив автор, который, завершая свой труд, сознает, что он выразил все как следует - и то, что узнал сам, и то, что почерпнул из книг, переосмыслил и по-новому оценил. Отдавая свой труд в печать, он чувствует спокойное удовлетворение, - его детище достаточно созрело, чтоб начать самостоятельную жизнь. Но бывает и так: автор не адресуется к читателю, которым ждет от него банального урока с готовыми рецептами и предписаниями</a:t>
            </a:r>
            <a:r>
              <a:rPr lang="en-US" sz="2800">
                <a:solidFill>
                  <a:srgbClr val="000000"/>
                </a:solidFill>
                <a:latin typeface="Arimo"/>
              </a:rPr>
              <a:t>.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8798764" y="2822923"/>
            <a:ext cx="8460536" cy="8267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800">
                <a:solidFill>
                  <a:srgbClr val="8AABCA"/>
                </a:solidFill>
                <a:latin typeface="Playfair Display Black"/>
              </a:rPr>
              <a:t>Читателю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r:embed="rId2"/>
          <a:srcRect l="3707" t="4272" r="2917" b="1180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9FC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056055" y="499563"/>
            <a:ext cx="11368430" cy="95799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680"/>
              </a:lnSpc>
            </a:pPr>
            <a:r>
              <a:rPr lang="en-US" b="false" sz="6400" i="true" spc="-64">
                <a:solidFill>
                  <a:srgbClr val="8AABCA"/>
                </a:solidFill>
                <a:latin typeface="Playfair Display Black"/>
              </a:rPr>
              <a:t>"</a:t>
            </a:r>
            <a:r>
              <a:rPr lang="en-US" b="false" sz="6400" spc="-64">
                <a:solidFill>
                  <a:srgbClr val="8AABCA"/>
                </a:solidFill>
                <a:latin typeface="Playfair Display Black"/>
              </a:rPr>
              <a:t>Как любить ребенка"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8249486" y="2565667"/>
            <a:ext cx="8981569" cy="5148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942"/>
              </a:lnSpc>
            </a:pPr>
            <a:r>
              <a:rPr lang="en-US" b="true" sz="3519" i="false" spc="211">
                <a:solidFill>
                  <a:srgbClr val="8AABCA"/>
                </a:solidFill>
                <a:latin typeface="Glacial Indifference"/>
              </a:rPr>
              <a:t>(1918)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7373179" y="3141957"/>
            <a:ext cx="10734183" cy="674168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448"/>
              </a:lnSpc>
            </a:pPr>
            <a:r>
              <a:rPr lang="en-US" b="false" sz="3111" i="false" spc="93">
                <a:solidFill>
                  <a:srgbClr val="273755"/>
                </a:solidFill>
                <a:latin typeface="Glacial Indifference"/>
              </a:rPr>
              <a:t>      Эта книга великого педагога и гуманиста </a:t>
            </a:r>
          </a:p>
          <a:p>
            <a:pPr>
              <a:lnSpc>
                <a:spcPts val="4448"/>
              </a:lnSpc>
            </a:pPr>
            <a:r>
              <a:rPr lang="en-US" b="false" sz="3111" i="false" spc="93">
                <a:solidFill>
                  <a:srgbClr val="273755"/>
                </a:solidFill>
                <a:latin typeface="Glacial Indifference"/>
              </a:rPr>
              <a:t>Януша Корчака - подлинная энциклопедия</a:t>
            </a:r>
          </a:p>
          <a:p>
            <a:pPr>
              <a:lnSpc>
                <a:spcPts val="4448"/>
              </a:lnSpc>
            </a:pPr>
            <a:r>
              <a:rPr lang="en-US" b="false" sz="3111" i="false" spc="93">
                <a:solidFill>
                  <a:srgbClr val="273755"/>
                </a:solidFill>
                <a:latin typeface="Glacial Indifference"/>
              </a:rPr>
              <a:t>воспитания человека, от грудного возраста до становления личности и самоуправления</a:t>
            </a:r>
          </a:p>
          <a:p>
            <a:pPr>
              <a:lnSpc>
                <a:spcPts val="4448"/>
              </a:lnSpc>
            </a:pPr>
            <a:r>
              <a:rPr lang="en-US" b="false" sz="3111" i="false" spc="93">
                <a:solidFill>
                  <a:srgbClr val="273755"/>
                </a:solidFill>
                <a:latin typeface="Glacial Indifference"/>
              </a:rPr>
              <a:t>подростков.</a:t>
            </a:r>
          </a:p>
          <a:p>
            <a:pPr>
              <a:lnSpc>
                <a:spcPts val="4448"/>
              </a:lnSpc>
            </a:pPr>
            <a:r>
              <a:rPr lang="en-US" b="false" sz="3111" i="false" spc="93">
                <a:solidFill>
                  <a:srgbClr val="273755"/>
                </a:solidFill>
                <a:latin typeface="Glacial Indifference"/>
              </a:rPr>
              <a:t>     В ней - серьезность наблюдений ученого и </a:t>
            </a:r>
          </a:p>
          <a:p>
            <a:pPr>
              <a:lnSpc>
                <a:spcPts val="4448"/>
              </a:lnSpc>
            </a:pPr>
            <a:r>
              <a:rPr lang="en-US" b="false" sz="3111" i="false" spc="93">
                <a:solidFill>
                  <a:srgbClr val="273755"/>
                </a:solidFill>
                <a:latin typeface="Glacial Indifference"/>
              </a:rPr>
              <a:t>мягкий лиризм художника слова. Текст Корчака</a:t>
            </a:r>
          </a:p>
          <a:p>
            <a:pPr>
              <a:lnSpc>
                <a:spcPts val="4448"/>
              </a:lnSpc>
            </a:pPr>
            <a:r>
              <a:rPr lang="en-US" b="false" sz="3111" i="false" spc="93">
                <a:solidFill>
                  <a:srgbClr val="273755"/>
                </a:solidFill>
                <a:latin typeface="Glacial Indifference"/>
              </a:rPr>
              <a:t>напитан бесценными мыслями, яркими </a:t>
            </a:r>
          </a:p>
          <a:p>
            <a:pPr>
              <a:lnSpc>
                <a:spcPts val="4448"/>
              </a:lnSpc>
            </a:pPr>
            <a:r>
              <a:rPr lang="en-US" b="false" sz="3111" i="false" spc="93">
                <a:solidFill>
                  <a:srgbClr val="273755"/>
                </a:solidFill>
                <a:latin typeface="Glacial Indifference"/>
              </a:rPr>
              <a:t>метафорами и четкими рекомендациями. В </a:t>
            </a:r>
          </a:p>
          <a:p>
            <a:pPr>
              <a:lnSpc>
                <a:spcPts val="4448"/>
              </a:lnSpc>
            </a:pPr>
            <a:r>
              <a:rPr lang="en-US" b="false" sz="3111" i="false" spc="93">
                <a:solidFill>
                  <a:srgbClr val="273755"/>
                </a:solidFill>
                <a:latin typeface="Glacial Indifference"/>
              </a:rPr>
              <a:t>течение многих десятилетий эта книга служит вдохновляющим ориентиром для миллионов родителей. </a:t>
            </a:r>
          </a:p>
        </p:txBody>
      </p:sp>
      <p:sp>
        <p:nvSpPr>
          <p:cNvPr name="AutoShape 5" id="5"/>
          <p:cNvSpPr/>
          <p:nvPr/>
        </p:nvSpPr>
        <p:spPr>
          <a:xfrm rot="0">
            <a:off x="11542846" y="2000091"/>
            <a:ext cx="2394848" cy="51888"/>
          </a:xfrm>
          <a:prstGeom prst="rect">
            <a:avLst/>
          </a:prstGeom>
          <a:solidFill>
            <a:srgbClr val="273755"/>
          </a:solidFill>
        </p:spPr>
      </p:sp>
      <p:grpSp>
        <p:nvGrpSpPr>
          <p:cNvPr name="Group 6" id="6"/>
          <p:cNvGrpSpPr/>
          <p:nvPr/>
        </p:nvGrpSpPr>
        <p:grpSpPr>
          <a:xfrm rot="0">
            <a:off x="650805" y="847202"/>
            <a:ext cx="5130230" cy="8241030"/>
            <a:chOff x="0" y="0"/>
            <a:chExt cx="2407437" cy="3867226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2407437" cy="3867226"/>
            </a:xfrm>
            <a:custGeom>
              <a:avLst/>
              <a:gdLst/>
              <a:ahLst/>
              <a:cxnLst/>
              <a:rect r="r" b="b" t="t" l="l"/>
              <a:pathLst>
                <a:path h="3867226" w="2407437">
                  <a:moveTo>
                    <a:pt x="0" y="0"/>
                  </a:moveTo>
                  <a:lnTo>
                    <a:pt x="0" y="3867226"/>
                  </a:lnTo>
                  <a:lnTo>
                    <a:pt x="2407437" y="3867226"/>
                  </a:lnTo>
                  <a:lnTo>
                    <a:pt x="2407437" y="0"/>
                  </a:lnTo>
                  <a:lnTo>
                    <a:pt x="0" y="0"/>
                  </a:lnTo>
                  <a:close/>
                  <a:moveTo>
                    <a:pt x="2346477" y="3806266"/>
                  </a:moveTo>
                  <a:lnTo>
                    <a:pt x="59690" y="3806266"/>
                  </a:lnTo>
                  <a:lnTo>
                    <a:pt x="59690" y="59690"/>
                  </a:lnTo>
                  <a:lnTo>
                    <a:pt x="2346477" y="59690"/>
                  </a:lnTo>
                  <a:lnTo>
                    <a:pt x="2346477" y="3806266"/>
                  </a:lnTo>
                  <a:close/>
                </a:path>
              </a:pathLst>
            </a:custGeom>
            <a:solidFill>
              <a:srgbClr val="273755"/>
            </a:solidFill>
          </p:spPr>
        </p:sp>
      </p:grpSp>
      <p:pic>
        <p:nvPicPr>
          <p:cNvPr name="Picture 8" id="8"/>
          <p:cNvPicPr>
            <a:picLocks noChangeAspect="true"/>
          </p:cNvPicPr>
          <p:nvPr/>
        </p:nvPicPr>
        <p:blipFill>
          <a:blip r:embed="rId2"/>
          <a:srcRect l="13789" t="3144" r="0" b="3144"/>
          <a:stretch>
            <a:fillRect/>
          </a:stretch>
        </p:blipFill>
        <p:spPr>
          <a:xfrm flipH="false" flipV="false" rot="0">
            <a:off x="1028700" y="1270287"/>
            <a:ext cx="5229416" cy="822300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9FC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003072" y="4144466"/>
            <a:ext cx="14281855" cy="2978329"/>
            <a:chOff x="0" y="0"/>
            <a:chExt cx="19042473" cy="3971106"/>
          </a:xfrm>
        </p:grpSpPr>
        <p:sp>
          <p:nvSpPr>
            <p:cNvPr name="TextBox 3" id="3"/>
            <p:cNvSpPr txBox="true"/>
            <p:nvPr/>
          </p:nvSpPr>
          <p:spPr>
            <a:xfrm rot="0">
              <a:off x="0" y="9525"/>
              <a:ext cx="19042473" cy="1280795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7680"/>
                </a:lnSpc>
              </a:pPr>
              <a:r>
                <a:rPr lang="en-US" b="false" sz="6400" spc="-64">
                  <a:solidFill>
                    <a:srgbClr val="8AABCA"/>
                  </a:solidFill>
                  <a:latin typeface="Playfair Display Black"/>
                </a:rPr>
                <a:t>"Как любить ребенка"</a:t>
              </a:r>
            </a:p>
          </p:txBody>
        </p:sp>
        <p:sp>
          <p:nvSpPr>
            <p:cNvPr name="TextBox 4" id="4"/>
            <p:cNvSpPr txBox="true"/>
            <p:nvPr/>
          </p:nvSpPr>
          <p:spPr>
            <a:xfrm rot="0">
              <a:off x="1903683" y="2413639"/>
              <a:ext cx="15235108" cy="54720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136"/>
                </a:lnSpc>
              </a:pPr>
              <a:r>
                <a:rPr lang="en-US" b="true" sz="2800" i="false" spc="168">
                  <a:solidFill>
                    <a:srgbClr val="8AABCA"/>
                  </a:solidFill>
                  <a:latin typeface="Glacial Indifference"/>
                </a:rPr>
                <a:t>1918</a:t>
              </a:r>
            </a:p>
          </p:txBody>
        </p:sp>
        <p:sp>
          <p:nvSpPr>
            <p:cNvPr name="TextBox 5" id="5"/>
            <p:cNvSpPr txBox="true"/>
            <p:nvPr/>
          </p:nvSpPr>
          <p:spPr>
            <a:xfrm rot="0">
              <a:off x="2295" y="3418783"/>
              <a:ext cx="19037883" cy="552323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3432"/>
                </a:lnSpc>
              </a:pPr>
            </a:p>
          </p:txBody>
        </p:sp>
        <p:sp>
          <p:nvSpPr>
            <p:cNvPr name="AutoShape 6" id="6"/>
            <p:cNvSpPr/>
            <p:nvPr/>
          </p:nvSpPr>
          <p:spPr>
            <a:xfrm rot="0">
              <a:off x="8251237" y="1814938"/>
              <a:ext cx="2540000" cy="55033"/>
            </a:xfrm>
            <a:prstGeom prst="rect">
              <a:avLst/>
            </a:prstGeom>
            <a:solidFill>
              <a:srgbClr val="273755"/>
            </a:solidFill>
          </p:spPr>
        </p:sp>
      </p:grpSp>
      <p:grpSp>
        <p:nvGrpSpPr>
          <p:cNvPr name="Group 7" id="7"/>
          <p:cNvGrpSpPr/>
          <p:nvPr/>
        </p:nvGrpSpPr>
        <p:grpSpPr>
          <a:xfrm rot="0">
            <a:off x="732462" y="647700"/>
            <a:ext cx="16238311" cy="2686598"/>
            <a:chOff x="0" y="0"/>
            <a:chExt cx="7620069" cy="1260726"/>
          </a:xfrm>
        </p:grpSpPr>
        <p:sp>
          <p:nvSpPr>
            <p:cNvPr name="Freeform 8" id="8"/>
            <p:cNvSpPr/>
            <p:nvPr/>
          </p:nvSpPr>
          <p:spPr>
            <a:xfrm>
              <a:off x="0" y="0"/>
              <a:ext cx="7620069" cy="1260726"/>
            </a:xfrm>
            <a:custGeom>
              <a:avLst/>
              <a:gdLst/>
              <a:ahLst/>
              <a:cxnLst/>
              <a:rect r="r" b="b" t="t" l="l"/>
              <a:pathLst>
                <a:path h="1260726" w="7620069">
                  <a:moveTo>
                    <a:pt x="0" y="0"/>
                  </a:moveTo>
                  <a:lnTo>
                    <a:pt x="0" y="1260726"/>
                  </a:lnTo>
                  <a:lnTo>
                    <a:pt x="7620069" y="1260726"/>
                  </a:lnTo>
                  <a:lnTo>
                    <a:pt x="7620069" y="0"/>
                  </a:lnTo>
                  <a:lnTo>
                    <a:pt x="0" y="0"/>
                  </a:lnTo>
                  <a:close/>
                  <a:moveTo>
                    <a:pt x="7559109" y="1199766"/>
                  </a:moveTo>
                  <a:lnTo>
                    <a:pt x="59690" y="1199766"/>
                  </a:lnTo>
                  <a:lnTo>
                    <a:pt x="59690" y="59690"/>
                  </a:lnTo>
                  <a:lnTo>
                    <a:pt x="7559109" y="59690"/>
                  </a:lnTo>
                  <a:lnTo>
                    <a:pt x="7559109" y="1199766"/>
                  </a:lnTo>
                  <a:close/>
                </a:path>
              </a:pathLst>
            </a:custGeom>
            <a:solidFill>
              <a:srgbClr val="273755"/>
            </a:solidFill>
          </p:spPr>
        </p:sp>
      </p:grpSp>
      <p:pic>
        <p:nvPicPr>
          <p:cNvPr name="Picture 9" id="9"/>
          <p:cNvPicPr>
            <a:picLocks noChangeAspect="true"/>
          </p:cNvPicPr>
          <p:nvPr/>
        </p:nvPicPr>
        <p:blipFill>
          <a:blip r:embed="rId2"/>
          <a:srcRect l="0" t="34373" r="0" b="41822"/>
          <a:stretch>
            <a:fillRect/>
          </a:stretch>
        </p:blipFill>
        <p:spPr>
          <a:xfrm flipH="false" flipV="false" rot="0">
            <a:off x="1240979" y="1238641"/>
            <a:ext cx="16251577" cy="2750607"/>
          </a:xfrm>
          <a:prstGeom prst="rect">
            <a:avLst/>
          </a:prstGeom>
        </p:spPr>
      </p:pic>
      <p:sp>
        <p:nvSpPr>
          <p:cNvPr name="TextBox 10" id="10"/>
          <p:cNvSpPr txBox="true"/>
          <p:nvPr/>
        </p:nvSpPr>
        <p:spPr>
          <a:xfrm rot="0">
            <a:off x="1322594" y="6899636"/>
            <a:ext cx="16580036" cy="2410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810"/>
              </a:lnSpc>
            </a:pPr>
            <a:r>
              <a:rPr lang="en-US" sz="3436">
                <a:solidFill>
                  <a:srgbClr val="000000"/>
                </a:solidFill>
                <a:latin typeface="Glacial Indifference"/>
              </a:rPr>
              <a:t>   </a:t>
            </a:r>
            <a:r>
              <a:rPr lang="en-US" sz="3436">
                <a:solidFill>
                  <a:srgbClr val="273755"/>
                </a:solidFill>
                <a:latin typeface="Glacial Indifference"/>
              </a:rPr>
              <a:t>  Педагогические идеи Януша Корчака строятся на равенстве и уважении</a:t>
            </a:r>
          </a:p>
          <a:p>
            <a:pPr>
              <a:lnSpc>
                <a:spcPts val="4810"/>
              </a:lnSpc>
            </a:pPr>
            <a:r>
              <a:rPr lang="en-US" sz="3436">
                <a:solidFill>
                  <a:srgbClr val="273755"/>
                </a:solidFill>
                <a:latin typeface="Glacial Indifference"/>
              </a:rPr>
              <a:t> интересов и жизненных позиций маленьких граждан. «Мы в состоянии</a:t>
            </a:r>
          </a:p>
          <a:p>
            <a:pPr>
              <a:lnSpc>
                <a:spcPts val="4810"/>
              </a:lnSpc>
            </a:pPr>
            <a:r>
              <a:rPr lang="en-US" sz="3436">
                <a:solidFill>
                  <a:srgbClr val="273755"/>
                </a:solidFill>
                <a:latin typeface="Glacial Indifference"/>
              </a:rPr>
              <a:t> лишь направить ребенка по нужному пути, но ни в коем случае не делать </a:t>
            </a:r>
          </a:p>
          <a:p>
            <a:pPr>
              <a:lnSpc>
                <a:spcPts val="4810"/>
              </a:lnSpc>
            </a:pPr>
            <a:r>
              <a:rPr lang="en-US" sz="3436">
                <a:solidFill>
                  <a:srgbClr val="273755"/>
                </a:solidFill>
                <a:latin typeface="Glacial Indifference"/>
              </a:rPr>
              <a:t>из него управляемую игрушку в своих руках» – говорил психолог и педагог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9FC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2955571" y="725257"/>
            <a:ext cx="12376858" cy="85636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831"/>
              </a:lnSpc>
            </a:pPr>
            <a:r>
              <a:rPr lang="en-US" b="true" sz="5600" i="false" spc="-56">
                <a:solidFill>
                  <a:srgbClr val="8AABCA"/>
                </a:solidFill>
                <a:latin typeface="Playfair Display Black"/>
              </a:rPr>
              <a:t>Ты говоришь: "Мой ребенок"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70210" y="2813951"/>
            <a:ext cx="958490" cy="837081"/>
          </a:xfrm>
          <a:prstGeom prst="rect">
            <a:avLst/>
          </a:prstGeom>
        </p:spPr>
      </p:pic>
      <p:pic>
        <p:nvPicPr>
          <p:cNvPr name="Picture 4" id="4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9465672" y="2813951"/>
            <a:ext cx="958490" cy="837081"/>
          </a:xfrm>
          <a:prstGeom prst="rect">
            <a:avLst/>
          </a:prstGeom>
        </p:spPr>
      </p:pic>
      <p:sp>
        <p:nvSpPr>
          <p:cNvPr name="TextBox 5" id="5"/>
          <p:cNvSpPr txBox="true"/>
          <p:nvPr/>
        </p:nvSpPr>
        <p:spPr>
          <a:xfrm rot="0">
            <a:off x="1342439" y="2044133"/>
            <a:ext cx="7726265" cy="234560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11"/>
              </a:lnSpc>
            </a:pPr>
            <a:r>
              <a:rPr lang="en-US" b="false" sz="2595" i="false" spc="77">
                <a:solidFill>
                  <a:srgbClr val="273755"/>
                </a:solidFill>
                <a:latin typeface="Glacial Indifference"/>
              </a:rPr>
              <a:t>Разве земля благодарит солнце за то, что</a:t>
            </a:r>
          </a:p>
          <a:p>
            <a:pPr>
              <a:lnSpc>
                <a:spcPts val="3711"/>
              </a:lnSpc>
            </a:pPr>
            <a:r>
              <a:rPr lang="en-US" b="false" sz="2595" i="false" spc="77">
                <a:solidFill>
                  <a:srgbClr val="273755"/>
                </a:solidFill>
                <a:latin typeface="Glacial Indifference"/>
              </a:rPr>
              <a:t> оно светит? Дерево-семечко, из которого</a:t>
            </a:r>
          </a:p>
          <a:p>
            <a:pPr>
              <a:lnSpc>
                <a:spcPts val="3711"/>
              </a:lnSpc>
            </a:pPr>
            <a:r>
              <a:rPr lang="en-US" b="false" sz="2595" i="false" spc="77">
                <a:solidFill>
                  <a:srgbClr val="273755"/>
                </a:solidFill>
                <a:latin typeface="Glacial Indifference"/>
              </a:rPr>
              <a:t> оно выросло? А разве соловей посвящает</a:t>
            </a:r>
          </a:p>
          <a:p>
            <a:pPr>
              <a:lnSpc>
                <a:spcPts val="3711"/>
              </a:lnSpc>
            </a:pPr>
            <a:r>
              <a:rPr lang="en-US" b="false" sz="2595" i="false" spc="77">
                <a:solidFill>
                  <a:srgbClr val="273755"/>
                </a:solidFill>
                <a:latin typeface="Glacial Indifference"/>
              </a:rPr>
              <a:t> свои трели матери за то, что та когда-то </a:t>
            </a:r>
          </a:p>
          <a:p>
            <a:pPr>
              <a:lnSpc>
                <a:spcPts val="3711"/>
              </a:lnSpc>
            </a:pPr>
            <a:r>
              <a:rPr lang="en-US" b="false" sz="2595" i="false" spc="77">
                <a:solidFill>
                  <a:srgbClr val="273755"/>
                </a:solidFill>
                <a:latin typeface="Glacial Indifference"/>
              </a:rPr>
              <a:t>обогревала его собой?</a:t>
            </a:r>
          </a:p>
        </p:txBody>
      </p:sp>
      <p:pic>
        <p:nvPicPr>
          <p:cNvPr name="Picture 6" id="6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70210" y="5522568"/>
            <a:ext cx="958490" cy="837081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2"/>
          <a:srcRect l="0" t="0" r="0" b="0"/>
          <a:stretch>
            <a:fillRect/>
          </a:stretch>
        </p:blipFill>
        <p:spPr>
          <a:xfrm flipH="false" flipV="false" rot="0">
            <a:off x="9465672" y="5522568"/>
            <a:ext cx="958490" cy="837081"/>
          </a:xfrm>
          <a:prstGeom prst="rect">
            <a:avLst/>
          </a:prstGeom>
        </p:spPr>
      </p:pic>
      <p:sp>
        <p:nvSpPr>
          <p:cNvPr name="TextBox 8" id="8"/>
          <p:cNvSpPr txBox="true"/>
          <p:nvPr/>
        </p:nvSpPr>
        <p:spPr>
          <a:xfrm rot="0">
            <a:off x="10634103" y="2044133"/>
            <a:ext cx="7432830" cy="231004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17"/>
              </a:lnSpc>
            </a:pPr>
            <a:r>
              <a:rPr lang="en-US" b="false" sz="2599" i="false" spc="77">
                <a:solidFill>
                  <a:srgbClr val="273755"/>
                </a:solidFill>
                <a:latin typeface="Glacial Indifference"/>
              </a:rPr>
              <a:t>Ребенок не ваш, а всех - матери и отца, дедов и прадедов.</a:t>
            </a:r>
          </a:p>
          <a:p>
            <a:pPr>
              <a:lnSpc>
                <a:spcPts val="3717"/>
              </a:lnSpc>
            </a:pPr>
            <a:r>
              <a:rPr lang="en-US" b="false" sz="2599" i="false" spc="77">
                <a:solidFill>
                  <a:srgbClr val="273755"/>
                </a:solidFill>
                <a:latin typeface="Glacial Indifference"/>
              </a:rPr>
              <a:t>Чье-то далекое я, спавшее среди предков, чей-то истлевший, давно забытый голос вдруг зазвенел в твоем ребенке.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342439" y="4746887"/>
            <a:ext cx="7876856" cy="509538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17"/>
              </a:lnSpc>
            </a:pPr>
            <a:r>
              <a:rPr lang="en-US" b="false" sz="2599" i="false" spc="77">
                <a:solidFill>
                  <a:srgbClr val="273755"/>
                </a:solidFill>
                <a:latin typeface="Glacial Indifference"/>
              </a:rPr>
              <a:t>Удивительная вещь: раньше ребенок был в ней, больше ей принадлежал. Она была увереннее в</a:t>
            </a:r>
          </a:p>
          <a:p>
            <a:pPr>
              <a:lnSpc>
                <a:spcPts val="3717"/>
              </a:lnSpc>
            </a:pPr>
            <a:r>
              <a:rPr lang="en-US" b="false" sz="2599" i="false" spc="77">
                <a:solidFill>
                  <a:srgbClr val="273755"/>
                </a:solidFill>
                <a:latin typeface="Glacial Indifference"/>
              </a:rPr>
              <a:t>его безопасности, лучше его понимала. Полагала, что все знает о нем, что все сумеет. </a:t>
            </a:r>
          </a:p>
          <a:p>
            <a:pPr>
              <a:lnSpc>
                <a:spcPts val="3717"/>
              </a:lnSpc>
            </a:pPr>
            <a:r>
              <a:rPr lang="en-US" b="false" sz="2599" i="false" spc="77">
                <a:solidFill>
                  <a:srgbClr val="273755"/>
                </a:solidFill>
                <a:latin typeface="Glacial Indifference"/>
              </a:rPr>
              <a:t>С той поры, когда чужие руки профессиональные, оплаченные, опытные - приняли опеку над ним</a:t>
            </a:r>
          </a:p>
          <a:p>
            <a:pPr>
              <a:lnSpc>
                <a:spcPts val="3717"/>
              </a:lnSpc>
            </a:pPr>
            <a:r>
              <a:rPr lang="en-US" b="false" sz="2599" i="false" spc="77">
                <a:solidFill>
                  <a:srgbClr val="273755"/>
                </a:solidFill>
                <a:latin typeface="Glacial Indifference"/>
              </a:rPr>
              <a:t>на себя, а она отошла на второй план, она потеряла покой.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0634103" y="4938925"/>
            <a:ext cx="7424066" cy="47113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18"/>
              </a:lnSpc>
            </a:pPr>
            <a:r>
              <a:rPr lang="en-US" b="false" sz="2600" i="false" spc="77">
                <a:solidFill>
                  <a:srgbClr val="273755"/>
                </a:solidFill>
                <a:latin typeface="Glacial Indifference"/>
              </a:rPr>
              <a:t>Живя чужим опытом, мнением, умом, иные настолько утратили веру в себя, что не хотят</a:t>
            </a:r>
          </a:p>
          <a:p>
            <a:pPr>
              <a:lnSpc>
                <a:spcPts val="3718"/>
              </a:lnSpc>
            </a:pPr>
            <a:r>
              <a:rPr lang="en-US" b="false" sz="2600" i="false" spc="77">
                <a:solidFill>
                  <a:srgbClr val="273755"/>
                </a:solidFill>
                <a:latin typeface="Glacial Indifference"/>
              </a:rPr>
              <a:t>думать сами. Как будто содержание печатного листка - откровение, а не тоже результат</a:t>
            </a:r>
          </a:p>
          <a:p>
            <a:pPr>
              <a:lnSpc>
                <a:spcPts val="3718"/>
              </a:lnSpc>
            </a:pPr>
            <a:r>
              <a:rPr lang="en-US" b="false" sz="2600" i="false" spc="77">
                <a:solidFill>
                  <a:srgbClr val="273755"/>
                </a:solidFill>
                <a:latin typeface="Glacial Indifference"/>
              </a:rPr>
              <a:t>наблюдения, только чужого, не моего, только когда-то, а не сегодня, не сейчас, только над кем-</a:t>
            </a:r>
          </a:p>
          <a:p>
            <a:pPr>
              <a:lnSpc>
                <a:spcPts val="3718"/>
              </a:lnSpc>
            </a:pPr>
            <a:r>
              <a:rPr lang="en-US" b="false" sz="2600" i="false" spc="77">
                <a:solidFill>
                  <a:srgbClr val="273755"/>
                </a:solidFill>
                <a:latin typeface="Glacial Indifference"/>
              </a:rPr>
              <a:t>то, а не над моим собственным ребенком.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206916" y="1973450"/>
            <a:ext cx="7652261" cy="2445713"/>
            <a:chOff x="0" y="0"/>
            <a:chExt cx="4965325" cy="1586951"/>
          </a:xfrm>
        </p:grpSpPr>
        <p:sp>
          <p:nvSpPr>
            <p:cNvPr name="Freeform 12" id="12"/>
            <p:cNvSpPr/>
            <p:nvPr/>
          </p:nvSpPr>
          <p:spPr>
            <a:xfrm>
              <a:off x="0" y="0"/>
              <a:ext cx="4965325" cy="1586951"/>
            </a:xfrm>
            <a:custGeom>
              <a:avLst/>
              <a:gdLst/>
              <a:ahLst/>
              <a:cxnLst/>
              <a:rect r="r" b="b" t="t" l="l"/>
              <a:pathLst>
                <a:path h="1586951" w="4965325">
                  <a:moveTo>
                    <a:pt x="4840865" y="1586951"/>
                  </a:moveTo>
                  <a:lnTo>
                    <a:pt x="124460" y="1586951"/>
                  </a:lnTo>
                  <a:cubicBezTo>
                    <a:pt x="55880" y="1586951"/>
                    <a:pt x="0" y="1531070"/>
                    <a:pt x="0" y="1462491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4840865" y="0"/>
                  </a:lnTo>
                  <a:cubicBezTo>
                    <a:pt x="4909445" y="0"/>
                    <a:pt x="4965325" y="55880"/>
                    <a:pt x="4965325" y="124460"/>
                  </a:cubicBezTo>
                  <a:lnTo>
                    <a:pt x="4965325" y="1462491"/>
                  </a:lnTo>
                  <a:cubicBezTo>
                    <a:pt x="4965325" y="1531071"/>
                    <a:pt x="4909445" y="1586951"/>
                    <a:pt x="4840865" y="1586951"/>
                  </a:cubicBezTo>
                  <a:close/>
                </a:path>
              </a:pathLst>
            </a:custGeom>
            <a:solidFill>
              <a:srgbClr val="8AABCA">
                <a:alpha val="28627"/>
              </a:srgbClr>
            </a:solidFill>
          </p:spPr>
        </p:sp>
      </p:grpSp>
      <p:grpSp>
        <p:nvGrpSpPr>
          <p:cNvPr name="Group 13" id="13"/>
          <p:cNvGrpSpPr/>
          <p:nvPr/>
        </p:nvGrpSpPr>
        <p:grpSpPr>
          <a:xfrm rot="0">
            <a:off x="1157649" y="4719803"/>
            <a:ext cx="8061647" cy="5122467"/>
            <a:chOff x="0" y="0"/>
            <a:chExt cx="1874831" cy="1191290"/>
          </a:xfrm>
        </p:grpSpPr>
        <p:sp>
          <p:nvSpPr>
            <p:cNvPr name="Freeform 14" id="14"/>
            <p:cNvSpPr/>
            <p:nvPr/>
          </p:nvSpPr>
          <p:spPr>
            <a:xfrm>
              <a:off x="0" y="0"/>
              <a:ext cx="1874831" cy="1191290"/>
            </a:xfrm>
            <a:custGeom>
              <a:avLst/>
              <a:gdLst/>
              <a:ahLst/>
              <a:cxnLst/>
              <a:rect r="r" b="b" t="t" l="l"/>
              <a:pathLst>
                <a:path h="1191290" w="1874831">
                  <a:moveTo>
                    <a:pt x="1750370" y="1191290"/>
                  </a:moveTo>
                  <a:lnTo>
                    <a:pt x="124460" y="1191290"/>
                  </a:lnTo>
                  <a:cubicBezTo>
                    <a:pt x="55880" y="1191290"/>
                    <a:pt x="0" y="1135410"/>
                    <a:pt x="0" y="106683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750371" y="0"/>
                  </a:lnTo>
                  <a:cubicBezTo>
                    <a:pt x="1818951" y="0"/>
                    <a:pt x="1874831" y="55880"/>
                    <a:pt x="1874831" y="124460"/>
                  </a:cubicBezTo>
                  <a:lnTo>
                    <a:pt x="1874831" y="1066830"/>
                  </a:lnTo>
                  <a:cubicBezTo>
                    <a:pt x="1874831" y="1135410"/>
                    <a:pt x="1818951" y="1191290"/>
                    <a:pt x="1750371" y="1191290"/>
                  </a:cubicBezTo>
                  <a:close/>
                </a:path>
              </a:pathLst>
            </a:custGeom>
            <a:solidFill>
              <a:srgbClr val="8AABCA">
                <a:alpha val="30980"/>
              </a:srgbClr>
            </a:solidFill>
          </p:spPr>
        </p:sp>
      </p:grpSp>
      <p:grpSp>
        <p:nvGrpSpPr>
          <p:cNvPr name="Group 15" id="15"/>
          <p:cNvGrpSpPr/>
          <p:nvPr/>
        </p:nvGrpSpPr>
        <p:grpSpPr>
          <a:xfrm rot="0">
            <a:off x="10487648" y="1931280"/>
            <a:ext cx="7704746" cy="2666152"/>
            <a:chOff x="0" y="0"/>
            <a:chExt cx="2591886" cy="896897"/>
          </a:xfrm>
        </p:grpSpPr>
        <p:sp>
          <p:nvSpPr>
            <p:cNvPr name="Freeform 16" id="16"/>
            <p:cNvSpPr/>
            <p:nvPr/>
          </p:nvSpPr>
          <p:spPr>
            <a:xfrm>
              <a:off x="0" y="0"/>
              <a:ext cx="2591886" cy="896897"/>
            </a:xfrm>
            <a:custGeom>
              <a:avLst/>
              <a:gdLst/>
              <a:ahLst/>
              <a:cxnLst/>
              <a:rect r="r" b="b" t="t" l="l"/>
              <a:pathLst>
                <a:path h="896897" w="2591886">
                  <a:moveTo>
                    <a:pt x="2467426" y="896897"/>
                  </a:moveTo>
                  <a:lnTo>
                    <a:pt x="124460" y="896897"/>
                  </a:lnTo>
                  <a:cubicBezTo>
                    <a:pt x="55880" y="896897"/>
                    <a:pt x="0" y="841016"/>
                    <a:pt x="0" y="772436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467426" y="0"/>
                  </a:lnTo>
                  <a:cubicBezTo>
                    <a:pt x="2536006" y="0"/>
                    <a:pt x="2591886" y="55880"/>
                    <a:pt x="2591886" y="124460"/>
                  </a:cubicBezTo>
                  <a:lnTo>
                    <a:pt x="2591886" y="772437"/>
                  </a:lnTo>
                  <a:cubicBezTo>
                    <a:pt x="2591886" y="841017"/>
                    <a:pt x="2536006" y="896897"/>
                    <a:pt x="2467426" y="896897"/>
                  </a:cubicBezTo>
                  <a:close/>
                </a:path>
              </a:pathLst>
            </a:custGeom>
            <a:solidFill>
              <a:srgbClr val="8AABCA">
                <a:alpha val="38823"/>
              </a:srgbClr>
            </a:solidFill>
          </p:spPr>
        </p:sp>
      </p:grpSp>
      <p:grpSp>
        <p:nvGrpSpPr>
          <p:cNvPr name="Group 17" id="17"/>
          <p:cNvGrpSpPr/>
          <p:nvPr/>
        </p:nvGrpSpPr>
        <p:grpSpPr>
          <a:xfrm rot="0">
            <a:off x="10571121" y="4891350"/>
            <a:ext cx="7568284" cy="4944016"/>
            <a:chOff x="0" y="0"/>
            <a:chExt cx="2743386" cy="1792129"/>
          </a:xfrm>
        </p:grpSpPr>
        <p:sp>
          <p:nvSpPr>
            <p:cNvPr name="Freeform 18" id="18"/>
            <p:cNvSpPr/>
            <p:nvPr/>
          </p:nvSpPr>
          <p:spPr>
            <a:xfrm>
              <a:off x="0" y="0"/>
              <a:ext cx="2743386" cy="1792129"/>
            </a:xfrm>
            <a:custGeom>
              <a:avLst/>
              <a:gdLst/>
              <a:ahLst/>
              <a:cxnLst/>
              <a:rect r="r" b="b" t="t" l="l"/>
              <a:pathLst>
                <a:path h="1792129" w="2743386">
                  <a:moveTo>
                    <a:pt x="2618926" y="1792129"/>
                  </a:moveTo>
                  <a:lnTo>
                    <a:pt x="124460" y="1792129"/>
                  </a:lnTo>
                  <a:cubicBezTo>
                    <a:pt x="55880" y="1792129"/>
                    <a:pt x="0" y="1736249"/>
                    <a:pt x="0" y="1667669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618926" y="0"/>
                  </a:lnTo>
                  <a:cubicBezTo>
                    <a:pt x="2687506" y="0"/>
                    <a:pt x="2743386" y="55880"/>
                    <a:pt x="2743386" y="124460"/>
                  </a:cubicBezTo>
                  <a:lnTo>
                    <a:pt x="2743386" y="1667669"/>
                  </a:lnTo>
                  <a:cubicBezTo>
                    <a:pt x="2743386" y="1736249"/>
                    <a:pt x="2687506" y="1792129"/>
                    <a:pt x="2618926" y="1792129"/>
                  </a:cubicBezTo>
                  <a:close/>
                </a:path>
              </a:pathLst>
            </a:custGeom>
            <a:solidFill>
              <a:srgbClr val="8AABCA">
                <a:alpha val="33725"/>
              </a:srgbClr>
            </a:solidFill>
          </p:spPr>
        </p:sp>
      </p:grp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9FC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8765615" y="366649"/>
            <a:ext cx="9120563" cy="13526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84"/>
              </a:lnSpc>
            </a:pPr>
            <a:r>
              <a:rPr lang="en-US" b="true" sz="3200" i="false" spc="192">
                <a:solidFill>
                  <a:srgbClr val="8AABCA"/>
                </a:solidFill>
                <a:latin typeface="Playfair Display Black"/>
              </a:rPr>
              <a:t>ЧТО ЕСТЬ РЕБЕНОК КАК ДУХОВНАЯ ОРГАНИЗАЦИЯ, ОТЛИЧНАЯ ОТ НАШЕЙ?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9392492" y="1861036"/>
            <a:ext cx="7866808" cy="34895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459"/>
              </a:lnSpc>
            </a:pPr>
            <a:r>
              <a:rPr lang="en-US" b="false" sz="2419" i="false" spc="72">
                <a:solidFill>
                  <a:srgbClr val="273755"/>
                </a:solidFill>
                <a:latin typeface="Glacial Indifference"/>
              </a:rPr>
              <a:t>     Каковы его черты, потребности, какие в нем </a:t>
            </a:r>
          </a:p>
          <a:p>
            <a:pPr>
              <a:lnSpc>
                <a:spcPts val="3459"/>
              </a:lnSpc>
            </a:pPr>
            <a:r>
              <a:rPr lang="en-US" b="false" sz="2419" i="false" spc="72">
                <a:solidFill>
                  <a:srgbClr val="273755"/>
                </a:solidFill>
                <a:latin typeface="Glacial Indifference"/>
              </a:rPr>
              <a:t>скрываются незамеченные возможности? Что </a:t>
            </a:r>
          </a:p>
          <a:p>
            <a:pPr>
              <a:lnSpc>
                <a:spcPts val="3459"/>
              </a:lnSpc>
            </a:pPr>
            <a:r>
              <a:rPr lang="en-US" b="false" sz="2419" i="false" spc="72">
                <a:solidFill>
                  <a:srgbClr val="273755"/>
                </a:solidFill>
                <a:latin typeface="Glacial Indifference"/>
              </a:rPr>
              <a:t>есть эта половина человечества, живущая </a:t>
            </a:r>
          </a:p>
          <a:p>
            <a:pPr>
              <a:lnSpc>
                <a:spcPts val="3459"/>
              </a:lnSpc>
            </a:pPr>
            <a:r>
              <a:rPr lang="en-US" b="false" sz="2419" i="false" spc="72">
                <a:solidFill>
                  <a:srgbClr val="273755"/>
                </a:solidFill>
                <a:latin typeface="Glacial Indifference"/>
              </a:rPr>
              <a:t>вместе с нами и рядом с нами в трагическом</a:t>
            </a:r>
          </a:p>
          <a:p>
            <a:pPr>
              <a:lnSpc>
                <a:spcPts val="3459"/>
              </a:lnSpc>
            </a:pPr>
            <a:r>
              <a:rPr lang="en-US" b="false" sz="2419" i="false" spc="72">
                <a:solidFill>
                  <a:srgbClr val="273755"/>
                </a:solidFill>
                <a:latin typeface="Glacial Indifference"/>
              </a:rPr>
              <a:t> раздвоении?</a:t>
            </a:r>
          </a:p>
          <a:p>
            <a:pPr>
              <a:lnSpc>
                <a:spcPts val="3459"/>
              </a:lnSpc>
            </a:pPr>
            <a:r>
              <a:rPr lang="en-US" b="false" sz="2419" i="false" spc="72">
                <a:solidFill>
                  <a:srgbClr val="273755"/>
                </a:solidFill>
                <a:latin typeface="Glacial Indifference"/>
              </a:rPr>
              <a:t>    Мы навязываем ей бремя обязанностей </a:t>
            </a:r>
          </a:p>
          <a:p>
            <a:pPr>
              <a:lnSpc>
                <a:spcPts val="3459"/>
              </a:lnSpc>
            </a:pPr>
            <a:r>
              <a:rPr lang="en-US" b="false" sz="2419" i="false" spc="72">
                <a:solidFill>
                  <a:srgbClr val="273755"/>
                </a:solidFill>
                <a:latin typeface="Glacial Indifference"/>
              </a:rPr>
              <a:t>завтрашнего человека, не давая ни одного из</a:t>
            </a:r>
          </a:p>
          <a:p>
            <a:pPr>
              <a:lnSpc>
                <a:spcPts val="3459"/>
              </a:lnSpc>
            </a:pPr>
            <a:r>
              <a:rPr lang="en-US" b="false" sz="2419" i="false" spc="72">
                <a:solidFill>
                  <a:srgbClr val="273755"/>
                </a:solidFill>
                <a:latin typeface="Glacial Indifference"/>
              </a:rPr>
              <a:t>прав человека, живущего сегодня.</a:t>
            </a:r>
          </a:p>
        </p:txBody>
      </p:sp>
      <p:sp>
        <p:nvSpPr>
          <p:cNvPr name="AutoShape 4" id="4"/>
          <p:cNvSpPr/>
          <p:nvPr/>
        </p:nvSpPr>
        <p:spPr>
          <a:xfrm rot="0">
            <a:off x="12058038" y="1708958"/>
            <a:ext cx="1905000" cy="41275"/>
          </a:xfrm>
          <a:prstGeom prst="rect">
            <a:avLst/>
          </a:prstGeom>
          <a:solidFill>
            <a:srgbClr val="273755"/>
          </a:solidFill>
        </p:spPr>
      </p:sp>
      <p:sp>
        <p:nvSpPr>
          <p:cNvPr name="TextBox 5" id="5"/>
          <p:cNvSpPr txBox="true"/>
          <p:nvPr/>
        </p:nvSpPr>
        <p:spPr>
          <a:xfrm rot="0">
            <a:off x="392071" y="4832933"/>
            <a:ext cx="8662473" cy="5015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607"/>
              </a:lnSpc>
            </a:pPr>
            <a:r>
              <a:rPr lang="en-US" b="false" sz="2523" i="false" spc="75">
                <a:solidFill>
                  <a:srgbClr val="273755"/>
                </a:solidFill>
                <a:latin typeface="Glacial Indifference"/>
              </a:rPr>
              <a:t>     Если разделить человечество на взрослых </a:t>
            </a:r>
          </a:p>
          <a:p>
            <a:pPr>
              <a:lnSpc>
                <a:spcPts val="3607"/>
              </a:lnSpc>
            </a:pPr>
            <a:r>
              <a:rPr lang="en-US" b="false" sz="2523" i="false" spc="75">
                <a:solidFill>
                  <a:srgbClr val="273755"/>
                </a:solidFill>
                <a:latin typeface="Glacial Indifference"/>
              </a:rPr>
              <a:t>и детей, а жизнь - на детство и взрослость, то</a:t>
            </a:r>
          </a:p>
          <a:p>
            <a:pPr>
              <a:lnSpc>
                <a:spcPts val="3607"/>
              </a:lnSpc>
            </a:pPr>
            <a:r>
              <a:rPr lang="en-US" b="false" sz="2523" i="false" spc="75">
                <a:solidFill>
                  <a:srgbClr val="273755"/>
                </a:solidFill>
                <a:latin typeface="Glacial Indifference"/>
              </a:rPr>
              <a:t>окажется, что дети и детство-это очень большая часть человечества и жизни. Только занятые</a:t>
            </a:r>
          </a:p>
          <a:p>
            <a:pPr>
              <a:lnSpc>
                <a:spcPts val="3607"/>
              </a:lnSpc>
            </a:pPr>
            <a:r>
              <a:rPr lang="en-US" b="false" sz="2523" i="false" spc="75">
                <a:solidFill>
                  <a:srgbClr val="273755"/>
                </a:solidFill>
                <a:latin typeface="Glacial Indifference"/>
              </a:rPr>
              <a:t>своими заботами, своей борьбой, мы не замечаем его, как не замечали раньше женщину,</a:t>
            </a:r>
          </a:p>
          <a:p>
            <a:pPr>
              <a:lnSpc>
                <a:spcPts val="3607"/>
              </a:lnSpc>
            </a:pPr>
            <a:r>
              <a:rPr lang="en-US" b="false" sz="2523" i="false" spc="75">
                <a:solidFill>
                  <a:srgbClr val="273755"/>
                </a:solidFill>
                <a:latin typeface="Glacial Indifference"/>
              </a:rPr>
              <a:t>мужика, порабощенные племена и народы. Мы устроились так, чтобы дети как можно меньше</a:t>
            </a:r>
          </a:p>
          <a:p>
            <a:pPr>
              <a:lnSpc>
                <a:spcPts val="3607"/>
              </a:lnSpc>
            </a:pPr>
            <a:r>
              <a:rPr lang="en-US" b="false" sz="2523" i="false" spc="75">
                <a:solidFill>
                  <a:srgbClr val="273755"/>
                </a:solidFill>
                <a:latin typeface="Glacial Indifference"/>
              </a:rPr>
              <a:t>мешали нам, чтобы они как можно меньше понимали, что мы есть на самом деле и чем на</a:t>
            </a:r>
          </a:p>
          <a:p>
            <a:pPr>
              <a:lnSpc>
                <a:spcPts val="3607"/>
              </a:lnSpc>
            </a:pPr>
            <a:r>
              <a:rPr lang="en-US" b="false" sz="2523" i="false" spc="75">
                <a:solidFill>
                  <a:srgbClr val="273755"/>
                </a:solidFill>
                <a:latin typeface="Glacial Indifference"/>
              </a:rPr>
              <a:t>самом деле занимаемся.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518036" y="341991"/>
            <a:ext cx="7204925" cy="3687087"/>
            <a:chOff x="0" y="0"/>
            <a:chExt cx="5769527" cy="2952529"/>
          </a:xfrm>
        </p:grpSpPr>
        <p:sp>
          <p:nvSpPr>
            <p:cNvPr name="Freeform 7" id="7"/>
            <p:cNvSpPr/>
            <p:nvPr/>
          </p:nvSpPr>
          <p:spPr>
            <a:xfrm>
              <a:off x="0" y="0"/>
              <a:ext cx="5769527" cy="2952529"/>
            </a:xfrm>
            <a:custGeom>
              <a:avLst/>
              <a:gdLst/>
              <a:ahLst/>
              <a:cxnLst/>
              <a:rect r="r" b="b" t="t" l="l"/>
              <a:pathLst>
                <a:path h="2952529" w="5769527">
                  <a:moveTo>
                    <a:pt x="0" y="0"/>
                  </a:moveTo>
                  <a:lnTo>
                    <a:pt x="0" y="2952529"/>
                  </a:lnTo>
                  <a:lnTo>
                    <a:pt x="5769527" y="2952529"/>
                  </a:lnTo>
                  <a:lnTo>
                    <a:pt x="5769527" y="0"/>
                  </a:lnTo>
                  <a:lnTo>
                    <a:pt x="0" y="0"/>
                  </a:lnTo>
                  <a:close/>
                  <a:moveTo>
                    <a:pt x="5708567" y="2891569"/>
                  </a:moveTo>
                  <a:lnTo>
                    <a:pt x="59690" y="2891569"/>
                  </a:lnTo>
                  <a:lnTo>
                    <a:pt x="59690" y="59690"/>
                  </a:lnTo>
                  <a:lnTo>
                    <a:pt x="5708567" y="59690"/>
                  </a:lnTo>
                  <a:lnTo>
                    <a:pt x="5708567" y="2891569"/>
                  </a:lnTo>
                  <a:close/>
                </a:path>
              </a:pathLst>
            </a:custGeom>
            <a:solidFill>
              <a:srgbClr val="273755"/>
            </a:solidFill>
          </p:spPr>
        </p:sp>
      </p:grpSp>
      <p:pic>
        <p:nvPicPr>
          <p:cNvPr name="Picture 8" id="8"/>
          <p:cNvPicPr>
            <a:picLocks noChangeAspect="true"/>
          </p:cNvPicPr>
          <p:nvPr/>
        </p:nvPicPr>
        <p:blipFill>
          <a:blip r:embed="rId2"/>
          <a:srcRect l="0" t="15657" r="0" b="15657"/>
          <a:stretch>
            <a:fillRect/>
          </a:stretch>
        </p:blipFill>
        <p:spPr>
          <a:xfrm flipH="false" flipV="false" rot="0">
            <a:off x="1028700" y="836062"/>
            <a:ext cx="7212632" cy="3653617"/>
          </a:xfrm>
          <a:prstGeom prst="rect">
            <a:avLst/>
          </a:prstGeom>
        </p:spPr>
      </p:pic>
      <p:grpSp>
        <p:nvGrpSpPr>
          <p:cNvPr name="Group 9" id="9"/>
          <p:cNvGrpSpPr/>
          <p:nvPr/>
        </p:nvGrpSpPr>
        <p:grpSpPr>
          <a:xfrm rot="0">
            <a:off x="10176547" y="5774895"/>
            <a:ext cx="7572983" cy="4262226"/>
            <a:chOff x="0" y="0"/>
            <a:chExt cx="4290107" cy="2414558"/>
          </a:xfrm>
        </p:grpSpPr>
        <p:sp>
          <p:nvSpPr>
            <p:cNvPr name="Freeform 10" id="10"/>
            <p:cNvSpPr/>
            <p:nvPr/>
          </p:nvSpPr>
          <p:spPr>
            <a:xfrm>
              <a:off x="0" y="0"/>
              <a:ext cx="4290107" cy="2414558"/>
            </a:xfrm>
            <a:custGeom>
              <a:avLst/>
              <a:gdLst/>
              <a:ahLst/>
              <a:cxnLst/>
              <a:rect r="r" b="b" t="t" l="l"/>
              <a:pathLst>
                <a:path h="2414558" w="4290107">
                  <a:moveTo>
                    <a:pt x="0" y="0"/>
                  </a:moveTo>
                  <a:lnTo>
                    <a:pt x="0" y="2414558"/>
                  </a:lnTo>
                  <a:lnTo>
                    <a:pt x="4290107" y="2414558"/>
                  </a:lnTo>
                  <a:lnTo>
                    <a:pt x="4290107" y="0"/>
                  </a:lnTo>
                  <a:lnTo>
                    <a:pt x="0" y="0"/>
                  </a:lnTo>
                  <a:close/>
                  <a:moveTo>
                    <a:pt x="4229147" y="2353598"/>
                  </a:moveTo>
                  <a:lnTo>
                    <a:pt x="59690" y="2353598"/>
                  </a:lnTo>
                  <a:lnTo>
                    <a:pt x="59690" y="59690"/>
                  </a:lnTo>
                  <a:lnTo>
                    <a:pt x="4229147" y="59690"/>
                  </a:lnTo>
                  <a:lnTo>
                    <a:pt x="4229147" y="2353598"/>
                  </a:lnTo>
                  <a:close/>
                </a:path>
              </a:pathLst>
            </a:custGeom>
            <a:solidFill>
              <a:srgbClr val="273755"/>
            </a:solidFill>
          </p:spPr>
        </p:sp>
      </p:grpSp>
      <p:pic>
        <p:nvPicPr>
          <p:cNvPr name="Picture 11" id="11"/>
          <p:cNvPicPr>
            <a:picLocks noChangeAspect="true"/>
          </p:cNvPicPr>
          <p:nvPr/>
        </p:nvPicPr>
        <p:blipFill>
          <a:blip r:embed="rId3"/>
          <a:srcRect l="0" t="10442" r="0" b="10442"/>
          <a:stretch>
            <a:fillRect/>
          </a:stretch>
        </p:blipFill>
        <p:spPr>
          <a:xfrm flipH="false" flipV="false" rot="0">
            <a:off x="9528870" y="5543468"/>
            <a:ext cx="7282041" cy="40976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r:embed="rId2"/>
          <a:srcRect l="0" t="7943" r="0" b="7943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7529582" y="3251975"/>
            <a:ext cx="10473690" cy="5713730"/>
            <a:chOff x="0" y="0"/>
            <a:chExt cx="4914935" cy="2681253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4914935" cy="2681253"/>
            </a:xfrm>
            <a:custGeom>
              <a:avLst/>
              <a:gdLst/>
              <a:ahLst/>
              <a:cxnLst/>
              <a:rect r="r" b="b" t="t" l="l"/>
              <a:pathLst>
                <a:path h="2681253" w="4914935">
                  <a:moveTo>
                    <a:pt x="0" y="0"/>
                  </a:moveTo>
                  <a:lnTo>
                    <a:pt x="0" y="2681253"/>
                  </a:lnTo>
                  <a:lnTo>
                    <a:pt x="4914935" y="2681253"/>
                  </a:lnTo>
                  <a:lnTo>
                    <a:pt x="4914935" y="0"/>
                  </a:lnTo>
                  <a:lnTo>
                    <a:pt x="0" y="0"/>
                  </a:lnTo>
                  <a:close/>
                  <a:moveTo>
                    <a:pt x="4853975" y="2620293"/>
                  </a:moveTo>
                  <a:lnTo>
                    <a:pt x="59690" y="2620293"/>
                  </a:lnTo>
                  <a:lnTo>
                    <a:pt x="59690" y="59690"/>
                  </a:lnTo>
                  <a:lnTo>
                    <a:pt x="4853975" y="59690"/>
                  </a:lnTo>
                  <a:lnTo>
                    <a:pt x="4853975" y="2620293"/>
                  </a:lnTo>
                  <a:close/>
                </a:path>
              </a:pathLst>
            </a:custGeom>
            <a:solidFill>
              <a:srgbClr val="F9FCFF"/>
            </a:solidFill>
          </p:spPr>
        </p:sp>
      </p:grpSp>
      <p:sp>
        <p:nvSpPr>
          <p:cNvPr name="AutoShape 4" id="4"/>
          <p:cNvSpPr/>
          <p:nvPr/>
        </p:nvSpPr>
        <p:spPr>
          <a:xfrm rot="0">
            <a:off x="6970747" y="4040718"/>
            <a:ext cx="10288553" cy="5379094"/>
          </a:xfrm>
          <a:prstGeom prst="rect">
            <a:avLst/>
          </a:prstGeom>
          <a:solidFill>
            <a:srgbClr val="8AABCA"/>
          </a:solidFill>
        </p:spPr>
      </p:sp>
      <p:sp>
        <p:nvSpPr>
          <p:cNvPr name="TextBox 5" id="5"/>
          <p:cNvSpPr txBox="true"/>
          <p:nvPr/>
        </p:nvSpPr>
        <p:spPr>
          <a:xfrm rot="0">
            <a:off x="7537767" y="4622721"/>
            <a:ext cx="9721533" cy="36576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759"/>
              </a:lnSpc>
            </a:pPr>
            <a:r>
              <a:rPr lang="en-US" b="false" sz="4800" i="true" spc="-48">
                <a:solidFill>
                  <a:srgbClr val="F9FCFF"/>
                </a:solidFill>
                <a:latin typeface="Playfair Display Black"/>
              </a:rPr>
              <a:t>   </a:t>
            </a:r>
            <a:r>
              <a:rPr lang="en-US" b="false" sz="4800" spc="-48">
                <a:solidFill>
                  <a:srgbClr val="F9FCFF"/>
                </a:solidFill>
                <a:latin typeface="Playfair Display Black"/>
              </a:rPr>
              <a:t>Мы обрядили детей в мундир детства и верим, что они нас любят, уважают, доверяют,</a:t>
            </a:r>
          </a:p>
          <a:p>
            <a:pPr algn="l">
              <a:lnSpc>
                <a:spcPts val="5759"/>
              </a:lnSpc>
            </a:pPr>
            <a:r>
              <a:rPr lang="en-US" b="false" sz="4800" spc="-48">
                <a:solidFill>
                  <a:srgbClr val="F9FCFF"/>
                </a:solidFill>
                <a:latin typeface="Playfair Display Black"/>
              </a:rPr>
              <a:t>что они невинны, доверчивы, благодарны.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>
  <p:cSld>
    <p:bg>
      <p:bgPr>
        <a:solidFill>
          <a:srgbClr val="F9FC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683229" y="1943478"/>
            <a:ext cx="15564711" cy="6987879"/>
          </a:xfrm>
          <a:prstGeom prst="rect">
            <a:avLst/>
          </a:prstGeom>
          <a:solidFill>
            <a:srgbClr val="F9FCFF"/>
          </a:solidFill>
        </p:spPr>
      </p:sp>
      <p:grpSp>
        <p:nvGrpSpPr>
          <p:cNvPr name="Group 3" id="3"/>
          <p:cNvGrpSpPr/>
          <p:nvPr/>
        </p:nvGrpSpPr>
        <p:grpSpPr>
          <a:xfrm rot="0">
            <a:off x="728937" y="1943478"/>
            <a:ext cx="16977084" cy="7707598"/>
            <a:chOff x="0" y="0"/>
            <a:chExt cx="4920656" cy="2233978"/>
          </a:xfrm>
        </p:grpSpPr>
        <p:sp>
          <p:nvSpPr>
            <p:cNvPr name="Freeform 4" id="4"/>
            <p:cNvSpPr/>
            <p:nvPr/>
          </p:nvSpPr>
          <p:spPr>
            <a:xfrm>
              <a:off x="0" y="0"/>
              <a:ext cx="4920656" cy="2233978"/>
            </a:xfrm>
            <a:custGeom>
              <a:avLst/>
              <a:gdLst/>
              <a:ahLst/>
              <a:cxnLst/>
              <a:rect r="r" b="b" t="t" l="l"/>
              <a:pathLst>
                <a:path h="2233978" w="4920656">
                  <a:moveTo>
                    <a:pt x="0" y="0"/>
                  </a:moveTo>
                  <a:lnTo>
                    <a:pt x="0" y="2233978"/>
                  </a:lnTo>
                  <a:lnTo>
                    <a:pt x="4920656" y="2233978"/>
                  </a:lnTo>
                  <a:lnTo>
                    <a:pt x="4920656" y="0"/>
                  </a:lnTo>
                  <a:lnTo>
                    <a:pt x="0" y="0"/>
                  </a:lnTo>
                  <a:close/>
                  <a:moveTo>
                    <a:pt x="4859696" y="2173018"/>
                  </a:moveTo>
                  <a:lnTo>
                    <a:pt x="59690" y="2173018"/>
                  </a:lnTo>
                  <a:lnTo>
                    <a:pt x="59690" y="59690"/>
                  </a:lnTo>
                  <a:lnTo>
                    <a:pt x="4859696" y="59690"/>
                  </a:lnTo>
                  <a:lnTo>
                    <a:pt x="4859696" y="2173018"/>
                  </a:lnTo>
                  <a:close/>
                </a:path>
              </a:pathLst>
            </a:custGeom>
            <a:solidFill>
              <a:srgbClr val="273755"/>
            </a:solidFill>
          </p:spPr>
        </p:sp>
      </p:grpSp>
      <p:sp>
        <p:nvSpPr>
          <p:cNvPr name="TextBox 5" id="5"/>
          <p:cNvSpPr txBox="true"/>
          <p:nvPr/>
        </p:nvSpPr>
        <p:spPr>
          <a:xfrm rot="0">
            <a:off x="1394404" y="2605351"/>
            <a:ext cx="17451659" cy="6314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547"/>
              </a:lnSpc>
            </a:pPr>
            <a:r>
              <a:rPr lang="en-US" b="false" sz="3180" i="false" spc="95">
                <a:solidFill>
                  <a:srgbClr val="273755"/>
                </a:solidFill>
                <a:latin typeface="Glacial Indifference"/>
              </a:rPr>
              <a:t>    Давая ребенку белки и жиры, наши предшественники стремились </a:t>
            </a:r>
          </a:p>
          <a:p>
            <a:pPr>
              <a:lnSpc>
                <a:spcPts val="4547"/>
              </a:lnSpc>
            </a:pPr>
            <a:r>
              <a:rPr lang="en-US" b="false" sz="3180" i="false" spc="95">
                <a:solidFill>
                  <a:srgbClr val="273755"/>
                </a:solidFill>
                <a:latin typeface="Glacial Indifference"/>
              </a:rPr>
              <a:t>стимулировать развитие организма специально подобранной диетой, </a:t>
            </a:r>
          </a:p>
          <a:p>
            <a:pPr>
              <a:lnSpc>
                <a:spcPts val="4547"/>
              </a:lnSpc>
            </a:pPr>
            <a:r>
              <a:rPr lang="en-US" b="false" sz="3180" i="false" spc="95">
                <a:solidFill>
                  <a:srgbClr val="273755"/>
                </a:solidFill>
                <a:latin typeface="Glacial Indifference"/>
              </a:rPr>
              <a:t>сегодня мы даем ребенку все - пусть живой организм выберет сам, </a:t>
            </a:r>
          </a:p>
          <a:p>
            <a:pPr>
              <a:lnSpc>
                <a:spcPts val="4547"/>
              </a:lnSpc>
            </a:pPr>
            <a:r>
              <a:rPr lang="en-US" b="false" sz="3180" i="false" spc="95">
                <a:solidFill>
                  <a:srgbClr val="273755"/>
                </a:solidFill>
                <a:latin typeface="Glacial Indifference"/>
              </a:rPr>
              <a:t>что ему нужно, что полезнее, пусть распоряжается самостоятельно,</a:t>
            </a:r>
          </a:p>
          <a:p>
            <a:pPr>
              <a:lnSpc>
                <a:spcPts val="4547"/>
              </a:lnSpc>
            </a:pPr>
            <a:r>
              <a:rPr lang="en-US" b="false" sz="3180" i="false" spc="95">
                <a:solidFill>
                  <a:srgbClr val="273755"/>
                </a:solidFill>
                <a:latin typeface="Glacial Indifference"/>
              </a:rPr>
              <a:t> в меру своих возможностей, запасов здоровья, потенциальной энергии развития. Из того, что мы даем ребенку, он усваивает только часть. </a:t>
            </a:r>
          </a:p>
          <a:p>
            <a:pPr>
              <a:lnSpc>
                <a:spcPts val="4547"/>
              </a:lnSpc>
            </a:pPr>
            <a:r>
              <a:rPr lang="en-US" b="false" sz="3180" i="false" spc="95">
                <a:solidFill>
                  <a:srgbClr val="273755"/>
                </a:solidFill>
                <a:latin typeface="Glacial Indifference"/>
              </a:rPr>
              <a:t>Потому всякое насилие - вред, а излишек-балласт; любая крайность </a:t>
            </a:r>
          </a:p>
          <a:p>
            <a:pPr>
              <a:lnSpc>
                <a:spcPts val="4547"/>
              </a:lnSpc>
            </a:pPr>
            <a:r>
              <a:rPr lang="en-US" b="false" sz="3180" i="false" spc="95">
                <a:solidFill>
                  <a:srgbClr val="273755"/>
                </a:solidFill>
                <a:latin typeface="Glacial Indifference"/>
              </a:rPr>
              <a:t>таит в себе опасность. Даже поступая в общем правильно, мы можем</a:t>
            </a:r>
          </a:p>
          <a:p>
            <a:pPr>
              <a:lnSpc>
                <a:spcPts val="4547"/>
              </a:lnSpc>
            </a:pPr>
            <a:r>
              <a:rPr lang="en-US" b="false" sz="3180" i="false" spc="95">
                <a:solidFill>
                  <a:srgbClr val="273755"/>
                </a:solidFill>
                <a:latin typeface="Glacial Indifference"/>
              </a:rPr>
              <a:t> допустить ничтожную ошибку, но повторяя ее постоянно, в течение </a:t>
            </a:r>
          </a:p>
          <a:p>
            <a:pPr>
              <a:lnSpc>
                <a:spcPts val="4547"/>
              </a:lnSpc>
            </a:pPr>
            <a:r>
              <a:rPr lang="en-US" b="false" sz="3180" i="false" spc="95">
                <a:solidFill>
                  <a:srgbClr val="273755"/>
                </a:solidFill>
                <a:latin typeface="Glacial Indifference"/>
              </a:rPr>
              <a:t>нескольких месяцев, мы исказим развитие организма ребенка или </a:t>
            </a:r>
          </a:p>
          <a:p>
            <a:pPr>
              <a:lnSpc>
                <a:spcPts val="4547"/>
              </a:lnSpc>
            </a:pPr>
            <a:r>
              <a:rPr lang="en-US" b="false" sz="3180" i="false" spc="95">
                <a:solidFill>
                  <a:srgbClr val="273755"/>
                </a:solidFill>
                <a:latin typeface="Glacial Indifference"/>
              </a:rPr>
              <a:t>затормозим его.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84060" y="567690"/>
            <a:ext cx="16719880" cy="82677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719"/>
              </a:lnSpc>
            </a:pPr>
            <a:r>
              <a:rPr lang="en-US" sz="4800">
                <a:solidFill>
                  <a:srgbClr val="8AABCA"/>
                </a:solidFill>
                <a:latin typeface="Playfair Display Black"/>
              </a:rPr>
              <a:t>Молоко, яйца, мясо или каши, фрукты, овощи?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>
          <a:blip r:embed="rId2"/>
          <a:srcRect l="0" t="4081" r="0" b="408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450502" y="3309129"/>
            <a:ext cx="17328995" cy="3268580"/>
            <a:chOff x="0" y="0"/>
            <a:chExt cx="10028160" cy="1891503"/>
          </a:xfrm>
        </p:grpSpPr>
        <p:sp>
          <p:nvSpPr>
            <p:cNvPr name="Freeform 3" id="3"/>
            <p:cNvSpPr/>
            <p:nvPr/>
          </p:nvSpPr>
          <p:spPr>
            <a:xfrm>
              <a:off x="0" y="0"/>
              <a:ext cx="10028160" cy="1891503"/>
            </a:xfrm>
            <a:custGeom>
              <a:avLst/>
              <a:gdLst/>
              <a:ahLst/>
              <a:cxnLst/>
              <a:rect r="r" b="b" t="t" l="l"/>
              <a:pathLst>
                <a:path h="1891503" w="10028160">
                  <a:moveTo>
                    <a:pt x="0" y="0"/>
                  </a:moveTo>
                  <a:lnTo>
                    <a:pt x="0" y="1891503"/>
                  </a:lnTo>
                  <a:lnTo>
                    <a:pt x="10028160" y="1891503"/>
                  </a:lnTo>
                  <a:lnTo>
                    <a:pt x="10028160" y="0"/>
                  </a:lnTo>
                  <a:lnTo>
                    <a:pt x="0" y="0"/>
                  </a:lnTo>
                  <a:close/>
                  <a:moveTo>
                    <a:pt x="9967199" y="1830543"/>
                  </a:moveTo>
                  <a:lnTo>
                    <a:pt x="59690" y="1830543"/>
                  </a:lnTo>
                  <a:lnTo>
                    <a:pt x="59690" y="59690"/>
                  </a:lnTo>
                  <a:lnTo>
                    <a:pt x="9967199" y="59690"/>
                  </a:lnTo>
                  <a:lnTo>
                    <a:pt x="9967199" y="1830543"/>
                  </a:lnTo>
                  <a:close/>
                </a:path>
              </a:pathLst>
            </a:custGeom>
            <a:solidFill>
              <a:srgbClr val="F9FCFF"/>
            </a:solidFill>
          </p:spPr>
        </p:sp>
      </p:grpSp>
      <p:sp>
        <p:nvSpPr>
          <p:cNvPr name="TextBox 4" id="4"/>
          <p:cNvSpPr txBox="true"/>
          <p:nvPr/>
        </p:nvSpPr>
        <p:spPr>
          <a:xfrm rot="0">
            <a:off x="768339" y="3837629"/>
            <a:ext cx="18821298" cy="22115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392"/>
              </a:lnSpc>
            </a:pPr>
            <a:r>
              <a:rPr lang="en-US" b="true" sz="3600" i="false" spc="-36">
                <a:solidFill>
                  <a:srgbClr val="F9FCFF"/>
                </a:solidFill>
                <a:latin typeface="Playfair Display Black"/>
              </a:rPr>
              <a:t>     Мы видим детей в бурных проявлениях радости и горя, когда они </a:t>
            </a:r>
          </a:p>
          <a:p>
            <a:pPr>
              <a:lnSpc>
                <a:spcPts val="4392"/>
              </a:lnSpc>
            </a:pPr>
            <a:r>
              <a:rPr lang="en-US" b="true" sz="3600" i="false" spc="-36">
                <a:solidFill>
                  <a:srgbClr val="F9FCFF"/>
                </a:solidFill>
                <a:latin typeface="Playfair Display Black"/>
              </a:rPr>
              <a:t>отличаются от нас,  и не замечаем спокойных настроений, тихих </a:t>
            </a:r>
          </a:p>
          <a:p>
            <a:pPr>
              <a:lnSpc>
                <a:spcPts val="4392"/>
              </a:lnSpc>
            </a:pPr>
            <a:r>
              <a:rPr lang="en-US" b="true" sz="3600" i="false" spc="-36">
                <a:solidFill>
                  <a:srgbClr val="F9FCFF"/>
                </a:solidFill>
                <a:latin typeface="Playfair Display Black"/>
              </a:rPr>
              <a:t>раздумий, глубоких впечатлений, болезненных удивлений, мучительных подозрений и унизительных сомнений,  в которых они схожи с нами !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9FC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716671" y="5606105"/>
            <a:ext cx="17261135" cy="420334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175"/>
              </a:lnSpc>
            </a:pPr>
            <a:r>
              <a:rPr lang="en-US" b="false" sz="2920" i="false" spc="87">
                <a:solidFill>
                  <a:srgbClr val="273755"/>
                </a:solidFill>
                <a:latin typeface="Glacial Indifference"/>
              </a:rPr>
              <a:t>    Действительно, в вагоне поезда ребенок становится капризным и раздражительным; когда его сажают в сад, на скамейку, разом теряет терпение; в гостях пристает к матери: любимую игрушку уже в угол забросил; на уроке вертится, даже в театре и то не усидит спокойно.</a:t>
            </a:r>
          </a:p>
          <a:p>
            <a:pPr>
              <a:lnSpc>
                <a:spcPts val="4175"/>
              </a:lnSpc>
            </a:pPr>
            <a:r>
              <a:rPr lang="en-US" b="false" sz="2920" i="false" spc="87">
                <a:solidFill>
                  <a:srgbClr val="273755"/>
                </a:solidFill>
                <a:latin typeface="Glacial Indifference"/>
              </a:rPr>
              <a:t>   Следует, однако, принять во внимание, что во время путешествия он возбужден и устал, что на скамейку его посадили силой, что в гоcтях он стесняется, что игрушку и товарища по играм ему выбрали взрослые, пойти на урок его о заставили, а вот в театр, правда, он сам рвался, потому что ему верилось, что там будет очень хорошо.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-271744" y="542408"/>
            <a:ext cx="19703924" cy="48629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US" b="false" sz="3200" spc="-32">
                <a:solidFill>
                  <a:srgbClr val="8AABCA"/>
                </a:solidFill>
                <a:latin typeface="Playfair Display Black"/>
              </a:rPr>
              <a:t> Ребенок в поисках все новых  впечатлении, ничем не может заняться надолго..</a:t>
            </a:r>
            <a:r>
              <a:rPr lang="en-US" b="false" sz="3200" i="true" spc="-32">
                <a:solidFill>
                  <a:srgbClr val="8AABCA"/>
                </a:solidFill>
                <a:latin typeface="Playfair Display Black"/>
              </a:rPr>
              <a:t>.</a:t>
            </a:r>
          </a:p>
        </p:txBody>
      </p:sp>
      <p:sp>
        <p:nvSpPr>
          <p:cNvPr name="AutoShape 4" id="4"/>
          <p:cNvSpPr/>
          <p:nvPr/>
        </p:nvSpPr>
        <p:spPr>
          <a:xfrm rot="0">
            <a:off x="8187645" y="2909316"/>
            <a:ext cx="1905000" cy="41275"/>
          </a:xfrm>
          <a:prstGeom prst="rect">
            <a:avLst/>
          </a:prstGeom>
          <a:solidFill>
            <a:srgbClr val="F9FCFF"/>
          </a:solidFill>
        </p:spPr>
      </p:sp>
      <p:pic>
        <p:nvPicPr>
          <p:cNvPr name="Picture 5" id="5"/>
          <p:cNvPicPr>
            <a:picLocks noChangeAspect="true"/>
          </p:cNvPicPr>
          <p:nvPr/>
        </p:nvPicPr>
        <p:blipFill>
          <a:blip r:embed="rId2"/>
          <a:srcRect l="0" t="15392" r="0" b="17199"/>
          <a:stretch>
            <a:fillRect/>
          </a:stretch>
        </p:blipFill>
        <p:spPr>
          <a:xfrm flipH="false" flipV="false" rot="0">
            <a:off x="1524144" y="1260736"/>
            <a:ext cx="16112149" cy="388276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DADXU-gCrME</dc:identifier>
  <dcterms:modified xsi:type="dcterms:W3CDTF">2011-08-01T06:04:30Z</dcterms:modified>
  <cp:revision>1</cp:revision>
  <dc:title>Януш Корчак</dc:title>
</cp:coreProperties>
</file>