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66" r:id="rId4"/>
    <p:sldId id="275" r:id="rId5"/>
    <p:sldId id="276" r:id="rId6"/>
    <p:sldId id="278" r:id="rId7"/>
    <p:sldId id="277" r:id="rId8"/>
    <p:sldId id="280" r:id="rId9"/>
    <p:sldId id="279" r:id="rId10"/>
    <p:sldId id="281" r:id="rId11"/>
    <p:sldId id="258" r:id="rId12"/>
    <p:sldId id="260" r:id="rId13"/>
    <p:sldId id="257" r:id="rId14"/>
    <p:sldId id="261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99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FF000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FF000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3357400722021662"/>
          <c:y val="6.8965517241379323E-2"/>
          <c:w val="0.46570397111913381"/>
          <c:h val="0.81609195402298862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Баар</c:v>
                </c:pt>
              </c:strCache>
            </c:strRef>
          </c:tx>
          <c:spPr>
            <a:solidFill>
              <a:srgbClr val="9999FF"/>
            </a:solidFill>
            <a:ln w="12699">
              <a:solidFill>
                <a:srgbClr val="000000"/>
              </a:solidFill>
              <a:prstDash val="solid"/>
            </a:ln>
          </c:spPr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Sheet1!$B$2:$B$2</c:f>
              <c:numCache>
                <c:formatCode>0%</c:formatCode>
                <c:ptCount val="1"/>
                <c:pt idx="0">
                  <c:v>0.88000000000000078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Суох</c:v>
                </c:pt>
              </c:strCache>
            </c:strRef>
          </c:tx>
          <c:spPr>
            <a:solidFill>
              <a:srgbClr val="993366"/>
            </a:solidFill>
            <a:ln w="12699">
              <a:solidFill>
                <a:srgbClr val="000000"/>
              </a:solidFill>
              <a:prstDash val="solid"/>
            </a:ln>
          </c:spPr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Sheet1!$B$3:$B$3</c:f>
              <c:numCache>
                <c:formatCode>0%</c:formatCode>
                <c:ptCount val="1"/>
                <c:pt idx="0">
                  <c:v>0.125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rgbClr val="FFFFCC"/>
            </a:solidFill>
            <a:ln w="12699">
              <a:solidFill>
                <a:srgbClr val="000000"/>
              </a:solidFill>
              <a:prstDash val="solid"/>
            </a:ln>
          </c:spPr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Sheet1!$B$4:$B$4</c:f>
              <c:numCache>
                <c:formatCode>General</c:formatCode>
                <c:ptCount val="1"/>
              </c:numCache>
            </c:numRef>
          </c:val>
        </c:ser>
        <c:gapDepth val="0"/>
        <c:shape val="box"/>
        <c:axId val="81029376"/>
        <c:axId val="81051648"/>
        <c:axId val="0"/>
      </c:bar3DChart>
      <c:catAx>
        <c:axId val="81029376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1051648"/>
        <c:crosses val="autoZero"/>
        <c:auto val="1"/>
        <c:lblAlgn val="ctr"/>
        <c:lblOffset val="100"/>
        <c:tickLblSkip val="1"/>
        <c:tickMarkSkip val="1"/>
      </c:catAx>
      <c:valAx>
        <c:axId val="81051648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%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1029376"/>
        <c:crosses val="autoZero"/>
        <c:crossBetween val="between"/>
      </c:valAx>
      <c:spPr>
        <a:noFill/>
        <a:ln w="25398">
          <a:noFill/>
        </a:ln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62290728461573885"/>
          <c:y val="0.19580743276236093"/>
          <c:w val="0.34657039711191467"/>
          <c:h val="0.3754843721622057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97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800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106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FF000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FF000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3309352517985612"/>
          <c:y val="6.3157894736842121E-2"/>
          <c:w val="0.48201438848920974"/>
          <c:h val="0.83157894736842164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Себулуубун</c:v>
                </c:pt>
              </c:strCache>
            </c:strRef>
          </c:tx>
          <c:spPr>
            <a:solidFill>
              <a:srgbClr val="9999FF"/>
            </a:solidFill>
            <a:ln w="12655">
              <a:solidFill>
                <a:srgbClr val="000000"/>
              </a:solidFill>
              <a:prstDash val="solid"/>
            </a:ln>
          </c:spPr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Sheet1!$B$2:$B$2</c:f>
              <c:numCache>
                <c:formatCode>0%</c:formatCode>
                <c:ptCount val="1"/>
                <c:pt idx="0">
                  <c:v>0.87500000000000133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Суох</c:v>
                </c:pt>
              </c:strCache>
            </c:strRef>
          </c:tx>
          <c:spPr>
            <a:solidFill>
              <a:srgbClr val="993366"/>
            </a:solidFill>
            <a:ln w="12655">
              <a:solidFill>
                <a:srgbClr val="000000"/>
              </a:solidFill>
              <a:prstDash val="solid"/>
            </a:ln>
          </c:spPr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Sheet1!$B$3:$B$3</c:f>
              <c:numCache>
                <c:formatCode>0%</c:formatCode>
                <c:ptCount val="1"/>
                <c:pt idx="0">
                  <c:v>0.125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rgbClr val="FFFFCC"/>
            </a:solidFill>
            <a:ln w="12655">
              <a:solidFill>
                <a:srgbClr val="000000"/>
              </a:solidFill>
              <a:prstDash val="solid"/>
            </a:ln>
          </c:spPr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Sheet1!$B$4:$B$4</c:f>
              <c:numCache>
                <c:formatCode>General</c:formatCode>
                <c:ptCount val="1"/>
              </c:numCache>
            </c:numRef>
          </c:val>
        </c:ser>
        <c:gapDepth val="0"/>
        <c:shape val="box"/>
        <c:axId val="80971648"/>
        <c:axId val="80973184"/>
        <c:axId val="0"/>
      </c:bar3DChart>
      <c:catAx>
        <c:axId val="80971648"/>
        <c:scaling>
          <c:orientation val="minMax"/>
        </c:scaling>
        <c:axPos val="b"/>
        <c:numFmt formatCode="General" sourceLinked="1"/>
        <c:tickLblPos val="low"/>
        <c:spPr>
          <a:ln w="316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97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0973184"/>
        <c:crosses val="autoZero"/>
        <c:auto val="1"/>
        <c:lblAlgn val="ctr"/>
        <c:lblOffset val="100"/>
        <c:tickLblSkip val="1"/>
        <c:tickMarkSkip val="1"/>
      </c:catAx>
      <c:valAx>
        <c:axId val="80973184"/>
        <c:scaling>
          <c:orientation val="minMax"/>
        </c:scaling>
        <c:axPos val="l"/>
        <c:majorGridlines>
          <c:spPr>
            <a:ln w="3164">
              <a:solidFill>
                <a:srgbClr val="000000"/>
              </a:solidFill>
              <a:prstDash val="solid"/>
            </a:ln>
          </c:spPr>
        </c:majorGridlines>
        <c:numFmt formatCode="0%" sourceLinked="1"/>
        <c:tickLblPos val="nextTo"/>
        <c:spPr>
          <a:ln w="316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97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0971648"/>
        <c:crosses val="autoZero"/>
        <c:crossBetween val="between"/>
      </c:valAx>
      <c:spPr>
        <a:noFill/>
        <a:ln w="25310">
          <a:noFill/>
        </a:ln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65467625899280768"/>
          <c:y val="0.12631578947368419"/>
          <c:w val="0.33093525179856131"/>
          <c:h val="0.4920193762121734"/>
        </c:manualLayout>
      </c:layout>
      <c:spPr>
        <a:solidFill>
          <a:srgbClr val="FFFFFF"/>
        </a:solidFill>
        <a:ln w="3164">
          <a:solidFill>
            <a:srgbClr val="000000"/>
          </a:solidFill>
          <a:prstDash val="solid"/>
        </a:ln>
      </c:spPr>
      <c:txPr>
        <a:bodyPr/>
        <a:lstStyle/>
        <a:p>
          <a:pPr>
            <a:defRPr sz="259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797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106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FF000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FF000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3309352517985612"/>
          <c:y val="6.3157894736842121E-2"/>
          <c:w val="0.48201438848920991"/>
          <c:h val="0.83157894736842164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Туьалаах</c:v>
                </c:pt>
              </c:strCache>
            </c:strRef>
          </c:tx>
          <c:spPr>
            <a:solidFill>
              <a:srgbClr val="9999FF"/>
            </a:solidFill>
            <a:ln w="12655">
              <a:solidFill>
                <a:srgbClr val="000000"/>
              </a:solidFill>
              <a:prstDash val="solid"/>
            </a:ln>
          </c:spPr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Sheet1!$B$2:$B$2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Суох</c:v>
                </c:pt>
              </c:strCache>
            </c:strRef>
          </c:tx>
          <c:spPr>
            <a:solidFill>
              <a:srgbClr val="993366"/>
            </a:solidFill>
            <a:ln w="12655">
              <a:solidFill>
                <a:srgbClr val="000000"/>
              </a:solidFill>
              <a:prstDash val="solid"/>
            </a:ln>
          </c:spPr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Sheet1!$B$3:$B$3</c:f>
              <c:numCache>
                <c:formatCode>0%</c:formatCode>
                <c:ptCount val="1"/>
                <c:pt idx="0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rgbClr val="FFFFCC"/>
            </a:solidFill>
            <a:ln w="12655">
              <a:solidFill>
                <a:srgbClr val="000000"/>
              </a:solidFill>
              <a:prstDash val="solid"/>
            </a:ln>
          </c:spPr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Sheet1!$B$4:$B$4</c:f>
              <c:numCache>
                <c:formatCode>General</c:formatCode>
                <c:ptCount val="1"/>
              </c:numCache>
            </c:numRef>
          </c:val>
        </c:ser>
        <c:gapDepth val="0"/>
        <c:shape val="box"/>
        <c:axId val="81442688"/>
        <c:axId val="81444224"/>
        <c:axId val="0"/>
      </c:bar3DChart>
      <c:catAx>
        <c:axId val="81442688"/>
        <c:scaling>
          <c:orientation val="minMax"/>
        </c:scaling>
        <c:axPos val="b"/>
        <c:numFmt formatCode="General" sourceLinked="1"/>
        <c:tickLblPos val="low"/>
        <c:spPr>
          <a:ln w="316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97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1444224"/>
        <c:crosses val="autoZero"/>
        <c:auto val="1"/>
        <c:lblAlgn val="ctr"/>
        <c:lblOffset val="100"/>
        <c:tickLblSkip val="1"/>
        <c:tickMarkSkip val="1"/>
      </c:catAx>
      <c:valAx>
        <c:axId val="81444224"/>
        <c:scaling>
          <c:orientation val="minMax"/>
        </c:scaling>
        <c:axPos val="l"/>
        <c:majorGridlines>
          <c:spPr>
            <a:ln w="3164">
              <a:solidFill>
                <a:srgbClr val="000000"/>
              </a:solidFill>
              <a:prstDash val="solid"/>
            </a:ln>
          </c:spPr>
        </c:majorGridlines>
        <c:numFmt formatCode="0%" sourceLinked="1"/>
        <c:tickLblPos val="nextTo"/>
        <c:spPr>
          <a:ln w="316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97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1442688"/>
        <c:crosses val="autoZero"/>
        <c:crossBetween val="between"/>
      </c:valAx>
      <c:spPr>
        <a:noFill/>
        <a:ln w="25310">
          <a:noFill/>
        </a:ln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6546762589928079"/>
          <c:y val="0.12631578947368419"/>
          <c:w val="0.33093525179856131"/>
          <c:h val="0.74736842105263157"/>
        </c:manualLayout>
      </c:layout>
      <c:spPr>
        <a:solidFill>
          <a:srgbClr val="FFFFFF"/>
        </a:solidFill>
        <a:ln w="3164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797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643050"/>
            <a:ext cx="8929718" cy="25717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Проект</a:t>
            </a:r>
            <a:r>
              <a:rPr lang="ru-RU" sz="4800" b="1" dirty="0" smtClean="0">
                <a:solidFill>
                  <a:srgbClr val="FF0000"/>
                </a:solidFill>
              </a:rPr>
              <a:t/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«ЛЕГО-</a:t>
            </a:r>
            <a:r>
              <a:rPr lang="en-US" sz="4800" b="1" dirty="0" smtClean="0">
                <a:solidFill>
                  <a:srgbClr val="FF0000"/>
                </a:solidFill>
              </a:rPr>
              <a:t>c</a:t>
            </a:r>
            <a:r>
              <a:rPr lang="ru-RU" sz="4800" b="1" dirty="0" smtClean="0">
                <a:solidFill>
                  <a:srgbClr val="FF0000"/>
                </a:solidFill>
              </a:rPr>
              <a:t>өбүлүүр оонньуурум».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Толордо: Слепцов Айхал,                                                                                               2 кылаас үөрэнээччитэ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Салайааччы: Еримеева СГ.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3357562"/>
            <a:ext cx="5062542" cy="2722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Рисунок 2" descr="C:\Users\Пользователь\Desktop\фото робототехника\20151123_1524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3395659" cy="606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20150926_1558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830277" y="214290"/>
            <a:ext cx="5313723" cy="2988969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1443618009274.jpg"/>
          <p:cNvPicPr>
            <a:picLocks noChangeAspect="1" noChangeArrowheads="1"/>
          </p:cNvPicPr>
          <p:nvPr/>
        </p:nvPicPr>
        <p:blipFill>
          <a:blip r:embed="rId3" cstate="print"/>
          <a:srcRect l="8945" r="9832"/>
          <a:stretch>
            <a:fillRect/>
          </a:stretch>
        </p:blipFill>
        <p:spPr bwMode="auto">
          <a:xfrm>
            <a:off x="142844" y="3048518"/>
            <a:ext cx="5500726" cy="38094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20150926_1555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324" r="8330"/>
          <a:stretch>
            <a:fillRect/>
          </a:stretch>
        </p:blipFill>
        <p:spPr bwMode="auto">
          <a:xfrm>
            <a:off x="1214414" y="1554163"/>
            <a:ext cx="6786610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14516550778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314659" y="1714488"/>
            <a:ext cx="5829341" cy="3286148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1451654808864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5400000">
            <a:off x="-985439" y="1842638"/>
            <a:ext cx="5499842" cy="3100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Рабочий стол\14462747937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 rot="5400000">
            <a:off x="1285852" y="1500174"/>
            <a:ext cx="5715040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000108"/>
            <a:ext cx="8686800" cy="5286412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ЛЕГО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олус туһалаах оонньуу.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ЛЕГОны хомуйуу судургу.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Кыра деталлары холбуургар, тарба5ын сайдар.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Тулуурдаах, бол5омтолоох буоларга үөрэтэр. 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Хайдах модель буоларын көрөөрү бырахпакка оңоро5ун.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ЛЕГОнан конструктордааһын о5о айар дьо5урун сайыннарар. Оттон туох барыта о5о саастан, кыра эрдэхтэн са5аланар.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Төрүөтэ: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1554162"/>
            <a:ext cx="6134112" cy="4525963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Детсадка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сырыттахпына ийэм миэхэ куораттан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ЛЕГО конструктор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оонньуур  ађалбыта. Ол массыына оонньуурун оноруу этэ. Мин ону түргэн ба5айытык оңорбутум уонна олус сөбүлээбитим. Онтон ыла дьонум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ЛЕГО СИТИ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конструктор ылар буолтара.  Онон  ЛЕГО мин  сөбүлүүр оонньуурум буолар.  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иһин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«Сөбүлүүр оонньуурум-ЛЕГО»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диэн бырайыак суруйдум.</a:t>
            </a:r>
          </a:p>
          <a:p>
            <a:endParaRPr lang="ru-RU" dirty="0"/>
          </a:p>
        </p:txBody>
      </p:sp>
      <p:pic>
        <p:nvPicPr>
          <p:cNvPr id="4" name="Picture 2" descr="C:\Documents and Settings\Admin\Рабочий стол\1430215413492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14282" y="1221820"/>
            <a:ext cx="2714644" cy="4826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00100" y="1142984"/>
            <a:ext cx="6272079" cy="41028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158" y="642918"/>
          <a:ext cx="8634442" cy="2485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9342"/>
                <a:gridCol w="2171700"/>
                <a:gridCol w="2171700"/>
                <a:gridCol w="21717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кылаас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Барыта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үөрэнэр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«Робототехника5а» сылдьар о5о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Сылдьар о5о бырыһыана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41,6%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66,65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60%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80%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Барыта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36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58,3%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85720" y="5857892"/>
            <a:ext cx="84296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Көстөрүн курдук, элбэх о5о «Робототехника» дьарыгар сылдьар.  Ол аата о5олор  сэргииллэр, ЛЕГОнан оонньуутун сөбүлүүллэр.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3" descr="C:\Users\Пользователь\Desktop\фото робототехника\20151123_1544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214686"/>
            <a:ext cx="4350774" cy="2436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 descr="C:\Users\Семейная\AppData\Local\Microsoft\Windows\Temporary Internet Files\Content.Word\Screenshot_2016-05-22-15-01-56.png"/>
          <p:cNvPicPr>
            <a:picLocks noChangeAspect="1" noChangeArrowheads="1"/>
          </p:cNvPicPr>
          <p:nvPr/>
        </p:nvPicPr>
        <p:blipFill>
          <a:blip r:embed="rId3" cstate="print"/>
          <a:srcRect l="12311" t="33917" r="13458" b="34947"/>
          <a:stretch>
            <a:fillRect/>
          </a:stretch>
        </p:blipFill>
        <p:spPr bwMode="auto">
          <a:xfrm>
            <a:off x="5214942" y="3286124"/>
            <a:ext cx="326745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«Дьиэ5эр    ЛЕГО   </a:t>
            </a:r>
            <a:r>
              <a:rPr lang="ru-RU" b="1" i="1" dirty="0" err="1" smtClean="0"/>
              <a:t>баар</a:t>
            </a:r>
            <a:r>
              <a:rPr lang="ru-RU" b="1" i="1" dirty="0" smtClean="0"/>
              <a:t>    дуо?»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Объект 1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i="1" dirty="0" smtClean="0"/>
              <a:t>«ЛЕГОнан тугу оңороргун сөбүлүүгүн?»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массыына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самолет, вертолет, мотоцикл, пароход, звездочет, дьиэ, музей, робот, автомат, </a:t>
            </a:r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бэстилиэт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ЛЕГОнан оонньуургун  сөбүлүүгүн дуо?</a:t>
            </a:r>
            <a:endParaRPr lang="ru-RU" dirty="0"/>
          </a:p>
        </p:txBody>
      </p:sp>
      <p:graphicFrame>
        <p:nvGraphicFramePr>
          <p:cNvPr id="4" name="Объект 2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ЛЕГОнан оонньуур туһалаах дуо?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Объект 2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Туохха туһалаа5ый?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686800" cy="3517912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Илииң сайдар, </a:t>
            </a:r>
          </a:p>
          <a:p>
            <a:pPr algn="ctr"/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өйдөөх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буолађын, </a:t>
            </a:r>
          </a:p>
          <a:p>
            <a:pPr algn="ctr"/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улааттахпына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тугу эмэ оңорорго туһалаах буолуо. 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857224" y="4730158"/>
            <a:ext cx="70008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Анкета түмүгүнэн, ЛЕГОнан оонньуурун сөбүлүүр о5о элбэх буолла. Кинилэр бары туһалаах диэтилэр.  Ити курдук элбэх о5о ЛЕГОну сөбүлүүрүн биллибит.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81</TotalTime>
  <Words>256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Проект «ЛЕГО-cөбүлүүр оонньуурум». </vt:lpstr>
      <vt:lpstr>Төрүөтэ:</vt:lpstr>
      <vt:lpstr>Слайд 3</vt:lpstr>
      <vt:lpstr>Слайд 4</vt:lpstr>
      <vt:lpstr>«Дьиэ5эр    ЛЕГО   баар    дуо?» </vt:lpstr>
      <vt:lpstr> «ЛЕГОнан тугу оңороргун сөбүлүүгүн?» </vt:lpstr>
      <vt:lpstr>ЛЕГОнан оонньуургун  сөбүлүүгүн дуо?</vt:lpstr>
      <vt:lpstr>ЛЕГОнан оонньуур туһалаах дуо? </vt:lpstr>
      <vt:lpstr> Туохха туһалаа5ый?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«ЛЕГО-cөбүлүүр оонньуурум». </dc:title>
  <cp:lastModifiedBy>Admin</cp:lastModifiedBy>
  <cp:revision>9</cp:revision>
  <dcterms:modified xsi:type="dcterms:W3CDTF">2016-05-22T20:13:48Z</dcterms:modified>
</cp:coreProperties>
</file>