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3" r:id="rId2"/>
    <p:sldId id="256" r:id="rId3"/>
    <p:sldId id="257" r:id="rId4"/>
    <p:sldId id="261" r:id="rId5"/>
    <p:sldId id="258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2987675" cy="48164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слов в минуту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Владик</c:v>
                </c:pt>
                <c:pt idx="1">
                  <c:v>Настя</c:v>
                </c:pt>
                <c:pt idx="2">
                  <c:v>Максим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75</c:v>
                </c:pt>
                <c:pt idx="1">
                  <c:v>40</c:v>
                </c:pt>
                <c:pt idx="2">
                  <c:v>38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пересказ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Владик</c:v>
                </c:pt>
                <c:pt idx="1">
                  <c:v>Настя</c:v>
                </c:pt>
                <c:pt idx="2">
                  <c:v>Максим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ответы на вопросы по содержанию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Владик</c:v>
                </c:pt>
                <c:pt idx="1">
                  <c:v>Настя</c:v>
                </c:pt>
                <c:pt idx="2">
                  <c:v>Максим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3</c:v>
                </c:pt>
              </c:numCache>
            </c:numRef>
          </c:val>
        </c:ser>
        <c:axId val="66826624"/>
        <c:axId val="66739200"/>
      </c:barChart>
      <c:catAx>
        <c:axId val="6682662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6739200"/>
        <c:crosses val="autoZero"/>
        <c:auto val="1"/>
        <c:lblAlgn val="ctr"/>
        <c:lblOffset val="100"/>
      </c:catAx>
      <c:valAx>
        <c:axId val="66739200"/>
        <c:scaling>
          <c:orientation val="minMax"/>
        </c:scaling>
        <c:axPos val="l"/>
        <c:majorGridlines/>
        <c:numFmt formatCode="General" sourceLinked="1"/>
        <c:tickLblPos val="nextTo"/>
        <c:crossAx val="6682662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bg2">
        <a:lumMod val="75000"/>
      </a:schemeClr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6.3300524934383415E-2"/>
          <c:y val="4.4057617797775388E-2"/>
          <c:w val="0.77972021726451202"/>
          <c:h val="0.82705005624296968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Влад</c:v>
                </c:pt>
              </c:strCache>
            </c:strRef>
          </c:tx>
          <c:marker>
            <c:symbol val="none"/>
          </c:marker>
          <c:cat>
            <c:numRef>
              <c:f>Лист1!$A$2:$A$16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</c:numCache>
            </c:numRef>
          </c:cat>
          <c:val>
            <c:numRef>
              <c:f>Лист1!$B$2:$B$16</c:f>
              <c:numCache>
                <c:formatCode>General</c:formatCode>
                <c:ptCount val="15"/>
                <c:pt idx="0">
                  <c:v>75</c:v>
                </c:pt>
                <c:pt idx="1">
                  <c:v>79</c:v>
                </c:pt>
                <c:pt idx="2">
                  <c:v>78</c:v>
                </c:pt>
                <c:pt idx="3">
                  <c:v>77</c:v>
                </c:pt>
                <c:pt idx="4">
                  <c:v>82</c:v>
                </c:pt>
                <c:pt idx="5">
                  <c:v>88</c:v>
                </c:pt>
                <c:pt idx="6">
                  <c:v>89</c:v>
                </c:pt>
                <c:pt idx="7">
                  <c:v>81</c:v>
                </c:pt>
                <c:pt idx="8">
                  <c:v>90</c:v>
                </c:pt>
                <c:pt idx="9">
                  <c:v>93</c:v>
                </c:pt>
                <c:pt idx="10">
                  <c:v>97</c:v>
                </c:pt>
                <c:pt idx="11">
                  <c:v>94</c:v>
                </c:pt>
                <c:pt idx="12">
                  <c:v>102</c:v>
                </c:pt>
                <c:pt idx="13">
                  <c:v>101</c:v>
                </c:pt>
                <c:pt idx="14">
                  <c:v>105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Настя</c:v>
                </c:pt>
              </c:strCache>
            </c:strRef>
          </c:tx>
          <c:marker>
            <c:symbol val="none"/>
          </c:marker>
          <c:cat>
            <c:numRef>
              <c:f>Лист1!$A$2:$A$16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</c:numCache>
            </c:numRef>
          </c:cat>
          <c:val>
            <c:numRef>
              <c:f>Лист1!$C$2:$C$16</c:f>
              <c:numCache>
                <c:formatCode>General</c:formatCode>
                <c:ptCount val="15"/>
                <c:pt idx="0">
                  <c:v>40</c:v>
                </c:pt>
                <c:pt idx="1">
                  <c:v>44</c:v>
                </c:pt>
                <c:pt idx="2">
                  <c:v>46</c:v>
                </c:pt>
                <c:pt idx="3">
                  <c:v>49</c:v>
                </c:pt>
                <c:pt idx="4">
                  <c:v>47</c:v>
                </c:pt>
                <c:pt idx="5">
                  <c:v>51</c:v>
                </c:pt>
                <c:pt idx="6">
                  <c:v>50</c:v>
                </c:pt>
                <c:pt idx="7">
                  <c:v>55</c:v>
                </c:pt>
                <c:pt idx="8">
                  <c:v>54</c:v>
                </c:pt>
                <c:pt idx="9">
                  <c:v>63</c:v>
                </c:pt>
                <c:pt idx="10">
                  <c:v>62</c:v>
                </c:pt>
                <c:pt idx="11">
                  <c:v>66</c:v>
                </c:pt>
                <c:pt idx="12">
                  <c:v>67</c:v>
                </c:pt>
                <c:pt idx="13">
                  <c:v>69</c:v>
                </c:pt>
                <c:pt idx="14">
                  <c:v>68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Максим</c:v>
                </c:pt>
              </c:strCache>
            </c:strRef>
          </c:tx>
          <c:marker>
            <c:symbol val="none"/>
          </c:marker>
          <c:cat>
            <c:numRef>
              <c:f>Лист1!$A$2:$A$16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</c:numCache>
            </c:numRef>
          </c:cat>
          <c:val>
            <c:numRef>
              <c:f>Лист1!$D$2:$D$16</c:f>
              <c:numCache>
                <c:formatCode>General</c:formatCode>
                <c:ptCount val="15"/>
                <c:pt idx="0">
                  <c:v>38</c:v>
                </c:pt>
                <c:pt idx="1">
                  <c:v>41</c:v>
                </c:pt>
                <c:pt idx="2">
                  <c:v>41</c:v>
                </c:pt>
                <c:pt idx="3">
                  <c:v>49</c:v>
                </c:pt>
                <c:pt idx="4">
                  <c:v>48</c:v>
                </c:pt>
                <c:pt idx="5">
                  <c:v>53</c:v>
                </c:pt>
                <c:pt idx="6">
                  <c:v>54</c:v>
                </c:pt>
                <c:pt idx="7">
                  <c:v>57</c:v>
                </c:pt>
                <c:pt idx="8">
                  <c:v>57</c:v>
                </c:pt>
                <c:pt idx="9">
                  <c:v>59</c:v>
                </c:pt>
                <c:pt idx="10">
                  <c:v>62</c:v>
                </c:pt>
                <c:pt idx="11">
                  <c:v>67</c:v>
                </c:pt>
                <c:pt idx="12">
                  <c:v>64</c:v>
                </c:pt>
                <c:pt idx="13">
                  <c:v>70</c:v>
                </c:pt>
                <c:pt idx="14">
                  <c:v>70</c:v>
                </c:pt>
              </c:numCache>
            </c:numRef>
          </c:val>
        </c:ser>
        <c:marker val="1"/>
        <c:axId val="80838016"/>
        <c:axId val="80848000"/>
      </c:lineChart>
      <c:catAx>
        <c:axId val="80838016"/>
        <c:scaling>
          <c:orientation val="minMax"/>
        </c:scaling>
        <c:axPos val="b"/>
        <c:numFmt formatCode="General" sourceLinked="1"/>
        <c:tickLblPos val="nextTo"/>
        <c:crossAx val="80848000"/>
        <c:crosses val="autoZero"/>
        <c:auto val="1"/>
        <c:lblAlgn val="ctr"/>
        <c:lblOffset val="100"/>
      </c:catAx>
      <c:valAx>
        <c:axId val="80848000"/>
        <c:scaling>
          <c:orientation val="minMax"/>
        </c:scaling>
        <c:axPos val="l"/>
        <c:majorGridlines/>
        <c:numFmt formatCode="General" sourceLinked="1"/>
        <c:tickLblPos val="nextTo"/>
        <c:crossAx val="808380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340537385348366"/>
          <c:y val="0.44404449456045297"/>
          <c:w val="0.17715516419089331"/>
          <c:h val="0.47174768111332194"/>
        </c:manualLayout>
      </c:layout>
      <c:txPr>
        <a:bodyPr/>
        <a:lstStyle/>
        <a:p>
          <a:pPr>
            <a:defRPr sz="2000" baseline="0"/>
          </a:pPr>
          <a:endParaRPr lang="ru-RU"/>
        </a:p>
      </c:txPr>
    </c:legend>
    <c:plotVisOnly val="1"/>
  </c:chart>
  <c:spPr>
    <a:solidFill>
      <a:schemeClr val="bg1">
        <a:lumMod val="75000"/>
        <a:lumOff val="25000"/>
      </a:schemeClr>
    </a:solidFill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8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dLbls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Влад</c:v>
                </c:pt>
                <c:pt idx="1">
                  <c:v>Настя</c:v>
                </c:pt>
                <c:pt idx="2">
                  <c:v>Максим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75</c:v>
                </c:pt>
                <c:pt idx="1">
                  <c:v>40</c:v>
                </c:pt>
                <c:pt idx="2">
                  <c:v>38</c:v>
                </c:pt>
              </c:numCache>
            </c:numRef>
          </c:val>
        </c:ser>
        <c:ser>
          <c:idx val="1"/>
          <c:order val="1"/>
          <c:dLbls>
            <c:dLbl>
              <c:idx val="0"/>
              <c:showVal val="1"/>
            </c:dLbl>
            <c:dLbl>
              <c:idx val="1"/>
              <c:showVal val="1"/>
            </c:dLbl>
            <c:dLbl>
              <c:idx val="2"/>
              <c:showVal val="1"/>
            </c:dLbl>
            <c:delete val="1"/>
          </c:dLbls>
          <c:cat>
            <c:strRef>
              <c:f>Лист1!$A$2:$A$4</c:f>
              <c:strCache>
                <c:ptCount val="3"/>
                <c:pt idx="0">
                  <c:v>Влад</c:v>
                </c:pt>
                <c:pt idx="1">
                  <c:v>Настя</c:v>
                </c:pt>
                <c:pt idx="2">
                  <c:v>Максим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105</c:v>
                </c:pt>
                <c:pt idx="1">
                  <c:v>65</c:v>
                </c:pt>
                <c:pt idx="2">
                  <c:v>66</c:v>
                </c:pt>
              </c:numCache>
            </c:numRef>
          </c:val>
        </c:ser>
        <c:shape val="box"/>
        <c:axId val="70661248"/>
        <c:axId val="70662784"/>
        <c:axId val="0"/>
      </c:bar3DChart>
      <c:catAx>
        <c:axId val="7066124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0662784"/>
        <c:crosses val="autoZero"/>
        <c:auto val="1"/>
        <c:lblAlgn val="ctr"/>
        <c:lblOffset val="100"/>
      </c:catAx>
      <c:valAx>
        <c:axId val="70662784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70661248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71480"/>
            <a:ext cx="7467624" cy="4572032"/>
          </a:xfrm>
        </p:spPr>
        <p:txBody>
          <a:bodyPr>
            <a:normAutofit/>
          </a:bodyPr>
          <a:lstStyle/>
          <a:p>
            <a:r>
              <a:rPr lang="ru-RU" dirty="0" smtClean="0"/>
              <a:t>Как повысить скорость чтения? (техника быстрого чтения)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533400" y="4981136"/>
            <a:ext cx="538138" cy="1623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 descr="001f79-0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5e99f5866e4a5a18061a1bc46db2daa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654" y="214290"/>
            <a:ext cx="4848692" cy="6357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mg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67869"/>
            <a:ext cx="8001056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mg8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ле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P90409-15001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00232" y="-1"/>
            <a:ext cx="5143536" cy="69371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57158" y="357166"/>
          <a:ext cx="7715304" cy="600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643050"/>
            <a:ext cx="7854696" cy="414340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Выводы:</a:t>
            </a:r>
            <a:endParaRPr lang="ru-RU" sz="3200" dirty="0" smtClean="0"/>
          </a:p>
          <a:p>
            <a:r>
              <a:rPr lang="ru-RU" sz="3200" dirty="0" smtClean="0"/>
              <a:t>    - скорость чтения каждого из учеников увеличилась; </a:t>
            </a:r>
          </a:p>
          <a:p>
            <a:r>
              <a:rPr lang="ru-RU" sz="3200" dirty="0" smtClean="0"/>
              <a:t>    - если заниматься подобными упражнениями без системы, пропуская занятия, то результаты могут снизиться, особенно в начале работы.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C000"/>
                </a:solidFill>
              </a:rPr>
              <a:t>Золото добывают из земли, а знания - из книги.</a:t>
            </a:r>
            <a:endParaRPr lang="ru-RU" sz="4400" b="1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5575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Цель исследования: повысить скорость чтения за ограниченный промежуток времени на 30-40 слов;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00042"/>
            <a:ext cx="7854696" cy="607223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Задачи исследования</a:t>
            </a:r>
            <a:r>
              <a:rPr lang="ru-RU" sz="2800" dirty="0" smtClean="0"/>
              <a:t>: </a:t>
            </a:r>
          </a:p>
          <a:p>
            <a:r>
              <a:rPr lang="ru-RU" sz="2800" dirty="0" smtClean="0"/>
              <a:t>  </a:t>
            </a:r>
            <a:r>
              <a:rPr lang="ru-RU" sz="2800" b="1" dirty="0" smtClean="0"/>
              <a:t>1.</a:t>
            </a:r>
            <a:r>
              <a:rPr lang="ru-RU" sz="2800" dirty="0" smtClean="0"/>
              <a:t> Изучить доступную литературу, рассказывающую о влиянии скорости чтения на развитие школьника; </a:t>
            </a:r>
          </a:p>
          <a:p>
            <a:r>
              <a:rPr lang="ru-RU" sz="2800" b="1" dirty="0" smtClean="0"/>
              <a:t>  2.</a:t>
            </a:r>
            <a:r>
              <a:rPr lang="ru-RU" sz="2800" dirty="0" smtClean="0"/>
              <a:t> Провести стартовую и итоговую диагностику по выявлению первоначальной и конечной скорости чтения; </a:t>
            </a:r>
          </a:p>
          <a:p>
            <a:r>
              <a:rPr lang="ru-RU" sz="2800" b="1" dirty="0" smtClean="0"/>
              <a:t>  3.</a:t>
            </a:r>
            <a:r>
              <a:rPr lang="ru-RU" sz="2800" dirty="0" smtClean="0"/>
              <a:t> Подобрать и апробировать упражнения, способствующие эффективному развитию скорости чтения; </a:t>
            </a:r>
          </a:p>
          <a:p>
            <a:r>
              <a:rPr lang="ru-RU" sz="2800" dirty="0" smtClean="0"/>
              <a:t>  </a:t>
            </a:r>
            <a:r>
              <a:rPr lang="ru-RU" sz="2800" b="1" dirty="0" smtClean="0"/>
              <a:t>4.</a:t>
            </a:r>
            <a:r>
              <a:rPr lang="ru-RU" sz="2800" dirty="0" smtClean="0"/>
              <a:t> Сделать анализ. Сформировать выводы и рекомендации.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28802"/>
            <a:ext cx="7854696" cy="1357322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Пословица гласит: «Чтение – вот лучшее учение».</a:t>
            </a:r>
          </a:p>
          <a:p>
            <a:r>
              <a:rPr lang="ru-RU" sz="3200" dirty="0" smtClean="0"/>
              <a:t> А </a:t>
            </a:r>
            <a:r>
              <a:rPr lang="ru-RU" sz="3200" dirty="0" err="1" smtClean="0"/>
              <a:t>ещѐ </a:t>
            </a:r>
            <a:r>
              <a:rPr lang="ru-RU" sz="3200" dirty="0" smtClean="0"/>
              <a:t>– «Кто много читает, тот много знает». </a:t>
            </a:r>
          </a:p>
          <a:p>
            <a:endParaRPr lang="ru-RU" sz="3200" dirty="0"/>
          </a:p>
        </p:txBody>
      </p:sp>
      <p:pic>
        <p:nvPicPr>
          <p:cNvPr id="4" name="Рисунок 3" descr="slovar-investor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14744" y="3786190"/>
            <a:ext cx="4143372" cy="2670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P90409-14593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4767043" cy="6429396"/>
          </a:xfrm>
          <a:prstGeom prst="rect">
            <a:avLst/>
          </a:prstGeom>
        </p:spPr>
      </p:pic>
      <p:pic>
        <p:nvPicPr>
          <p:cNvPr id="5" name="Рисунок 4" descr="P90409-1447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94761" y="0"/>
            <a:ext cx="4449239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7" y="357166"/>
          <a:ext cx="8643998" cy="5607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305"/>
                <a:gridCol w="1212408"/>
                <a:gridCol w="1234857"/>
                <a:gridCol w="1234857"/>
                <a:gridCol w="1234857"/>
                <a:gridCol w="1234857"/>
                <a:gridCol w="1234857"/>
              </a:tblGrid>
              <a:tr h="2663666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 слов в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параграфе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Скорость чтения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Время, затраченное на чтение (мин)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Время, затраченное на пересказ (мин)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Время, затраченное на устные ответы на вопросы (мин)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Общее время работы с текстом (мин)</a:t>
                      </a:r>
                      <a:endParaRPr lang="ru-RU" dirty="0"/>
                    </a:p>
                  </a:txBody>
                  <a:tcPr/>
                </a:tc>
              </a:tr>
              <a:tr h="1479738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795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75 слов в минуту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17,5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63652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1371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7885014" cy="27717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228536"/>
            <a:ext cx="8030938" cy="2772232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85720" y="500042"/>
          <a:ext cx="8643997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642910" y="500042"/>
          <a:ext cx="8072494" cy="592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mg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38" y="285727"/>
            <a:ext cx="8552379" cy="64087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</TotalTime>
  <Words>214</Words>
  <PresentationFormat>Экран (4:3)</PresentationFormat>
  <Paragraphs>34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Как повысить скорость чтения? (техника быстрого чтения) </vt:lpstr>
      <vt:lpstr> Цель исследования: повысить скорость чтения за ограниченный промежуток времени на 30-40 слов;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повысить скорость чтения? (техника быстрого чтения)</dc:title>
  <dc:creator>Ирина</dc:creator>
  <cp:lastModifiedBy>Ирина</cp:lastModifiedBy>
  <cp:revision>20</cp:revision>
  <dcterms:created xsi:type="dcterms:W3CDTF">2019-04-08T12:10:49Z</dcterms:created>
  <dcterms:modified xsi:type="dcterms:W3CDTF">2019-04-23T14:00:46Z</dcterms:modified>
</cp:coreProperties>
</file>