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9" d="100"/>
          <a:sy n="69" d="100"/>
        </p:scale>
        <p:origin x="756"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4BFD8E17-E284-487C-858F-372C54415FE4}" type="datetimeFigureOut">
              <a:rPr lang="ru-RU" smtClean="0"/>
              <a:t>23.04.2019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E80622D-5F36-4122-ADFB-FF971A2079E7}" type="slidenum">
              <a:rPr lang="ru-RU" smtClean="0"/>
              <a:t>‹#›</a:t>
            </a:fld>
            <a:endParaRPr lang="ru-RU"/>
          </a:p>
        </p:txBody>
      </p:sp>
    </p:spTree>
    <p:extLst>
      <p:ext uri="{BB962C8B-B14F-4D97-AF65-F5344CB8AC3E}">
        <p14:creationId xmlns:p14="http://schemas.microsoft.com/office/powerpoint/2010/main" val="32697003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BFD8E17-E284-487C-858F-372C54415FE4}" type="datetimeFigureOut">
              <a:rPr lang="ru-RU" smtClean="0"/>
              <a:t>23.04.2019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E80622D-5F36-4122-ADFB-FF971A2079E7}" type="slidenum">
              <a:rPr lang="ru-RU" smtClean="0"/>
              <a:t>‹#›</a:t>
            </a:fld>
            <a:endParaRPr lang="ru-RU"/>
          </a:p>
        </p:txBody>
      </p:sp>
    </p:spTree>
    <p:extLst>
      <p:ext uri="{BB962C8B-B14F-4D97-AF65-F5344CB8AC3E}">
        <p14:creationId xmlns:p14="http://schemas.microsoft.com/office/powerpoint/2010/main" val="19541217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BFD8E17-E284-487C-858F-372C54415FE4}" type="datetimeFigureOut">
              <a:rPr lang="ru-RU" smtClean="0"/>
              <a:t>23.04.2019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E80622D-5F36-4122-ADFB-FF971A2079E7}" type="slidenum">
              <a:rPr lang="ru-RU" smtClean="0"/>
              <a:t>‹#›</a:t>
            </a:fld>
            <a:endParaRPr lang="ru-RU"/>
          </a:p>
        </p:txBody>
      </p:sp>
    </p:spTree>
    <p:extLst>
      <p:ext uri="{BB962C8B-B14F-4D97-AF65-F5344CB8AC3E}">
        <p14:creationId xmlns:p14="http://schemas.microsoft.com/office/powerpoint/2010/main" val="13215888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BFD8E17-E284-487C-858F-372C54415FE4}" type="datetimeFigureOut">
              <a:rPr lang="ru-RU" smtClean="0"/>
              <a:t>23.04.2019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E80622D-5F36-4122-ADFB-FF971A2079E7}" type="slidenum">
              <a:rPr lang="ru-RU" smtClean="0"/>
              <a:t>‹#›</a:t>
            </a:fld>
            <a:endParaRPr lang="ru-RU"/>
          </a:p>
        </p:txBody>
      </p:sp>
    </p:spTree>
    <p:extLst>
      <p:ext uri="{BB962C8B-B14F-4D97-AF65-F5344CB8AC3E}">
        <p14:creationId xmlns:p14="http://schemas.microsoft.com/office/powerpoint/2010/main" val="13372293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4BFD8E17-E284-487C-858F-372C54415FE4}" type="datetimeFigureOut">
              <a:rPr lang="ru-RU" smtClean="0"/>
              <a:t>23.04.2019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E80622D-5F36-4122-ADFB-FF971A2079E7}" type="slidenum">
              <a:rPr lang="ru-RU" smtClean="0"/>
              <a:t>‹#›</a:t>
            </a:fld>
            <a:endParaRPr lang="ru-RU"/>
          </a:p>
        </p:txBody>
      </p:sp>
    </p:spTree>
    <p:extLst>
      <p:ext uri="{BB962C8B-B14F-4D97-AF65-F5344CB8AC3E}">
        <p14:creationId xmlns:p14="http://schemas.microsoft.com/office/powerpoint/2010/main" val="56685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4BFD8E17-E284-487C-858F-372C54415FE4}" type="datetimeFigureOut">
              <a:rPr lang="ru-RU" smtClean="0"/>
              <a:t>23.04.2019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E80622D-5F36-4122-ADFB-FF971A2079E7}" type="slidenum">
              <a:rPr lang="ru-RU" smtClean="0"/>
              <a:t>‹#›</a:t>
            </a:fld>
            <a:endParaRPr lang="ru-RU"/>
          </a:p>
        </p:txBody>
      </p:sp>
    </p:spTree>
    <p:extLst>
      <p:ext uri="{BB962C8B-B14F-4D97-AF65-F5344CB8AC3E}">
        <p14:creationId xmlns:p14="http://schemas.microsoft.com/office/powerpoint/2010/main" val="2489139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4BFD8E17-E284-487C-858F-372C54415FE4}" type="datetimeFigureOut">
              <a:rPr lang="ru-RU" smtClean="0"/>
              <a:t>23.04.2019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FE80622D-5F36-4122-ADFB-FF971A2079E7}" type="slidenum">
              <a:rPr lang="ru-RU" smtClean="0"/>
              <a:t>‹#›</a:t>
            </a:fld>
            <a:endParaRPr lang="ru-RU"/>
          </a:p>
        </p:txBody>
      </p:sp>
    </p:spTree>
    <p:extLst>
      <p:ext uri="{BB962C8B-B14F-4D97-AF65-F5344CB8AC3E}">
        <p14:creationId xmlns:p14="http://schemas.microsoft.com/office/powerpoint/2010/main" val="37826697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4BFD8E17-E284-487C-858F-372C54415FE4}" type="datetimeFigureOut">
              <a:rPr lang="ru-RU" smtClean="0"/>
              <a:t>23.04.2019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FE80622D-5F36-4122-ADFB-FF971A2079E7}" type="slidenum">
              <a:rPr lang="ru-RU" smtClean="0"/>
              <a:t>‹#›</a:t>
            </a:fld>
            <a:endParaRPr lang="ru-RU"/>
          </a:p>
        </p:txBody>
      </p:sp>
    </p:spTree>
    <p:extLst>
      <p:ext uri="{BB962C8B-B14F-4D97-AF65-F5344CB8AC3E}">
        <p14:creationId xmlns:p14="http://schemas.microsoft.com/office/powerpoint/2010/main" val="6686463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4BFD8E17-E284-487C-858F-372C54415FE4}" type="datetimeFigureOut">
              <a:rPr lang="ru-RU" smtClean="0"/>
              <a:t>23.04.2019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FE80622D-5F36-4122-ADFB-FF971A2079E7}" type="slidenum">
              <a:rPr lang="ru-RU" smtClean="0"/>
              <a:t>‹#›</a:t>
            </a:fld>
            <a:endParaRPr lang="ru-RU"/>
          </a:p>
        </p:txBody>
      </p:sp>
    </p:spTree>
    <p:extLst>
      <p:ext uri="{BB962C8B-B14F-4D97-AF65-F5344CB8AC3E}">
        <p14:creationId xmlns:p14="http://schemas.microsoft.com/office/powerpoint/2010/main" val="17660085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4BFD8E17-E284-487C-858F-372C54415FE4}" type="datetimeFigureOut">
              <a:rPr lang="ru-RU" smtClean="0"/>
              <a:t>23.04.2019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E80622D-5F36-4122-ADFB-FF971A2079E7}" type="slidenum">
              <a:rPr lang="ru-RU" smtClean="0"/>
              <a:t>‹#›</a:t>
            </a:fld>
            <a:endParaRPr lang="ru-RU"/>
          </a:p>
        </p:txBody>
      </p:sp>
    </p:spTree>
    <p:extLst>
      <p:ext uri="{BB962C8B-B14F-4D97-AF65-F5344CB8AC3E}">
        <p14:creationId xmlns:p14="http://schemas.microsoft.com/office/powerpoint/2010/main" val="29699429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4BFD8E17-E284-487C-858F-372C54415FE4}" type="datetimeFigureOut">
              <a:rPr lang="ru-RU" smtClean="0"/>
              <a:t>23.04.2019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E80622D-5F36-4122-ADFB-FF971A2079E7}" type="slidenum">
              <a:rPr lang="ru-RU" smtClean="0"/>
              <a:t>‹#›</a:t>
            </a:fld>
            <a:endParaRPr lang="ru-RU"/>
          </a:p>
        </p:txBody>
      </p:sp>
    </p:spTree>
    <p:extLst>
      <p:ext uri="{BB962C8B-B14F-4D97-AF65-F5344CB8AC3E}">
        <p14:creationId xmlns:p14="http://schemas.microsoft.com/office/powerpoint/2010/main" val="26745181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FD8E17-E284-487C-858F-372C54415FE4}" type="datetimeFigureOut">
              <a:rPr lang="ru-RU" smtClean="0"/>
              <a:t>23.04.2019</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E80622D-5F36-4122-ADFB-FF971A2079E7}" type="slidenum">
              <a:rPr lang="ru-RU" smtClean="0"/>
              <a:t>‹#›</a:t>
            </a:fld>
            <a:endParaRPr lang="ru-RU"/>
          </a:p>
        </p:txBody>
      </p:sp>
    </p:spTree>
    <p:extLst>
      <p:ext uri="{BB962C8B-B14F-4D97-AF65-F5344CB8AC3E}">
        <p14:creationId xmlns:p14="http://schemas.microsoft.com/office/powerpoint/2010/main" val="35251900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stretch>
            <a:fillRect/>
          </a:stretch>
        </p:blipFill>
        <p:spPr>
          <a:xfrm>
            <a:off x="0" y="10513"/>
            <a:ext cx="12192000" cy="6847487"/>
          </a:xfrm>
          <a:prstGeom prst="rect">
            <a:avLst/>
          </a:prstGeom>
        </p:spPr>
      </p:pic>
      <p:sp>
        <p:nvSpPr>
          <p:cNvPr id="5" name="Прямоугольник 4"/>
          <p:cNvSpPr/>
          <p:nvPr/>
        </p:nvSpPr>
        <p:spPr>
          <a:xfrm>
            <a:off x="1198153" y="2303597"/>
            <a:ext cx="9795694" cy="1754326"/>
          </a:xfrm>
          <a:prstGeom prst="rect">
            <a:avLst/>
          </a:prstGeom>
          <a:noFill/>
        </p:spPr>
        <p:txBody>
          <a:bodyPr wrap="none" lIns="91440" tIns="45720" rIns="91440" bIns="45720">
            <a:prstTxWarp prst="textArchUp">
              <a:avLst/>
            </a:prstTxWarp>
            <a:spAutoFit/>
          </a:bodyPr>
          <a:lstStyle/>
          <a:p>
            <a:pPr algn="ctr"/>
            <a:r>
              <a:rPr lang="ru-RU" sz="5400" b="1" dirty="0" smtClean="0">
                <a:ln w="22225">
                  <a:solidFill>
                    <a:schemeClr val="tx1"/>
                  </a:solidFill>
                  <a:prstDash val="solid"/>
                </a:ln>
                <a:solidFill>
                  <a:schemeClr val="bg1"/>
                </a:solidFill>
              </a:rPr>
              <a:t>Консультация для родителей </a:t>
            </a:r>
          </a:p>
          <a:p>
            <a:pPr algn="ctr"/>
            <a:r>
              <a:rPr lang="ru-RU" sz="5400" b="1" dirty="0" smtClean="0">
                <a:ln w="22225">
                  <a:solidFill>
                    <a:schemeClr val="tx1"/>
                  </a:solidFill>
                  <a:prstDash val="solid"/>
                </a:ln>
                <a:solidFill>
                  <a:schemeClr val="bg1"/>
                </a:solidFill>
              </a:rPr>
              <a:t>«Как одевать ребенка весной?»</a:t>
            </a:r>
            <a:endParaRPr lang="ru-RU" sz="5400" b="1" dirty="0">
              <a:ln w="22225">
                <a:solidFill>
                  <a:schemeClr val="tx1"/>
                </a:solidFill>
                <a:prstDash val="solid"/>
              </a:ln>
              <a:solidFill>
                <a:schemeClr val="bg1"/>
              </a:solidFill>
            </a:endParaRPr>
          </a:p>
        </p:txBody>
      </p:sp>
      <p:sp>
        <p:nvSpPr>
          <p:cNvPr id="6" name="TextBox 5"/>
          <p:cNvSpPr txBox="1"/>
          <p:nvPr/>
        </p:nvSpPr>
        <p:spPr>
          <a:xfrm>
            <a:off x="8603673" y="5902036"/>
            <a:ext cx="4579192" cy="646331"/>
          </a:xfrm>
          <a:prstGeom prst="rect">
            <a:avLst/>
          </a:prstGeom>
          <a:noFill/>
        </p:spPr>
        <p:txBody>
          <a:bodyPr wrap="square" rtlCol="0">
            <a:spAutoFit/>
          </a:bodyPr>
          <a:lstStyle/>
          <a:p>
            <a:r>
              <a:rPr lang="ru-RU" b="1" dirty="0" smtClean="0">
                <a:solidFill>
                  <a:schemeClr val="bg1"/>
                </a:solidFill>
              </a:rPr>
              <a:t>Воспитатель: Литвинова И.С</a:t>
            </a:r>
          </a:p>
          <a:p>
            <a:r>
              <a:rPr lang="ru-RU" b="1" dirty="0" smtClean="0">
                <a:solidFill>
                  <a:schemeClr val="bg1"/>
                </a:solidFill>
              </a:rPr>
              <a:t>Группа №15 «Жемчужинка»</a:t>
            </a:r>
            <a:endParaRPr lang="ru-RU" b="1" dirty="0">
              <a:solidFill>
                <a:schemeClr val="bg1"/>
              </a:solidFill>
            </a:endParaRPr>
          </a:p>
        </p:txBody>
      </p:sp>
    </p:spTree>
    <p:extLst>
      <p:ext uri="{BB962C8B-B14F-4D97-AF65-F5344CB8AC3E}">
        <p14:creationId xmlns:p14="http://schemas.microsoft.com/office/powerpoint/2010/main" val="32964142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29" y="5799"/>
            <a:ext cx="12193057" cy="6846401"/>
          </a:xfrm>
          <a:prstGeom prst="rect">
            <a:avLst/>
          </a:prstGeom>
        </p:spPr>
      </p:pic>
      <p:sp>
        <p:nvSpPr>
          <p:cNvPr id="4" name="Скругленный прямоугольник 3"/>
          <p:cNvSpPr/>
          <p:nvPr/>
        </p:nvSpPr>
        <p:spPr>
          <a:xfrm>
            <a:off x="294674" y="263237"/>
            <a:ext cx="6386945" cy="3449782"/>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ru-RU"/>
          </a:p>
        </p:txBody>
      </p:sp>
      <p:sp>
        <p:nvSpPr>
          <p:cNvPr id="3" name="Прямоугольник 2"/>
          <p:cNvSpPr/>
          <p:nvPr/>
        </p:nvSpPr>
        <p:spPr>
          <a:xfrm>
            <a:off x="585619" y="658090"/>
            <a:ext cx="6096000" cy="2308324"/>
          </a:xfrm>
          <a:prstGeom prst="rect">
            <a:avLst/>
          </a:prstGeom>
        </p:spPr>
        <p:txBody>
          <a:bodyPr>
            <a:spAutoFit/>
          </a:bodyPr>
          <a:lstStyle/>
          <a:p>
            <a:r>
              <a:rPr lang="ru-RU" sz="2400" b="1" dirty="0" smtClean="0">
                <a:latin typeface="+mj-lt"/>
              </a:rPr>
              <a:t>Весна - первое теплое солнышко, но еще дают знать о себе зимние заморозки и холодные дожди со снегом, поэтому родители должны знать, как одеть ребенка в это время года, чтобы он не простудился и получил как можно больше пользы от прогулки.</a:t>
            </a:r>
            <a:endParaRPr lang="ru-RU" sz="2400" b="1" dirty="0">
              <a:latin typeface="+mj-lt"/>
            </a:endParaRPr>
          </a:p>
        </p:txBody>
      </p:sp>
      <p:pic>
        <p:nvPicPr>
          <p:cNvPr id="5" name="Рисунок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1189194">
            <a:off x="6943904" y="1552360"/>
            <a:ext cx="4321319" cy="4321319"/>
          </a:xfrm>
          <a:prstGeom prst="ellipse">
            <a:avLst/>
          </a:prstGeom>
          <a:ln>
            <a:noFill/>
          </a:ln>
          <a:effectLst>
            <a:softEdge rad="112500"/>
          </a:effectLst>
        </p:spPr>
      </p:pic>
    </p:spTree>
    <p:extLst>
      <p:ext uri="{BB962C8B-B14F-4D97-AF65-F5344CB8AC3E}">
        <p14:creationId xmlns:p14="http://schemas.microsoft.com/office/powerpoint/2010/main" val="1896770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29" y="5799"/>
            <a:ext cx="12193057" cy="6846401"/>
          </a:xfrm>
          <a:prstGeom prst="rect">
            <a:avLst/>
          </a:prstGeom>
        </p:spPr>
      </p:pic>
      <p:sp>
        <p:nvSpPr>
          <p:cNvPr id="3" name="Прямоугольник 2"/>
          <p:cNvSpPr/>
          <p:nvPr/>
        </p:nvSpPr>
        <p:spPr>
          <a:xfrm>
            <a:off x="1095585" y="1973484"/>
            <a:ext cx="9735357" cy="2123658"/>
          </a:xfrm>
          <a:prstGeom prst="rect">
            <a:avLst/>
          </a:prstGeom>
          <a:noFill/>
        </p:spPr>
        <p:txBody>
          <a:bodyPr wrap="none" lIns="91440" tIns="45720" rIns="91440" bIns="45720">
            <a:prstTxWarp prst="textArchUp">
              <a:avLst/>
            </a:prstTxWarp>
            <a:spAutoFit/>
          </a:bodyPr>
          <a:lstStyle/>
          <a:p>
            <a:pPr algn="ctr"/>
            <a:r>
              <a:rPr lang="ru-RU" sz="4400" b="1" cap="none" spc="0" dirty="0" smtClean="0">
                <a:ln w="13462">
                  <a:solidFill>
                    <a:schemeClr val="tx1"/>
                  </a:solidFill>
                  <a:prstDash val="solid"/>
                </a:ln>
                <a:solidFill>
                  <a:schemeClr val="bg1"/>
                </a:solidFill>
                <a:effectLst>
                  <a:outerShdw dist="38100" dir="2700000" algn="bl" rotWithShape="0">
                    <a:schemeClr val="accent5"/>
                  </a:outerShdw>
                </a:effectLst>
              </a:rPr>
              <a:t>Предлагаем вам</a:t>
            </a:r>
          </a:p>
          <a:p>
            <a:pPr algn="ctr"/>
            <a:r>
              <a:rPr lang="ru-RU" sz="4400" b="1" cap="none" spc="0" dirty="0" smtClean="0">
                <a:ln w="13462">
                  <a:solidFill>
                    <a:schemeClr val="tx1"/>
                  </a:solidFill>
                  <a:prstDash val="solid"/>
                </a:ln>
                <a:solidFill>
                  <a:schemeClr val="bg1"/>
                </a:solidFill>
                <a:effectLst>
                  <a:outerShdw dist="38100" dir="2700000" algn="bl" rotWithShape="0">
                    <a:schemeClr val="accent5"/>
                  </a:outerShdw>
                </a:effectLst>
              </a:rPr>
              <a:t> всего несколько рекомендаций о том,</a:t>
            </a:r>
          </a:p>
          <a:p>
            <a:pPr algn="ctr"/>
            <a:r>
              <a:rPr lang="ru-RU" sz="4400" b="1" cap="none" spc="0" dirty="0" smtClean="0">
                <a:ln w="13462">
                  <a:solidFill>
                    <a:schemeClr val="tx1"/>
                  </a:solidFill>
                  <a:prstDash val="solid"/>
                </a:ln>
                <a:solidFill>
                  <a:schemeClr val="bg1"/>
                </a:solidFill>
                <a:effectLst>
                  <a:outerShdw dist="38100" dir="2700000" algn="bl" rotWithShape="0">
                    <a:schemeClr val="accent5"/>
                  </a:outerShdw>
                </a:effectLst>
              </a:rPr>
              <a:t> КАК ОДЕТЬ РЕБЕНКА ВЕСНОЙ:</a:t>
            </a:r>
            <a:endParaRPr lang="ru-RU" sz="4400" b="1" cap="none" spc="0" dirty="0">
              <a:ln w="13462">
                <a:solidFill>
                  <a:schemeClr val="tx1"/>
                </a:solidFill>
                <a:prstDash val="solid"/>
              </a:ln>
              <a:solidFill>
                <a:schemeClr val="bg1"/>
              </a:solidFill>
              <a:effectLst>
                <a:outerShdw dist="38100" dir="2700000" algn="bl" rotWithShape="0">
                  <a:schemeClr val="accent5"/>
                </a:outerShdw>
              </a:effectLst>
            </a:endParaRPr>
          </a:p>
        </p:txBody>
      </p:sp>
      <p:pic>
        <p:nvPicPr>
          <p:cNvPr id="6" name="Рисунок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831690" y="2407368"/>
            <a:ext cx="6046840" cy="4315932"/>
          </a:xfrm>
          <a:prstGeom prst="rect">
            <a:avLst/>
          </a:prstGeom>
          <a:ln>
            <a:noFill/>
          </a:ln>
          <a:effectLst>
            <a:softEdge rad="112500"/>
          </a:effectLst>
        </p:spPr>
      </p:pic>
    </p:spTree>
    <p:extLst>
      <p:ext uri="{BB962C8B-B14F-4D97-AF65-F5344CB8AC3E}">
        <p14:creationId xmlns:p14="http://schemas.microsoft.com/office/powerpoint/2010/main" val="15174586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29" y="5799"/>
            <a:ext cx="12193057" cy="6846401"/>
          </a:xfrm>
          <a:prstGeom prst="rect">
            <a:avLst/>
          </a:prstGeom>
        </p:spPr>
      </p:pic>
      <p:sp>
        <p:nvSpPr>
          <p:cNvPr id="3" name="Скругленный прямоугольник 2"/>
          <p:cNvSpPr/>
          <p:nvPr/>
        </p:nvSpPr>
        <p:spPr>
          <a:xfrm>
            <a:off x="383458" y="353960"/>
            <a:ext cx="11606981" cy="6194323"/>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marL="285750" indent="-285750" algn="just">
              <a:buFont typeface="Wingdings" panose="05000000000000000000" pitchFamily="2" charset="2"/>
              <a:buChar char="ü"/>
            </a:pPr>
            <a:r>
              <a:rPr lang="ru-RU" sz="2000" b="1" dirty="0" smtClean="0"/>
              <a:t>для прогулки важно одеть ребенка надёжно, так чтобы его одежда была достаточно теплой, но не жаркой, чтобы она могла защитить ребенка от дождя и ветра. </a:t>
            </a:r>
          </a:p>
          <a:p>
            <a:pPr marL="285750" indent="-285750" algn="just">
              <a:buFont typeface="Wingdings" panose="05000000000000000000" pitchFamily="2" charset="2"/>
              <a:buChar char="ü"/>
            </a:pPr>
            <a:r>
              <a:rPr lang="ru-RU" sz="2000" b="1" dirty="0" smtClean="0"/>
              <a:t>важной частью одежды ребенка является шапка. Отличный вариант шапка-труба, которая одновременно выполняет функцию шапки и шарфа. Головной убор для прогулки весной должен быть теплым и непромокаемым. </a:t>
            </a:r>
          </a:p>
          <a:p>
            <a:pPr marL="285750" indent="-285750" algn="just">
              <a:buFont typeface="Wingdings" panose="05000000000000000000" pitchFamily="2" charset="2"/>
              <a:buChar char="ü"/>
            </a:pPr>
            <a:r>
              <a:rPr lang="ru-RU" sz="2000" b="1" dirty="0" smtClean="0"/>
              <a:t>также не стоит забывать о шарфе, особенно если ребенок носит обычную шапку, а не шапку-трубу. Шарф может быть любым, главное его правильно завязать, он не должен во время прогулки ребенку мешать. </a:t>
            </a:r>
          </a:p>
          <a:p>
            <a:pPr marL="285750" indent="-285750" algn="just">
              <a:buFont typeface="Wingdings" panose="05000000000000000000" pitchFamily="2" charset="2"/>
              <a:buChar char="ü"/>
            </a:pPr>
            <a:r>
              <a:rPr lang="ru-RU" sz="2000" b="1" dirty="0" smtClean="0"/>
              <a:t>варежки (перчатки) - важный атрибут весеннего гардероба. Они должны быть тонкими, но теплыми и непромокаемыми, это позволит ребенку играть даже во время небольшого дождика.</a:t>
            </a:r>
          </a:p>
          <a:p>
            <a:pPr marL="285750" indent="-285750" algn="just">
              <a:buFont typeface="Wingdings" panose="05000000000000000000" pitchFamily="2" charset="2"/>
              <a:buChar char="ü"/>
            </a:pPr>
            <a:r>
              <a:rPr lang="ru-RU" sz="2000" b="1" dirty="0" smtClean="0"/>
              <a:t>если вы не хотите надевать на ребенка комбинезон, тогда остановите свой выбор на послойном одевании. Наденьте на ребенка маечку и трусики, теплый джемпер, колготки, непромокаемые штанишки, кофточку. Завершить «образ» нужно верхней одеждой и обувью. </a:t>
            </a:r>
          </a:p>
          <a:p>
            <a:pPr marL="285750" indent="-285750" algn="just">
              <a:buFont typeface="Wingdings" panose="05000000000000000000" pitchFamily="2" charset="2"/>
              <a:buChar char="ü"/>
            </a:pPr>
            <a:r>
              <a:rPr lang="ru-RU" sz="2000" b="1" dirty="0" smtClean="0"/>
              <a:t>самый важный момент обувь ребенка. От того, насколько правильно вы ее подберете, зависит здоровье ребенка. Обувь для весенней прогулки должна быть легкой, мягкой, она не должна промокать, если на улице дождь и слякоть, то лучше отдать предпочтение резиновым сапогам.</a:t>
            </a:r>
            <a:endParaRPr lang="ru-RU" sz="2000" b="1" dirty="0"/>
          </a:p>
        </p:txBody>
      </p:sp>
    </p:spTree>
    <p:extLst>
      <p:ext uri="{BB962C8B-B14F-4D97-AF65-F5344CB8AC3E}">
        <p14:creationId xmlns:p14="http://schemas.microsoft.com/office/powerpoint/2010/main" val="35837563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57" y="11599"/>
            <a:ext cx="12193057" cy="6846401"/>
          </a:xfrm>
          <a:prstGeom prst="rect">
            <a:avLst/>
          </a:prstGeom>
        </p:spPr>
      </p:pic>
      <p:sp>
        <p:nvSpPr>
          <p:cNvPr id="3" name="Прямоугольник 2"/>
          <p:cNvSpPr/>
          <p:nvPr/>
        </p:nvSpPr>
        <p:spPr>
          <a:xfrm>
            <a:off x="634028" y="5597835"/>
            <a:ext cx="11557972" cy="5909310"/>
          </a:xfrm>
          <a:prstGeom prst="rect">
            <a:avLst/>
          </a:prstGeom>
          <a:noFill/>
        </p:spPr>
        <p:txBody>
          <a:bodyPr wrap="none" lIns="91440" tIns="45720" rIns="91440" bIns="45720">
            <a:prstTxWarp prst="textArchUp">
              <a:avLst/>
            </a:prstTxWarp>
            <a:spAutoFit/>
          </a:bodyPr>
          <a:lstStyle/>
          <a:p>
            <a:pPr algn="ctr"/>
            <a:r>
              <a:rPr lang="ru-RU" sz="5400" b="1" cap="none" spc="0" dirty="0" smtClean="0">
                <a:ln w="22225">
                  <a:solidFill>
                    <a:schemeClr val="tx1"/>
                  </a:solidFill>
                  <a:prstDash val="solid"/>
                </a:ln>
                <a:solidFill>
                  <a:schemeClr val="bg1"/>
                </a:solidFill>
                <a:effectLst/>
              </a:rPr>
              <a:t>И напоследок, </a:t>
            </a:r>
          </a:p>
          <a:p>
            <a:pPr algn="ctr"/>
            <a:r>
              <a:rPr lang="ru-RU" sz="5400" b="1" cap="none" spc="0" dirty="0" smtClean="0">
                <a:ln w="22225">
                  <a:solidFill>
                    <a:schemeClr val="tx1"/>
                  </a:solidFill>
                  <a:prstDash val="solid"/>
                </a:ln>
                <a:solidFill>
                  <a:schemeClr val="bg1"/>
                </a:solidFill>
                <a:effectLst/>
              </a:rPr>
              <a:t>старайтесь одевать ребенка</a:t>
            </a:r>
          </a:p>
          <a:p>
            <a:pPr algn="ctr"/>
            <a:r>
              <a:rPr lang="ru-RU" sz="5400" b="1" cap="none" spc="0" dirty="0" smtClean="0">
                <a:ln w="22225">
                  <a:solidFill>
                    <a:schemeClr val="tx1"/>
                  </a:solidFill>
                  <a:prstDash val="solid"/>
                </a:ln>
                <a:solidFill>
                  <a:schemeClr val="bg1"/>
                </a:solidFill>
                <a:effectLst/>
              </a:rPr>
              <a:t> в одежду ярких цветов. </a:t>
            </a:r>
          </a:p>
          <a:p>
            <a:pPr algn="ctr"/>
            <a:r>
              <a:rPr lang="ru-RU" sz="5400" b="1" cap="none" spc="0" dirty="0" smtClean="0">
                <a:ln w="22225">
                  <a:solidFill>
                    <a:schemeClr val="tx1"/>
                  </a:solidFill>
                  <a:prstDash val="solid"/>
                </a:ln>
                <a:solidFill>
                  <a:schemeClr val="bg1"/>
                </a:solidFill>
                <a:effectLst/>
              </a:rPr>
              <a:t>Это поднимет настроение</a:t>
            </a:r>
          </a:p>
          <a:p>
            <a:pPr algn="ctr"/>
            <a:r>
              <a:rPr lang="ru-RU" sz="5400" b="1" cap="none" spc="0" dirty="0" smtClean="0">
                <a:ln w="22225">
                  <a:solidFill>
                    <a:schemeClr val="tx1"/>
                  </a:solidFill>
                  <a:prstDash val="solid"/>
                </a:ln>
                <a:solidFill>
                  <a:schemeClr val="bg1"/>
                </a:solidFill>
                <a:effectLst/>
              </a:rPr>
              <a:t> не только вам, но и вашему ребенку.</a:t>
            </a:r>
          </a:p>
          <a:p>
            <a:pPr algn="ctr"/>
            <a:r>
              <a:rPr lang="ru-RU" sz="5400" b="1" cap="none" spc="0" dirty="0" smtClean="0">
                <a:ln w="22225">
                  <a:solidFill>
                    <a:schemeClr val="tx1"/>
                  </a:solidFill>
                  <a:prstDash val="solid"/>
                </a:ln>
                <a:solidFill>
                  <a:schemeClr val="bg1"/>
                </a:solidFill>
                <a:effectLst/>
              </a:rPr>
              <a:t>Яркого солнца и приятных</a:t>
            </a:r>
          </a:p>
          <a:p>
            <a:pPr algn="ctr"/>
            <a:r>
              <a:rPr lang="ru-RU" sz="5400" b="1" cap="none" spc="0" dirty="0" smtClean="0">
                <a:ln w="22225">
                  <a:solidFill>
                    <a:schemeClr val="tx1"/>
                  </a:solidFill>
                  <a:prstDash val="solid"/>
                </a:ln>
                <a:solidFill>
                  <a:schemeClr val="bg1"/>
                </a:solidFill>
                <a:effectLst/>
              </a:rPr>
              <a:t>вам прогулок!</a:t>
            </a:r>
            <a:r>
              <a:rPr lang="ru-RU" sz="5400" b="1" cap="none" spc="0" dirty="0" smtClean="0">
                <a:ln w="22225">
                  <a:solidFill>
                    <a:schemeClr val="tx1"/>
                  </a:solidFill>
                  <a:prstDash val="solid"/>
                </a:ln>
                <a:solidFill>
                  <a:schemeClr val="bg1"/>
                </a:solidFill>
                <a:effectLst/>
                <a:sym typeface="Wingdings" panose="05000000000000000000" pitchFamily="2" charset="2"/>
              </a:rPr>
              <a:t> </a:t>
            </a:r>
            <a:endParaRPr lang="ru-RU" sz="5400" b="1" cap="none" spc="0" dirty="0">
              <a:ln w="22225">
                <a:solidFill>
                  <a:schemeClr val="tx1"/>
                </a:solidFill>
                <a:prstDash val="solid"/>
              </a:ln>
              <a:solidFill>
                <a:schemeClr val="bg1"/>
              </a:solidFill>
              <a:effectLst/>
            </a:endParaRPr>
          </a:p>
        </p:txBody>
      </p:sp>
    </p:spTree>
    <p:extLst>
      <p:ext uri="{BB962C8B-B14F-4D97-AF65-F5344CB8AC3E}">
        <p14:creationId xmlns:p14="http://schemas.microsoft.com/office/powerpoint/2010/main" val="525271979"/>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49</TotalTime>
  <Words>331</Words>
  <Application>Microsoft Office PowerPoint</Application>
  <PresentationFormat>Широкоэкранный</PresentationFormat>
  <Paragraphs>21</Paragraphs>
  <Slides>5</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5</vt:i4>
      </vt:variant>
    </vt:vector>
  </HeadingPairs>
  <TitlesOfParts>
    <vt:vector size="10" baseType="lpstr">
      <vt:lpstr>Arial</vt:lpstr>
      <vt:lpstr>Calibri</vt:lpstr>
      <vt:lpstr>Calibri Light</vt:lpstr>
      <vt:lpstr>Wingdings</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Ирина</dc:creator>
  <cp:lastModifiedBy>Ирина</cp:lastModifiedBy>
  <cp:revision>5</cp:revision>
  <dcterms:created xsi:type="dcterms:W3CDTF">2019-04-23T12:14:34Z</dcterms:created>
  <dcterms:modified xsi:type="dcterms:W3CDTF">2019-04-23T13:43:59Z</dcterms:modified>
</cp:coreProperties>
</file>