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53" r:id="rId2"/>
    <p:sldId id="454" r:id="rId3"/>
    <p:sldId id="455" r:id="rId4"/>
    <p:sldId id="456" r:id="rId5"/>
    <p:sldId id="285" r:id="rId6"/>
    <p:sldId id="457" r:id="rId7"/>
    <p:sldId id="387" r:id="rId8"/>
    <p:sldId id="388" r:id="rId9"/>
    <p:sldId id="389" r:id="rId10"/>
    <p:sldId id="341" r:id="rId11"/>
    <p:sldId id="392" r:id="rId12"/>
    <p:sldId id="401" r:id="rId13"/>
    <p:sldId id="402" r:id="rId14"/>
    <p:sldId id="451" r:id="rId15"/>
    <p:sldId id="342" r:id="rId16"/>
    <p:sldId id="349" r:id="rId17"/>
    <p:sldId id="350" r:id="rId18"/>
    <p:sldId id="352" r:id="rId19"/>
    <p:sldId id="351" r:id="rId20"/>
    <p:sldId id="418" r:id="rId21"/>
    <p:sldId id="357" r:id="rId22"/>
    <p:sldId id="419" r:id="rId23"/>
    <p:sldId id="425" r:id="rId24"/>
    <p:sldId id="424" r:id="rId25"/>
    <p:sldId id="426" r:id="rId26"/>
    <p:sldId id="427" r:id="rId27"/>
    <p:sldId id="428" r:id="rId28"/>
    <p:sldId id="429" r:id="rId29"/>
    <p:sldId id="414" r:id="rId30"/>
    <p:sldId id="415" r:id="rId31"/>
    <p:sldId id="416" r:id="rId32"/>
    <p:sldId id="432" r:id="rId33"/>
    <p:sldId id="417" r:id="rId34"/>
    <p:sldId id="407" r:id="rId35"/>
    <p:sldId id="408" r:id="rId36"/>
    <p:sldId id="409" r:id="rId37"/>
    <p:sldId id="410" r:id="rId38"/>
    <p:sldId id="412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5F9127"/>
    <a:srgbClr val="4F7921"/>
    <a:srgbClr val="CC0099"/>
    <a:srgbClr val="006699"/>
    <a:srgbClr val="CC0066"/>
    <a:srgbClr val="0099FF"/>
    <a:srgbClr val="FF9900"/>
    <a:srgbClr val="5D574F"/>
    <a:srgbClr val="44403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0D6E1-4F03-44B2-A1F1-AD7A44EE8E60}" type="datetimeFigureOut">
              <a:rPr lang="ru-RU" smtClean="0"/>
              <a:pPr/>
              <a:t>23.04.2019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4835B-AA8B-45CE-836E-7F0DEEFC2E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0D6E1-4F03-44B2-A1F1-AD7A44EE8E60}" type="datetimeFigureOut">
              <a:rPr lang="ru-RU" smtClean="0"/>
              <a:pPr/>
              <a:t>23.04.2019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4835B-AA8B-45CE-836E-7F0DEEFC2E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0D6E1-4F03-44B2-A1F1-AD7A44EE8E60}" type="datetimeFigureOut">
              <a:rPr lang="ru-RU" smtClean="0"/>
              <a:pPr/>
              <a:t>23.04.2019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4835B-AA8B-45CE-836E-7F0DEEFC2E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0D6E1-4F03-44B2-A1F1-AD7A44EE8E60}" type="datetimeFigureOut">
              <a:rPr lang="ru-RU" smtClean="0"/>
              <a:pPr/>
              <a:t>23.04.2019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4835B-AA8B-45CE-836E-7F0DEEFC2E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0D6E1-4F03-44B2-A1F1-AD7A44EE8E60}" type="datetimeFigureOut">
              <a:rPr lang="ru-RU" smtClean="0"/>
              <a:pPr/>
              <a:t>23.04.2019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4835B-AA8B-45CE-836E-7F0DEEFC2E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0D6E1-4F03-44B2-A1F1-AD7A44EE8E60}" type="datetimeFigureOut">
              <a:rPr lang="ru-RU" smtClean="0"/>
              <a:pPr/>
              <a:t>23.04.2019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4835B-AA8B-45CE-836E-7F0DEEFC2E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0D6E1-4F03-44B2-A1F1-AD7A44EE8E60}" type="datetimeFigureOut">
              <a:rPr lang="ru-RU" smtClean="0"/>
              <a:pPr/>
              <a:t>23.04.2019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4835B-AA8B-45CE-836E-7F0DEEFC2E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0D6E1-4F03-44B2-A1F1-AD7A44EE8E60}" type="datetimeFigureOut">
              <a:rPr lang="ru-RU" smtClean="0"/>
              <a:pPr/>
              <a:t>23.04.2019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4835B-AA8B-45CE-836E-7F0DEEFC2E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0D6E1-4F03-44B2-A1F1-AD7A44EE8E60}" type="datetimeFigureOut">
              <a:rPr lang="ru-RU" smtClean="0"/>
              <a:pPr/>
              <a:t>23.04.2019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4835B-AA8B-45CE-836E-7F0DEEFC2E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0D6E1-4F03-44B2-A1F1-AD7A44EE8E60}" type="datetimeFigureOut">
              <a:rPr lang="ru-RU" smtClean="0"/>
              <a:pPr/>
              <a:t>23.04.2019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4835B-AA8B-45CE-836E-7F0DEEFC2E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0D6E1-4F03-44B2-A1F1-AD7A44EE8E60}" type="datetimeFigureOut">
              <a:rPr lang="ru-RU" smtClean="0"/>
              <a:pPr/>
              <a:t>23.04.2019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4835B-AA8B-45CE-836E-7F0DEEFC2E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0D6E1-4F03-44B2-A1F1-AD7A44EE8E60}" type="datetimeFigureOut">
              <a:rPr lang="ru-RU" smtClean="0"/>
              <a:pPr/>
              <a:t>23.04.2019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A4835B-AA8B-45CE-836E-7F0DEEFC2EE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ОБЛАСТНОЕ БЮДЖЕТНОЕ ПРОФЕССИОНАЛЬНОЕ ОБРАЗОВАТЕЛЬНОЕ  УЧРЕЖДЕНИЕ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«КУРСКИЙ МОНТАЖНЫЙ ТЕХНИКУМ»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CC0099"/>
                </a:solidFill>
              </a:rPr>
              <a:t/>
            </a:r>
            <a:br>
              <a:rPr lang="ru-RU" sz="6600" dirty="0" smtClean="0">
                <a:solidFill>
                  <a:srgbClr val="CC0099"/>
                </a:solidFill>
              </a:rPr>
            </a:br>
            <a:r>
              <a:rPr lang="ru-RU" sz="6600" dirty="0" smtClean="0">
                <a:solidFill>
                  <a:srgbClr val="CC0099"/>
                </a:solidFill>
              </a:rPr>
              <a:t/>
            </a:r>
            <a:br>
              <a:rPr lang="ru-RU" sz="6600" dirty="0" smtClean="0">
                <a:solidFill>
                  <a:srgbClr val="CC0099"/>
                </a:solidFill>
              </a:rPr>
            </a:br>
            <a:r>
              <a:rPr lang="ru-RU" sz="66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2.Технология работ по устройству деформационных швов</a:t>
            </a:r>
            <a:br>
              <a:rPr lang="ru-RU" sz="66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6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3000372"/>
            <a:ext cx="773057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Вопросы повторения</a:t>
            </a:r>
          </a:p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пройденного материала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4786322"/>
            <a:ext cx="721523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Междисциплинарный курс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01.01.  Проектирование городских улиц и дорог  и  искусственных сооружений.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Тема 2.2  Проектирование искусственных сооружений.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71536" y="274638"/>
            <a:ext cx="1007275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6000" dirty="0" smtClean="0">
                <a:solidFill>
                  <a:srgbClr val="C00000"/>
                </a:solidFill>
              </a:rPr>
              <a:t>Что такое</a:t>
            </a:r>
            <a:br>
              <a:rPr lang="ru-RU" sz="6000" dirty="0" smtClean="0">
                <a:solidFill>
                  <a:srgbClr val="C00000"/>
                </a:solidFill>
              </a:rPr>
            </a:br>
            <a:r>
              <a:rPr lang="ru-RU" sz="6000" dirty="0" smtClean="0">
                <a:solidFill>
                  <a:srgbClr val="C00000"/>
                </a:solidFill>
              </a:rPr>
              <a:t> деформационный шов? </a:t>
            </a:r>
            <a:br>
              <a:rPr lang="ru-RU" sz="6000" dirty="0" smtClean="0">
                <a:solidFill>
                  <a:srgbClr val="C00000"/>
                </a:solidFill>
              </a:rPr>
            </a:b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857364"/>
            <a:ext cx="878684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00CC"/>
                </a:solidFill>
              </a:rPr>
              <a:t>Устройство, смягчающее поперечные и продольные подвижки моста  из-за температурных колебаний, усадки или                    динамических нагрузок (поезда, автомобили,                  пешеходы и т.д.)</a:t>
            </a:r>
            <a:endParaRPr lang="ru-RU" sz="4000" dirty="0">
              <a:solidFill>
                <a:srgbClr val="0000CC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00298" y="1643050"/>
            <a:ext cx="38347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FF0000"/>
                </a:solidFill>
              </a:rPr>
              <a:t>Не спешите! Последующее нажатие  клавиши  выдает  ответ.</a:t>
            </a:r>
            <a:endParaRPr lang="ru-RU" sz="11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6000" dirty="0" smtClean="0">
                <a:solidFill>
                  <a:srgbClr val="C00000"/>
                </a:solidFill>
              </a:rPr>
              <a:t>Назовите предыдущее название деформационного шва? 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7367" y="3143248"/>
            <a:ext cx="900663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 </a:t>
            </a:r>
            <a:r>
              <a:rPr lang="ru-RU" sz="4000" dirty="0" smtClean="0">
                <a:solidFill>
                  <a:srgbClr val="0000CC"/>
                </a:solidFill>
              </a:rPr>
              <a:t>Первоначально деформационные швы</a:t>
            </a:r>
          </a:p>
          <a:p>
            <a:r>
              <a:rPr lang="ru-RU" sz="4000" dirty="0" smtClean="0">
                <a:solidFill>
                  <a:srgbClr val="0000CC"/>
                </a:solidFill>
              </a:rPr>
              <a:t> назывались температурными зазорами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71736" y="2428868"/>
            <a:ext cx="38347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FF0000"/>
                </a:solidFill>
              </a:rPr>
              <a:t>Не спешите! Последующее нажатие  клавиши  выдает  ответ.</a:t>
            </a:r>
            <a:endParaRPr lang="ru-RU" sz="11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8643998" cy="1143000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/>
            </a:r>
            <a:br>
              <a:rPr lang="ru-RU" sz="5400" dirty="0" smtClean="0">
                <a:solidFill>
                  <a:srgbClr val="C00000"/>
                </a:solidFill>
              </a:rPr>
            </a:br>
            <a:r>
              <a:rPr lang="ru-RU" sz="5400" dirty="0" smtClean="0">
                <a:solidFill>
                  <a:srgbClr val="C00000"/>
                </a:solidFill>
              </a:rPr>
              <a:t>Назовите требования предъявляемые к деформационным швам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2456795"/>
            <a:ext cx="892971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00CC"/>
                </a:solidFill>
              </a:rPr>
              <a:t>К современным конструкциям деформационных швов предъявляются следующие требования:   низкий уровень шума (особенно в городских условиях); обеспечение плавности движения и снижение динамического воздействия на конструкции моста</a:t>
            </a:r>
            <a:endParaRPr lang="ru-RU" sz="4000" dirty="0">
              <a:solidFill>
                <a:srgbClr val="0000CC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28860" y="2428868"/>
            <a:ext cx="38347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FF0000"/>
                </a:solidFill>
              </a:rPr>
              <a:t>Не спешите! Последующее нажатие  клавиши  выдает  ответ.</a:t>
            </a:r>
            <a:endParaRPr lang="ru-RU" sz="11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Опрос </a:t>
            </a:r>
            <a:r>
              <a:rPr lang="ru-RU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закончен !</a:t>
            </a:r>
            <a:br>
              <a:rPr lang="ru-RU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5518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Существует следующая классификация деформационных швов мостов: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357290" y="928670"/>
            <a:ext cx="492922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Теоретическая часть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0"/>
            <a:ext cx="392905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u="sng" dirty="0" smtClean="0"/>
              <a:t>Открытый тип</a:t>
            </a:r>
            <a:r>
              <a:rPr lang="ru-RU" dirty="0" smtClean="0"/>
              <a:t>. Данный тип шва предполагает незаполняемый промежуток между составными конструкциями.</a:t>
            </a:r>
            <a:endParaRPr lang="ru-RU" dirty="0"/>
          </a:p>
        </p:txBody>
      </p:sp>
      <p:pic>
        <p:nvPicPr>
          <p:cNvPr id="6146" name="Picture 2" descr="C:\Users\Большиченко\Pictures\joint_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5095"/>
            <a:ext cx="5357818" cy="69030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000" u="sng" dirty="0" smtClean="0"/>
              <a:t>Закрытый тип</a:t>
            </a:r>
            <a:r>
              <a:rPr lang="ru-RU" sz="4000" dirty="0" smtClean="0"/>
              <a:t>. В данном случае расстояние между сопрягаемыми конструкциями закрыто проезжей частью – покрытием, уложенным без необходимого разрыва.</a:t>
            </a:r>
            <a:endParaRPr lang="ru-RU" sz="4000" dirty="0"/>
          </a:p>
        </p:txBody>
      </p:sp>
      <p:pic>
        <p:nvPicPr>
          <p:cNvPr id="5123" name="Picture 3" descr="C:\Users\Большиченко\Pictures\194498206_6.jpg"/>
          <p:cNvPicPr>
            <a:picLocks noChangeAspect="1" noChangeArrowheads="1"/>
          </p:cNvPicPr>
          <p:nvPr/>
        </p:nvPicPr>
        <p:blipFill>
          <a:blip r:embed="rId2"/>
          <a:srcRect b="9799"/>
          <a:stretch>
            <a:fillRect/>
          </a:stretch>
        </p:blipFill>
        <p:spPr bwMode="auto">
          <a:xfrm>
            <a:off x="642910" y="2285991"/>
            <a:ext cx="6643734" cy="44945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u="sng" dirty="0" smtClean="0"/>
              <a:t>Заполненный тип</a:t>
            </a:r>
            <a:r>
              <a:rPr lang="ru-RU" dirty="0" smtClean="0"/>
              <a:t>. В таких швах покрытие уложено, с разрывом, из-за этого с проезжей части отчетливо видны и кромки зазора, а также само заполнение.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8194" name="Picture 2" descr="C:\Users\Большиченко\Pictures\886016021_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857288" y="3071810"/>
            <a:ext cx="10644262" cy="46827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358346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u="sng" dirty="0" smtClean="0"/>
              <a:t>Перекрытый тип</a:t>
            </a:r>
            <a:r>
              <a:rPr lang="ru-RU" dirty="0" smtClean="0"/>
              <a:t>. В случае с перекрытым деформационным швом зазор между связующими конструкциями перекрыт каким-либо элементом на верхнем уровне проезжей части.</a:t>
            </a:r>
            <a:endParaRPr lang="ru-RU" dirty="0"/>
          </a:p>
        </p:txBody>
      </p:sp>
      <p:pic>
        <p:nvPicPr>
          <p:cNvPr id="7171" name="Picture 3" descr="C:\Users\Большиченко\Pictures\1335618390_image13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00372"/>
            <a:ext cx="9144000" cy="46386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Профессиональный модуль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02  Организация и выполнение работ по строительству городских путей сообщения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Технология выполнения  щебеночно-мастичных деформационных швов</a:t>
            </a:r>
            <a:br>
              <a:rPr lang="ru-RU" dirty="0" smtClean="0"/>
            </a:br>
            <a:r>
              <a:rPr lang="ru-RU" dirty="0" smtClean="0"/>
              <a:t> (Закрытый тип)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429784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Технология выполнения стальных деформационных швов(перекрытый тип)</a:t>
            </a:r>
            <a:br>
              <a:rPr lang="ru-RU" dirty="0" smtClean="0"/>
            </a:br>
            <a:r>
              <a:rPr lang="ru-RU" dirty="0" smtClean="0"/>
              <a:t> включает: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2143116"/>
            <a:ext cx="758214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Поставку конструкций деформационных швов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28596" y="2786058"/>
            <a:ext cx="7616252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Хранение конструкций деформационных швов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28596" y="3571876"/>
            <a:ext cx="7101752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Подготовка штраб в деформационных швах</a:t>
            </a:r>
          </a:p>
          <a:p>
            <a:r>
              <a:rPr lang="ru-RU" sz="2800" b="1" dirty="0" smtClean="0"/>
              <a:t> для монтажа конструкций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57158" y="4786322"/>
            <a:ext cx="737945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  </a:t>
            </a:r>
            <a:r>
              <a:rPr lang="ru-RU" sz="2800" b="1" dirty="0" smtClean="0"/>
              <a:t>Монтаж конструкций деформационного шва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14282" y="5500702"/>
            <a:ext cx="8924623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   Омоноличивание конструкции деформационного шва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57158" y="4857760"/>
            <a:ext cx="266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Поставка конструкций деформационных швов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3786190"/>
            <a:ext cx="8643998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Если полная длина конструкции деформационного шва превышает максимально допустимую по условиям транспортирования, конструкцию шва поставляют в виде двух монтажных элементов, стыкуемых на стройплощадке.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1357298"/>
            <a:ext cx="91440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Конструкции деформационных швов изготавливаются по чертежам с привязкой к конкретному объекту и поставляются фирмой-изготовителем в полностью собранном состоянии (необходимой длины), готовыми к установке.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Большиченко\Pictures\big_def-shvy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42908"/>
            <a:ext cx="8858280" cy="65845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Хранение конструкций деформационных швов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57224" y="1643050"/>
            <a:ext cx="728667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Доставленные на строительный объект конструкции деформационных швов следует хранить на временных опорах-подкладках приподнятыми над землей и укрытыми пленкой от возможных загрязнений.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Большиченко\Pictures\big_def-shvy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5953" y="500042"/>
            <a:ext cx="9655906" cy="58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28660" y="274638"/>
            <a:ext cx="1007275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100" b="1" dirty="0" smtClean="0"/>
              <a:t>Подготовка штраб в деформационных швах</a:t>
            </a:r>
            <a:br>
              <a:rPr lang="ru-RU" sz="4100" b="1" dirty="0" smtClean="0"/>
            </a:br>
            <a:r>
              <a:rPr lang="ru-RU" sz="4100" b="1" dirty="0" smtClean="0"/>
              <a:t> для монтажа конструкций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" y="1357298"/>
            <a:ext cx="9143999" cy="5216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dirty="0" smtClean="0"/>
              <a:t>Перед монтажом конструкций деформационных швов из штраб в плитах пролетных строений и устоев, в которые должны быть установлены конструкции деформационных швов, должен быть удален мусор и грязь, опалубка, произведена струйно-абразивная очистка бетонных поверхностей, удалены продольные стержни в арматурных каркасов, если они установлены.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Большиченко\Pictures\big_def-shvy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28672"/>
            <a:ext cx="9144000" cy="594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Монтаж конструкций деформационного шва.</a:t>
            </a:r>
            <a:br>
              <a:rPr lang="ru-RU" b="1" dirty="0" smtClean="0"/>
            </a:br>
            <a:r>
              <a:rPr lang="ru-RU" b="1" dirty="0" smtClean="0"/>
              <a:t>Омоноличивание конструкции деформационного шва.</a:t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3116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Давайте повторим главное!</a:t>
            </a:r>
            <a:r>
              <a:rPr lang="ru-RU" sz="53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53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53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53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53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Междисциплинарный курс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02.03.  Строительство городских   искусственных сооружений.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Охарактеризуйте открытый тип деформационного шва 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78592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Охарактеризуйте закрытый  тип деформационного шва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Расскажите, в каком виде поставляются фирмой-изготовителем конструкции деформационного шва?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5716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Расскажите, каков порядок выполнения деформационных швов? 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42968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Рекомендуемая</a:t>
            </a:r>
            <a:br>
              <a:rPr lang="ru-RU" dirty="0" smtClean="0"/>
            </a:br>
            <a:r>
              <a:rPr lang="ru-RU" dirty="0" smtClean="0"/>
              <a:t>литература: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СП 35.13330.2011 Мосты и трубы. Актуализированная редакция СНиП 2.05.03-84*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100" b="1" dirty="0" smtClean="0"/>
              <a:t>ГОСУДАРСТВЕННЫЙ ВСЕСОЮЗНЫЙ ДОРОЖНЫЙ НАУЧНО-ИССЛЕДОВАТЕЛЬСКИЙ ИНСТИТУТ </a:t>
            </a:r>
            <a:br>
              <a:rPr lang="ru-RU" sz="3100" b="1" dirty="0" smtClean="0"/>
            </a:br>
            <a:r>
              <a:rPr lang="ru-RU" sz="3100" b="1" dirty="0" smtClean="0"/>
              <a:t>(СОЮЗДОРНИИ)</a:t>
            </a:r>
            <a:br>
              <a:rPr lang="ru-RU" sz="3100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МЕТОДИЧЕСКИЕ РЕКОМЕНДАЦИИ ПО УСТРОЙСТВУ СОПРЯЖЕНИЙ АВТОДОРОЖНЫХ МОСТОВ И ПУТЕПРОВОДОВ С НАСЫПЬЮ</a:t>
            </a:r>
            <a:br>
              <a:rPr lang="ru-RU" b="1" dirty="0" smtClean="0"/>
            </a:br>
            <a:r>
              <a:rPr lang="ru-RU" b="1" dirty="0" smtClean="0"/>
              <a:t>Москва-2010</a:t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НАЦИОНАЛЬНОЕ ОБЪЕДИНЕНИЕ СТРОИТЕЛЕЙ 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dirty="0" smtClean="0"/>
              <a:t>Стандарт организации</a:t>
            </a:r>
            <a:br>
              <a:rPr lang="ru-RU" dirty="0" smtClean="0"/>
            </a:br>
            <a:r>
              <a:rPr lang="ru-RU" dirty="0" smtClean="0"/>
              <a:t> Издание официальное Москва 2014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Мостовые сооружения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УСТРОЙСТВО ПОКРЫТИЙ НА МОСТАХ И ИСКУССТВЕННЫХ СООРУЖЕНИЯХ СТО НОСТРОЙ 2.29.113-2013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http://stroycomplex-5.ru/joints.php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571604" y="2571744"/>
            <a:ext cx="685804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Сайт :  Группа Компаний Стройкомплеск -5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857364"/>
            <a:ext cx="8229600" cy="1143000"/>
          </a:xfrm>
        </p:spPr>
        <p:txBody>
          <a:bodyPr/>
          <a:lstStyle/>
          <a:p>
            <a:r>
              <a:rPr lang="ru-RU" dirty="0" smtClean="0"/>
              <a:t>Успехов, уважаемые студенты!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Тема 3.1 Технология работ по строительству городских  искусственных сооружений;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Лекция №19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«Технология  работ по устройству </a:t>
            </a:r>
            <a:br>
              <a:rPr lang="ru-RU" sz="6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мостового полотна и сопряжения моста с насыпью»</a:t>
            </a:r>
            <a:br>
              <a:rPr lang="ru-RU" sz="6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Разделы темы: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Большиченко\Pictures\-----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" y="0"/>
            <a:ext cx="9120685" cy="685105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0"/>
            <a:ext cx="850112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1. Технология  работ по устройству  ездового полотна; </a:t>
            </a:r>
            <a:endParaRPr lang="ru-RU" sz="4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 descr="C:\Users\Большиченко\Pictures\87b6bf8d94ff18f53aa0d3f3cff62953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1689" y="0"/>
            <a:ext cx="9987378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357166"/>
            <a:ext cx="928694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2. Технология  работ по устройству  деформационных швов;</a:t>
            </a:r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Большиченко\Pictures\Сопряжения моста с насыпью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00166" y="428604"/>
            <a:ext cx="450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357166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3.Технология  работ по устройству сопряжения моста с насыпью. </a:t>
            </a:r>
            <a:endParaRPr lang="ru-RU" sz="4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3128</TotalTime>
  <Words>250</Words>
  <Application>Microsoft Office PowerPoint</Application>
  <PresentationFormat>Экран (4:3)</PresentationFormat>
  <Paragraphs>59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Тема Office</vt:lpstr>
      <vt:lpstr>      ОБЛАСТНОЕ БЮДЖЕТНОЕ ПРОФЕССИОНАЛЬНОЕ ОБРАЗОВАТЕЛЬНОЕ  УЧРЕЖДЕНИЕ   «КУРСКИЙ МОНТАЖНЫЙ ТЕХНИКУМ» </vt:lpstr>
      <vt:lpstr>      Профессиональный модуль 02  Организация и выполнение работ по строительству городских путей сообщения  </vt:lpstr>
      <vt:lpstr>      Междисциплинарный курс 02.03.  Строительство городских   искусственных сооружений. </vt:lpstr>
      <vt:lpstr>     Тема 3.1 Технология работ по строительству городских  искусственных сооружений;</vt:lpstr>
      <vt:lpstr>         Лекция №19  «Технология  работ по устройству  мостового полотна и сопряжения моста с насыпью» </vt:lpstr>
      <vt:lpstr>     Разделы темы:</vt:lpstr>
      <vt:lpstr>Слайд 7</vt:lpstr>
      <vt:lpstr>Слайд 8</vt:lpstr>
      <vt:lpstr>Слайд 9</vt:lpstr>
      <vt:lpstr>  2.Технология работ по устройству деформационных швов </vt:lpstr>
      <vt:lpstr> Что такое  деформационный шов?  </vt:lpstr>
      <vt:lpstr>  Назовите предыдущее название деформационного шва?  </vt:lpstr>
      <vt:lpstr> Назовите требования предъявляемые к деформационным швам</vt:lpstr>
      <vt:lpstr>         Опрос закончен ! </vt:lpstr>
      <vt:lpstr>                    Существует следующая классификация деформационных швов мостов:           </vt:lpstr>
      <vt:lpstr>       Открытый тип. Данный тип шва предполагает незаполняемый промежуток между составными конструкциями.</vt:lpstr>
      <vt:lpstr> Закрытый тип. В данном случае расстояние между сопрягаемыми конструкциями закрыто проезжей частью – покрытием, уложенным без необходимого разрыва.</vt:lpstr>
      <vt:lpstr>   Заполненный тип. В таких швах покрытие уложено, с разрывом, из-за этого с проезжей части отчетливо видны и кромки зазора, а также само заполнение. </vt:lpstr>
      <vt:lpstr>  Перекрытый тип. В случае с перекрытым деформационным швом зазор между связующими конструкциями перекрыт каким-либо элементом на верхнем уровне проезжей части.</vt:lpstr>
      <vt:lpstr>   Технология выполнения  щебеночно-мастичных деформационных швов  (Закрытый тип)</vt:lpstr>
      <vt:lpstr> Технология выполнения стальных деформационных швов(перекрытый тип)  включает:</vt:lpstr>
      <vt:lpstr>Поставка конструкций деформационных швов </vt:lpstr>
      <vt:lpstr>Слайд 23</vt:lpstr>
      <vt:lpstr>Хранение конструкций деформационных швов </vt:lpstr>
      <vt:lpstr>Слайд 25</vt:lpstr>
      <vt:lpstr> Подготовка штраб в деформационных швах  для монтажа конструкций </vt:lpstr>
      <vt:lpstr>Слайд 27</vt:lpstr>
      <vt:lpstr>      Монтаж конструкций деформационного шва. Омоноличивание конструкции деформационного шва.  </vt:lpstr>
      <vt:lpstr>   Давайте повторим главное!   </vt:lpstr>
      <vt:lpstr>Охарактеризуйте открытый тип деформационного шва </vt:lpstr>
      <vt:lpstr>Охарактеризуйте закрытый  тип деформационного шва </vt:lpstr>
      <vt:lpstr>    Расскажите, в каком виде поставляются фирмой-изготовителем конструкции деформационного шва?</vt:lpstr>
      <vt:lpstr>Расскажите, каков порядок выполнения деформационных швов? </vt:lpstr>
      <vt:lpstr>         Рекомендуемая литература:   СП 35.13330.2011 Мосты и трубы. Актуализированная редакция СНиП 2.05.03-84*  </vt:lpstr>
      <vt:lpstr>         ГОСУДАРСТВЕННЫЙ ВСЕСОЮЗНЫЙ ДОРОЖНЫЙ НАУЧНО-ИССЛЕДОВАТЕЛЬСКИЙ ИНСТИТУТ  (СОЮЗДОРНИИ)  МЕТОДИЧЕСКИЕ РЕКОМЕНДАЦИИ ПО УСТРОЙСТВУ СОПРЯЖЕНИЙ АВТОДОРОЖНЫХ МОСТОВ И ПУТЕПРОВОДОВ С НАСЫПЬЮ Москва-2010 </vt:lpstr>
      <vt:lpstr>        НАЦИОНАЛЬНОЕ ОБЪЕДИНЕНИЕ СТРОИТЕЛЕЙ   Стандарт организации  Издание официальное Москва 2014   Мостовые сооружения   УСТРОЙСТВО ПОКРЫТИЙ НА МОСТАХ И ИСКУССТВЕННЫХ СООРУЖЕНИЯХ СТО НОСТРОЙ 2.29.113-2013</vt:lpstr>
      <vt:lpstr>http://stroycomplex-5.ru/joints.php</vt:lpstr>
      <vt:lpstr>Успехов, уважаемые студенты!</vt:lpstr>
    </vt:vector>
  </TitlesOfParts>
  <Company>ФГОУ СПО КМТ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Типовые конструкции дорожных одежд   Конструкция дорожной одежды на мостовом сооружении должна быть определена в проекте с учетом типа покрытия на автомобильной дороге.</dc:title>
  <dc:creator>Большиченко</dc:creator>
  <cp:lastModifiedBy>Большиченко</cp:lastModifiedBy>
  <cp:revision>197</cp:revision>
  <dcterms:created xsi:type="dcterms:W3CDTF">2015-10-28T15:53:20Z</dcterms:created>
  <dcterms:modified xsi:type="dcterms:W3CDTF">2019-04-23T08:03:09Z</dcterms:modified>
</cp:coreProperties>
</file>