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0"/>
  </p:notesMasterIdLst>
  <p:sldIdLst>
    <p:sldId id="256" r:id="rId2"/>
    <p:sldId id="257" r:id="rId3"/>
    <p:sldId id="270" r:id="rId4"/>
    <p:sldId id="271" r:id="rId5"/>
    <p:sldId id="260" r:id="rId6"/>
    <p:sldId id="272" r:id="rId7"/>
    <p:sldId id="273" r:id="rId8"/>
    <p:sldId id="262" r:id="rId9"/>
    <p:sldId id="274" r:id="rId10"/>
    <p:sldId id="263" r:id="rId11"/>
    <p:sldId id="264" r:id="rId12"/>
    <p:sldId id="265" r:id="rId13"/>
    <p:sldId id="275" r:id="rId14"/>
    <p:sldId id="266" r:id="rId15"/>
    <p:sldId id="267" r:id="rId16"/>
    <p:sldId id="268" r:id="rId17"/>
    <p:sldId id="276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47F49C-F635-46EF-813F-B07C3812F60C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3FB94-EA75-44C2-97E3-13CF9DB60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27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/>
            <a:fld id="{92574E40-2A05-4915-B472-DE5D28D30A68}" type="slidenum">
              <a:rPr lang="en-US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3</a:t>
            </a:fld>
            <a:endParaRPr lang="en-US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7941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3FB94-EA75-44C2-97E3-13CF9DB6027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215900" indent="-212725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/>
            <a:fld id="{259B2D30-D841-40F1-8424-48534E16761D}" type="slidenum">
              <a:rPr lang="en-US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 eaLnBrk="1" hangingPunct="1"/>
              <a:t>18</a:t>
            </a:fld>
            <a:endParaRPr lang="en-US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4987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375" y="1474788"/>
            <a:ext cx="8224838" cy="2286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6759F7-F58B-4685-BF8D-FC40C6AEE7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07902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4/21/2019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6a0120a530561e970b01348900ea5597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962400"/>
            <a:ext cx="3143250" cy="25146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3400" y="1752600"/>
            <a:ext cx="838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Мастер-класс для педагогов на тему: «Использование робота-пчелы </a:t>
            </a:r>
            <a:r>
              <a:rPr lang="en-US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Bee-</a:t>
            </a:r>
            <a:r>
              <a:rPr lang="en-US" alt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bot</a:t>
            </a:r>
            <a: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процессе педагогической деятельности с детьми в </a:t>
            </a:r>
            <a:r>
              <a:rPr lang="ru-RU" alt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ДОО</a:t>
            </a:r>
            <a:r>
              <a:rPr lang="ru-RU" alt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457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381000"/>
            <a:ext cx="6629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МБДОУ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«Подгоренский детский сад №2»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Подгоренского муниципального района Воронежской области.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4343400"/>
            <a:ext cx="2734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Мостовая А .Т. </a:t>
            </a: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Буракова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Ю.Е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581400" y="5943600"/>
            <a:ext cx="2163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Подгоренский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2019г.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20190420_104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3242388" cy="31152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user\Desktop\20190420_1044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0"/>
            <a:ext cx="3441290" cy="355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1" descr="F:\DCIM\164___04\IMG_0026.JPG"/>
          <p:cNvPicPr>
            <a:picLocks noChangeAspect="1" noChangeArrowheads="1"/>
          </p:cNvPicPr>
          <p:nvPr/>
        </p:nvPicPr>
        <p:blipFill>
          <a:blip r:embed="rId4" cstate="print"/>
          <a:srcRect l="9375" t="9375" r="6250" b="9375"/>
          <a:stretch>
            <a:fillRect/>
          </a:stretch>
        </p:blipFill>
        <p:spPr bwMode="auto">
          <a:xfrm rot="5400000">
            <a:off x="2755900" y="3797300"/>
            <a:ext cx="3200399" cy="2311399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user\Desktop\20190420_1051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4343400" cy="5659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5" name="Picture 5" descr="C:\Users\user\Desktop\20190420_1051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1993" y="0"/>
            <a:ext cx="4332007" cy="45475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600"/>
            <a:ext cx="8686800" cy="60960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 началом работы с </a:t>
            </a:r>
            <a:r>
              <a:rPr lang="ru-RU" sz="3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лого-роботом</a:t>
            </a:r>
            <a:r>
              <a:rPr lang="ru-RU" sz="3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необходимо:</a:t>
            </a:r>
          </a:p>
          <a:p>
            <a:pPr>
              <a:buFont typeface="Wingdings" pitchFamily="2" charset="2"/>
              <a:buChar char="v"/>
            </a:pPr>
            <a:r>
              <a:rPr 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Проверить заряд </a:t>
            </a:r>
            <a:r>
              <a:rPr lang="ru-RU" sz="3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лого-роботов</a:t>
            </a:r>
            <a:r>
              <a:rPr 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Подготовить   игровую    площадку:   игровая    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площадка   должна    быть достаточной площади и иметь ровную, без трещин и бугорков, поверхность. 3.Расположить коврик таким образом, чтобы всем игрокам было удобно разместиться вокруг него.</a:t>
            </a:r>
          </a:p>
          <a:p>
            <a:pPr>
              <a:buFont typeface="Wingdings" pitchFamily="2" charset="2"/>
              <a:buChar char="v"/>
            </a:pPr>
            <a:r>
              <a:rPr 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Разложить используемые в игре карточки на нужных секторах игрового коврика.</a:t>
            </a:r>
          </a:p>
          <a:p>
            <a:pPr>
              <a:buFont typeface="Wingdings" pitchFamily="2" charset="2"/>
              <a:buChar char="v"/>
            </a:pPr>
            <a:r>
              <a:rPr 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Выбрать по жребию игрока, который начнет игру.</a:t>
            </a:r>
          </a:p>
          <a:p>
            <a:pPr>
              <a:buFont typeface="Wingdings" pitchFamily="2" charset="2"/>
              <a:buChar char="v"/>
            </a:pPr>
            <a:r>
              <a:rPr 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Помните! Если у ребенка не получилось с первого раза точно выполнить задание, дайте ему еще один шанс исправить свои ошибки. Помогите ему спланировать маршрут.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«Пропой звуки»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Развивать фонематический слух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Пчёлка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БИ-Бот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очень любила петь. Однажды она вылетела из своего домика и увидела на полянке необычное, яркое поле с буквами. Захотелось  пчёлке познакомиться с  ними и исполнить свою песенку.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95400" y="3047999"/>
          <a:ext cx="5486400" cy="29718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</a:tblGrid>
              <a:tr h="36666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66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74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537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37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91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2" name="AutoShape 4" descr="https://www.why.gr/wp-content/uploads/2017/11/bee-bot-educational-robo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www.why.gr/wp-content/uploads/2017/11/bee-bot-educational-robo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s://www.bloghoptoys.fr/wp-content/uploads/2016/03/robot-bee-bot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57150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Коврик «Мамы и их детеныши»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99038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«СОСТАВЬ МИНИ СКАЗКУ И ДОПИШИ КОД»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упражнять в придумывании сказки и  программировании робота.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Пчёлка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Би-Бот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очень любила слушать сказки. Однажды её захотелось сочинить свою, авторскую сказку. Вылетела она из домика и увидела интересное поле, приземлилась …и тут всё и началось.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3000" y="4038600"/>
          <a:ext cx="7162800" cy="27971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162800"/>
              </a:tblGrid>
              <a:tr h="60960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ЖИЛ-БЫЛ</a:t>
                      </a:r>
                      <a:r>
                        <a:rPr lang="ru-RU" dirty="0" smtClean="0"/>
                        <a:t>   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            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ОТПРАВИЛСЯ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ОН ГУЛЯТЬ И ВСТРЕТИЛ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8783"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ШЛИ ОНИ ШЛИ И ВДРУГ НАВСТРЕЧУ ИМ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45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70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трелка вверх 4"/>
          <p:cNvSpPr/>
          <p:nvPr/>
        </p:nvSpPr>
        <p:spPr>
          <a:xfrm>
            <a:off x="2819400" y="4191000"/>
            <a:ext cx="3048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3276600" y="4191000"/>
            <a:ext cx="4572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>
            <a:off x="4343400" y="4114800"/>
            <a:ext cx="3048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Коврик «геометрические </a:t>
            </a:r>
            <a:r>
              <a:rPr lang="ru-RU" b="1" dirty="0" smtClean="0"/>
              <a:t>фигуры И БУКВЫ»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9530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Однажды героиня услышала , что полеты в космос осуществляются на ракете. Ей захотелось сделать свой летательный аппарат и отправится в космос. Вылетела она из своего домика и увидела необычное поле. Приземлилась и стала думать.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user\Desktop\20190420_104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429000"/>
            <a:ext cx="2603090" cy="26898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8" descr="https://www.bloghoptoys.fr/wp-content/uploads/2016/03/robot-bee-bot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5029200"/>
            <a:ext cx="1600200" cy="160020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6019800" y="3276600"/>
            <a:ext cx="3124200" cy="1527048"/>
          </a:xfrm>
          <a:prstGeom prst="wedgeEllipseCallout">
            <a:avLst>
              <a:gd name="adj1" fmla="val -35707"/>
              <a:gd name="adj2" fmla="val 752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КАК  ЖЕ СДЕЛАТЬ РАКЕТУ и КАК ЕЁ НАЗВАТЬ?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145" name="Picture 1" descr="F:\DCIM\164___04\IMG_0026.JPG"/>
          <p:cNvPicPr>
            <a:picLocks noChangeAspect="1" noChangeArrowheads="1"/>
          </p:cNvPicPr>
          <p:nvPr/>
        </p:nvPicPr>
        <p:blipFill>
          <a:blip r:embed="rId4" cstate="print"/>
          <a:srcRect l="9375" t="9375" r="6250" b="9375"/>
          <a:stretch>
            <a:fillRect/>
          </a:stretch>
        </p:blipFill>
        <p:spPr bwMode="auto">
          <a:xfrm rot="5400000">
            <a:off x="137746" y="3824654"/>
            <a:ext cx="2848708" cy="2057400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17526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Пчёлка приземлилась на поле и увидела красивый цветок. Хотела к нему добраться, но оказалось, что кнопка        не работает. Помогите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Би-Бот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добраться до цветка. Запишите код.</a:t>
            </a:r>
          </a:p>
        </p:txBody>
      </p:sp>
      <p:sp>
        <p:nvSpPr>
          <p:cNvPr id="6" name="Стрелка вверх 5"/>
          <p:cNvSpPr/>
          <p:nvPr/>
        </p:nvSpPr>
        <p:spPr>
          <a:xfrm>
            <a:off x="6248400" y="2209800"/>
            <a:ext cx="304800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F:\DCIM\164___04\IMG_0029.JPG"/>
          <p:cNvPicPr>
            <a:picLocks noChangeAspect="1" noChangeArrowheads="1"/>
          </p:cNvPicPr>
          <p:nvPr/>
        </p:nvPicPr>
        <p:blipFill>
          <a:blip r:embed="rId3" cstate="print"/>
          <a:srcRect l="4688" t="6250" b="3125"/>
          <a:stretch>
            <a:fillRect/>
          </a:stretch>
        </p:blipFill>
        <p:spPr bwMode="auto">
          <a:xfrm rot="5400000">
            <a:off x="2832100" y="3644900"/>
            <a:ext cx="3098800" cy="2209800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</p:spPr>
      </p:pic>
      <p:pic>
        <p:nvPicPr>
          <p:cNvPr id="5126" name="Picture 6" descr="https://static.tildacdn.com/tild6266-3662-4939-a130-636133643737/0_8cb9e_c142dc57_or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200400"/>
            <a:ext cx="838200" cy="83021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981200" y="609600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«ПРОЛОЖИ  ПУТЬ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ЦВЕТОЧКУ»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295400"/>
            <a:ext cx="6619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ориентации на плоскости, умение программировать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cf.ppt-online.org/files1/slide/g/gNOD7Uqbdl4AWneGs0zQIwCSuL6cmRTEKxhP8yoV5t/slide-5.jpg"/>
          <p:cNvPicPr>
            <a:picLocks noChangeAspect="1" noChangeArrowheads="1"/>
          </p:cNvPicPr>
          <p:nvPr/>
        </p:nvPicPr>
        <p:blipFill>
          <a:blip r:embed="rId2" cstate="print"/>
          <a:srcRect l="8171" t="7273" r="7393" b="7273"/>
          <a:stretch>
            <a:fillRect/>
          </a:stretch>
        </p:blipFill>
        <p:spPr bwMode="auto">
          <a:xfrm>
            <a:off x="2133600" y="1752600"/>
            <a:ext cx="5410200" cy="4101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2667000"/>
            <a:ext cx="7817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601"/>
            <a:ext cx="8686800" cy="6324599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формирование познавательных интересов и познавательных действий ребенка в различных видах деятельности с использованием высокотехнологических игрушек.</a:t>
            </a:r>
          </a:p>
          <a:p>
            <a:r>
              <a:rPr lang="ru-RU" sz="1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8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логического мышления.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моторики.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умения работать в команде. Развитие коммуникативных навыков.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умения составлять алгоритмы (основы программирования). 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умения ставить цель и выбирать маршрут движения.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пространственной ориентации. Развитие словарного запаса.</a:t>
            </a:r>
          </a:p>
          <a:p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умения считать.</a:t>
            </a:r>
          </a:p>
          <a:p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3143250"/>
            <a:ext cx="3538538" cy="714375"/>
          </a:xfrm>
        </p:spPr>
        <p:txBody>
          <a:bodyPr/>
          <a:lstStyle/>
          <a:p>
            <a:endParaRPr lang="ru-RU" altLang="ru-RU" sz="1600" b="0" smtClean="0"/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357188" y="642938"/>
            <a:ext cx="8351837" cy="575945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4495800" y="785813"/>
            <a:ext cx="4648199" cy="6924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altLang="ru-RU" sz="2000" b="1" dirty="0" err="1">
                <a:latin typeface="Times New Roman" pitchFamily="18" charset="0"/>
                <a:cs typeface="Times New Roman" pitchFamily="18" charset="0"/>
              </a:rPr>
              <a:t>Bee-Bot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 это программируемый робот, предназначенный для использования детьми от 3 до 7 лет. В процессе игры с умной пчелой, у детей происходит развитие логического мышления, мелкой моторики, коммуникативных навыков, умения работать в группе, умения составлять алгоритмы, пространственной ориентации, словарного запаса, умения считать.</a:t>
            </a:r>
          </a:p>
          <a:p>
            <a:endParaRPr lang="ru-RU" altLang="ru-RU" b="1" dirty="0">
              <a:solidFill>
                <a:srgbClr val="0070C0"/>
              </a:solidFill>
            </a:endParaRPr>
          </a:p>
          <a:p>
            <a:endParaRPr lang="ru-RU" altLang="ru-RU" b="1" dirty="0">
              <a:solidFill>
                <a:srgbClr val="0070C0"/>
              </a:solidFill>
            </a:endParaRPr>
          </a:p>
          <a:p>
            <a:endParaRPr lang="ru-RU" altLang="ru-RU" b="1" dirty="0">
              <a:solidFill>
                <a:srgbClr val="0070C0"/>
              </a:solidFill>
            </a:endParaRPr>
          </a:p>
          <a:p>
            <a:endParaRPr lang="ru-RU" altLang="ru-RU" b="1" dirty="0">
              <a:solidFill>
                <a:srgbClr val="0070C0"/>
              </a:solidFill>
            </a:endParaRPr>
          </a:p>
          <a:p>
            <a:endParaRPr lang="ru-RU" altLang="ru-RU" b="1" dirty="0">
              <a:solidFill>
                <a:srgbClr val="0070C0"/>
              </a:solidFill>
            </a:endParaRPr>
          </a:p>
          <a:p>
            <a:endParaRPr lang="ru-RU" altLang="ru-RU" b="1" dirty="0">
              <a:solidFill>
                <a:srgbClr val="0070C0"/>
              </a:solidFill>
            </a:endParaRPr>
          </a:p>
          <a:p>
            <a:endParaRPr lang="ru-RU" altLang="ru-RU" b="1" dirty="0">
              <a:solidFill>
                <a:srgbClr val="0070C0"/>
              </a:solidFill>
            </a:endParaRPr>
          </a:p>
          <a:p>
            <a:endParaRPr lang="ru-RU" altLang="ru-RU" dirty="0"/>
          </a:p>
        </p:txBody>
      </p:sp>
      <p:pic>
        <p:nvPicPr>
          <p:cNvPr id="7173" name="Рисунок 7" descr="01-12-9927301_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7FFFA"/>
              </a:clrFrom>
              <a:clrTo>
                <a:srgbClr val="F7FFFA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4128031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221" y="212726"/>
            <a:ext cx="7879556" cy="10064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потенциал Мини-робота </a:t>
            </a:r>
            <a:r>
              <a:rPr lang="en-US" sz="36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Bee-Bot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3429000" y="3124200"/>
            <a:ext cx="1905000" cy="1714500"/>
          </a:xfrm>
          <a:prstGeom prst="hexagon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работать в группе</a:t>
            </a:r>
          </a:p>
        </p:txBody>
      </p:sp>
      <p:sp>
        <p:nvSpPr>
          <p:cNvPr id="12" name="Шестиугольник 11"/>
          <p:cNvSpPr/>
          <p:nvPr/>
        </p:nvSpPr>
        <p:spPr>
          <a:xfrm>
            <a:off x="5410200" y="3124200"/>
            <a:ext cx="1905000" cy="1638300"/>
          </a:xfrm>
          <a:prstGeom prst="hex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составлять алгоритмы</a:t>
            </a:r>
          </a:p>
        </p:txBody>
      </p:sp>
      <p:sp>
        <p:nvSpPr>
          <p:cNvPr id="13" name="Шестиугольник 12"/>
          <p:cNvSpPr/>
          <p:nvPr/>
        </p:nvSpPr>
        <p:spPr>
          <a:xfrm>
            <a:off x="1371600" y="3124200"/>
            <a:ext cx="1828800" cy="1676400"/>
          </a:xfrm>
          <a:prstGeom prst="hexagon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коммуникативных навыков</a:t>
            </a:r>
          </a:p>
        </p:txBody>
      </p:sp>
      <p:sp>
        <p:nvSpPr>
          <p:cNvPr id="14" name="Шестиугольник 13"/>
          <p:cNvSpPr/>
          <p:nvPr/>
        </p:nvSpPr>
        <p:spPr>
          <a:xfrm>
            <a:off x="2514600" y="1371600"/>
            <a:ext cx="1981200" cy="16383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</a:t>
            </a:r>
          </a:p>
        </p:txBody>
      </p:sp>
      <p:sp>
        <p:nvSpPr>
          <p:cNvPr id="15" name="Шестиугольник 14"/>
          <p:cNvSpPr/>
          <p:nvPr/>
        </p:nvSpPr>
        <p:spPr>
          <a:xfrm>
            <a:off x="4572000" y="1371600"/>
            <a:ext cx="1905000" cy="1638300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логического мышления</a:t>
            </a:r>
          </a:p>
        </p:txBody>
      </p:sp>
      <p:sp>
        <p:nvSpPr>
          <p:cNvPr id="18" name="Шестиугольник 17"/>
          <p:cNvSpPr/>
          <p:nvPr/>
        </p:nvSpPr>
        <p:spPr>
          <a:xfrm>
            <a:off x="685800" y="5105400"/>
            <a:ext cx="1752600" cy="14859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предметных знаний</a:t>
            </a:r>
          </a:p>
        </p:txBody>
      </p:sp>
      <p:sp>
        <p:nvSpPr>
          <p:cNvPr id="19" name="Шестиугольник 18"/>
          <p:cNvSpPr/>
          <p:nvPr/>
        </p:nvSpPr>
        <p:spPr>
          <a:xfrm>
            <a:off x="2514600" y="5029200"/>
            <a:ext cx="1721644" cy="1485900"/>
          </a:xfrm>
          <a:prstGeom prst="hexag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пространственной ориентации</a:t>
            </a:r>
            <a:endParaRPr lang="ru-RU" sz="15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4343400" y="4953000"/>
            <a:ext cx="1828800" cy="1638300"/>
          </a:xfrm>
          <a:prstGeom prst="hexagon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словарного запаса</a:t>
            </a:r>
          </a:p>
        </p:txBody>
      </p:sp>
      <p:sp>
        <p:nvSpPr>
          <p:cNvPr id="21" name="Шестиугольник 20"/>
          <p:cNvSpPr/>
          <p:nvPr/>
        </p:nvSpPr>
        <p:spPr>
          <a:xfrm>
            <a:off x="6248400" y="4953000"/>
            <a:ext cx="1843344" cy="1674681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считать</a:t>
            </a:r>
          </a:p>
        </p:txBody>
      </p:sp>
    </p:spTree>
    <p:extLst>
      <p:ext uri="{BB962C8B-B14F-4D97-AF65-F5344CB8AC3E}">
        <p14:creationId xmlns="" xmlns:p14="http://schemas.microsoft.com/office/powerpoint/2010/main" val="2121829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5344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управления</a:t>
            </a:r>
            <a:br>
              <a:rPr lang="ru-RU" sz="36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мини-роботом </a:t>
            </a:r>
            <a:r>
              <a:rPr lang="ru-RU" sz="3600" b="1" dirty="0" err="1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Bee-Bot</a:t>
            </a:r>
            <a:r>
              <a:rPr lang="ru-RU" sz="36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брюшке «пчелы»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89591908"/>
              </p:ext>
            </p:extLst>
          </p:nvPr>
        </p:nvGraphicFramePr>
        <p:xfrm>
          <a:off x="832247" y="2062690"/>
          <a:ext cx="7479506" cy="408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9753">
                  <a:extLst>
                    <a:ext uri="{9D8B030D-6E8A-4147-A177-3AD203B41FA5}">
                      <a16:colId xmlns="" xmlns:a16="http://schemas.microsoft.com/office/drawing/2014/main" val="551773262"/>
                    </a:ext>
                  </a:extLst>
                </a:gridCol>
                <a:gridCol w="3739753">
                  <a:extLst>
                    <a:ext uri="{9D8B030D-6E8A-4147-A177-3AD203B41FA5}">
                      <a16:colId xmlns="" xmlns:a16="http://schemas.microsoft.com/office/drawing/2014/main" val="3376215941"/>
                    </a:ext>
                  </a:extLst>
                </a:gridCol>
              </a:tblGrid>
              <a:tr h="1735920">
                <a:tc>
                  <a:txBody>
                    <a:bodyPr/>
                    <a:lstStyle/>
                    <a:p>
                      <a:pPr algn="l"/>
                      <a:r>
                        <a:rPr lang="en-US" sz="3600" b="1" i="0" u="none" strike="noStrike" baseline="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USB charging socket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b="1" i="0" u="none" strike="noStrike" baseline="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Гнездо для зарядки</a:t>
                      </a:r>
                    </a:p>
                    <a:p>
                      <a:pPr algn="l"/>
                      <a:r>
                        <a:rPr lang="en-US" sz="3600" b="1" i="0" u="none" strike="noStrike" baseline="0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(USB)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1590445270"/>
                  </a:ext>
                </a:extLst>
              </a:tr>
              <a:tr h="639550">
                <a:tc>
                  <a:txBody>
                    <a:bodyPr/>
                    <a:lstStyle/>
                    <a:p>
                      <a:r>
                        <a:rPr lang="en-US" sz="3600" b="1" i="0" u="none" strike="noStrike" baseline="0" dirty="0">
                          <a:solidFill>
                            <a:srgbClr val="00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OFF/ ON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b="1" i="0" u="none" strike="noStrike" baseline="0" dirty="0">
                          <a:solidFill>
                            <a:srgbClr val="00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ОТКЛ. / ВКЛ.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4077073610"/>
                  </a:ext>
                </a:extLst>
              </a:tr>
              <a:tr h="781010">
                <a:tc>
                  <a:txBody>
                    <a:bodyPr/>
                    <a:lstStyle/>
                    <a:p>
                      <a:r>
                        <a:rPr lang="en-US" sz="3600" b="1" i="0" u="none" strike="noStrike" baseline="0" dirty="0">
                          <a:solidFill>
                            <a:srgbClr val="00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b="1" i="0" u="none" strike="noStrike" baseline="0" dirty="0">
                          <a:solidFill>
                            <a:srgbClr val="00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ЭЛЕКТРОПИТАНИЕ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2680145490"/>
                  </a:ext>
                </a:extLst>
              </a:tr>
              <a:tr h="639550">
                <a:tc>
                  <a:txBody>
                    <a:bodyPr/>
                    <a:lstStyle/>
                    <a:p>
                      <a:r>
                        <a:rPr lang="en-US" sz="3600" b="1" i="0" u="none" strike="noStrike" baseline="0" dirty="0">
                          <a:solidFill>
                            <a:srgbClr val="00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SOUND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b="1" i="0" u="none" strike="noStrike" baseline="0" dirty="0">
                          <a:solidFill>
                            <a:srgbClr val="00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ЗВУК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="" xmlns:a16="http://schemas.microsoft.com/office/drawing/2014/main" val="1423502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70838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7886700" cy="88265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управления</a:t>
            </a:r>
            <a:br>
              <a:rPr lang="ru-RU" sz="24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мини-роботом </a:t>
            </a:r>
            <a:r>
              <a:rPr lang="ru-RU" sz="2400" b="1" dirty="0" err="1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Bee-Bot</a:t>
            </a:r>
            <a:r>
              <a:rPr lang="ru-RU" sz="24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спинке «пчелы»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5228123"/>
              </p:ext>
            </p:extLst>
          </p:nvPr>
        </p:nvGraphicFramePr>
        <p:xfrm>
          <a:off x="228600" y="1143000"/>
          <a:ext cx="8686800" cy="53339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43400">
                  <a:extLst>
                    <a:ext uri="{9D8B030D-6E8A-4147-A177-3AD203B41FA5}">
                      <a16:colId xmlns="" xmlns:a16="http://schemas.microsoft.com/office/drawing/2014/main" val="32554997"/>
                    </a:ext>
                  </a:extLst>
                </a:gridCol>
                <a:gridCol w="4343400">
                  <a:extLst>
                    <a:ext uri="{9D8B030D-6E8A-4147-A177-3AD203B41FA5}">
                      <a16:colId xmlns="" xmlns:a16="http://schemas.microsoft.com/office/drawing/2014/main" val="1178317027"/>
                    </a:ext>
                  </a:extLst>
                </a:gridCol>
              </a:tblGrid>
              <a:tr h="596920"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Вперед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91899682"/>
                  </a:ext>
                </a:extLst>
              </a:tr>
              <a:tr h="886261"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Назад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55763325"/>
                  </a:ext>
                </a:extLst>
              </a:tr>
              <a:tr h="722418"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←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Поворот налево на 90°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2420423"/>
                  </a:ext>
                </a:extLst>
              </a:tr>
              <a:tr h="722418"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→ 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Поворот направо на 90°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18410263"/>
                  </a:ext>
                </a:extLst>
              </a:tr>
              <a:tr h="1086642"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Пауза продолжительностью</a:t>
                      </a:r>
                      <a:r>
                        <a:rPr lang="ru-RU" sz="2400" b="1" cap="none" spc="0" baseline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24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секунда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11727957"/>
                  </a:ext>
                </a:extLst>
              </a:tr>
              <a:tr h="596920"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Очистить память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8792469"/>
                  </a:ext>
                </a:extLst>
              </a:tr>
              <a:tr h="722418">
                <a:tc>
                  <a:txBody>
                    <a:bodyPr/>
                    <a:lstStyle/>
                    <a:p>
                      <a:pPr algn="ctr"/>
                      <a:r>
                        <a:rPr lang="en-US" sz="28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 </a:t>
                      </a:r>
                      <a:endParaRPr lang="ru-RU" sz="2800" b="1" cap="none" spc="0" dirty="0">
                        <a:ln w="0"/>
                        <a:solidFill>
                          <a:srgbClr val="C00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>
                          <a:ln w="0"/>
                          <a:solidFill>
                            <a:srgbClr val="C0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Запустить программу</a:t>
                      </a: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10929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41608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686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ИГРОВЫЕ КОВРИКИ.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изготовлении «ковриков» используются специальные нетоксичные, безопасные для детей краски (не содержат свинца). Игровые поля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коврики размечены на квадратные секторы, размер каждой клеточки 15 на 15 см., стороны которых равны одному шагу робота. Использование полей-ковриков превращает работу с роботом в увлекательные путешествия.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154</TotalTime>
  <Words>520</Words>
  <Application>Microsoft Office PowerPoint</Application>
  <PresentationFormat>Экран (4:3)</PresentationFormat>
  <Paragraphs>117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 </vt:lpstr>
      <vt:lpstr>Слайд 3</vt:lpstr>
      <vt:lpstr>Педагогический потенциал Мини-робота Bee-Bot</vt:lpstr>
      <vt:lpstr>Слайд 5</vt:lpstr>
      <vt:lpstr>Элементы управления мини-роботом Bee-Bot на брюшке «пчелы»</vt:lpstr>
      <vt:lpstr>Элементы управления мини-роботом Bee-Bot на спинке «пчелы»</vt:lpstr>
      <vt:lpstr>Слайд 8</vt:lpstr>
      <vt:lpstr>ИГРОВЫЕ КОВРИКИ.</vt:lpstr>
      <vt:lpstr>Слайд 10</vt:lpstr>
      <vt:lpstr>Слайд 11</vt:lpstr>
      <vt:lpstr>Слайд 12</vt:lpstr>
      <vt:lpstr>  «Пропой звуки»</vt:lpstr>
      <vt:lpstr>Коврик «Мамы и их детеныши» </vt:lpstr>
      <vt:lpstr>Коврик «геометрические фигуры И БУКВЫ»</vt:lpstr>
      <vt:lpstr>Слайд 16</vt:lpstr>
      <vt:lpstr>                          сИНКВЕЙН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777</cp:lastModifiedBy>
  <cp:revision>2</cp:revision>
  <dcterms:created xsi:type="dcterms:W3CDTF">2019-04-20T06:50:55Z</dcterms:created>
  <dcterms:modified xsi:type="dcterms:W3CDTF">2019-04-21T08:29:34Z</dcterms:modified>
</cp:coreProperties>
</file>