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legacyDiagramTex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76" r:id="rId3"/>
    <p:sldId id="261" r:id="rId4"/>
    <p:sldId id="262" r:id="rId5"/>
    <p:sldId id="269" r:id="rId6"/>
    <p:sldId id="278" r:id="rId7"/>
    <p:sldId id="268" r:id="rId8"/>
    <p:sldId id="258" r:id="rId9"/>
    <p:sldId id="259" r:id="rId10"/>
    <p:sldId id="286" r:id="rId11"/>
    <p:sldId id="287" r:id="rId12"/>
    <p:sldId id="290" r:id="rId13"/>
    <p:sldId id="279" r:id="rId14"/>
    <p:sldId id="280" r:id="rId15"/>
    <p:sldId id="281" r:id="rId16"/>
    <p:sldId id="270" r:id="rId17"/>
    <p:sldId id="291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06/relationships/legacyDocTextInfo" Target="legacyDocTextInfo.bin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F808-6A57-49FB-BEF9-91BA30AB7FF3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3CBC-F3EB-449F-8CE0-D320A366E5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6831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F808-6A57-49FB-BEF9-91BA30AB7FF3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3CBC-F3EB-449F-8CE0-D320A366E5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6009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F808-6A57-49FB-BEF9-91BA30AB7FF3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3CBC-F3EB-449F-8CE0-D320A366E5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4320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B61C8-C13C-45C5-BC65-E1DFE5E453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FC773-1178-4F2E-9F45-CCAAAA0084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47852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86598-DDD1-4370-8D8C-14CCE3CB96B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BF6F1-F29C-4699-916F-76E273E9450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9373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67E29-DE67-4E76-810F-2F32DA5E19E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ED95A-60C0-49FD-B223-E04B90369CE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70757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B5693-56D6-4725-BFEE-14767952EE9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813EB-5306-4682-A798-DCEB9082311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833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EDCBA-A522-4832-8A5F-3E19FE9B50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EC8CD-C6C2-40BA-81C5-F98446198A1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65922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DD0E6-C141-4999-A7AC-C4064A6A51B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C8DB9-A9D9-4C68-918E-C4D21B8B808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44641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42495-4B25-4A67-8585-71753BD4A8F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694AF-476C-45B8-92B1-714E36F457E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29544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A60C9-EA6C-4061-9ACC-8E8CE972EFC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FD069-4AB7-45EC-9191-D532C883AC3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9410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F808-6A57-49FB-BEF9-91BA30AB7FF3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3CBC-F3EB-449F-8CE0-D320A366E5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69670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24E07-2C2C-4475-9951-CD9A99319B4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C5681-BDFD-4FC7-AEB8-5301CCC17E1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61230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823C9-33D3-464E-946F-C986AED2AF9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A67E6-68E2-4E84-A133-E80DCE0D11A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79528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67FC3-2FA9-422D-87FC-B4786F756EC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4B4FC-F630-48CC-ACD0-F3D74873E0C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2393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F808-6A57-49FB-BEF9-91BA30AB7FF3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3CBC-F3EB-449F-8CE0-D320A366E5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9639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F808-6A57-49FB-BEF9-91BA30AB7FF3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3CBC-F3EB-449F-8CE0-D320A366E5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5442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F808-6A57-49FB-BEF9-91BA30AB7FF3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3CBC-F3EB-449F-8CE0-D320A366E5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4845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F808-6A57-49FB-BEF9-91BA30AB7FF3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3CBC-F3EB-449F-8CE0-D320A366E5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9652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F808-6A57-49FB-BEF9-91BA30AB7FF3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3CBC-F3EB-449F-8CE0-D320A366E5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4219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F808-6A57-49FB-BEF9-91BA30AB7FF3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3CBC-F3EB-449F-8CE0-D320A366E5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3372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F808-6A57-49FB-BEF9-91BA30AB7FF3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3CBC-F3EB-449F-8CE0-D320A366E5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8354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CF808-6A57-49FB-BEF9-91BA30AB7FF3}" type="datetimeFigureOut">
              <a:rPr lang="ru-RU" smtClean="0"/>
              <a:pPr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C3CBC-F3EB-449F-8CE0-D320A366E5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5586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09CB1B-2F66-49DE-B536-2D3E6EF2558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4D63269-11A9-4C86-B1A9-DEFCA8861FC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1810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764704"/>
            <a:ext cx="5256584" cy="1872207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Урок русского языка  4 класс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2492897"/>
            <a:ext cx="4824536" cy="22322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364" y="2000240"/>
            <a:ext cx="4429156" cy="301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86000" y="3643313"/>
            <a:ext cx="5857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i="1" dirty="0" smtClean="0">
                <a:solidFill>
                  <a:srgbClr val="FFFF00"/>
                </a:solidFill>
                <a:latin typeface="Segoe UI Semibold" pitchFamily="34" charset="0"/>
                <a:ea typeface="Andale Sans UI" charset="-52"/>
                <a:cs typeface="Times New Roman" pitchFamily="18" charset="0"/>
              </a:rPr>
              <a:t>Прозвенел уже звонок. </a:t>
            </a:r>
            <a:br>
              <a:rPr lang="ru-RU" i="1" dirty="0" smtClean="0">
                <a:solidFill>
                  <a:srgbClr val="FFFF00"/>
                </a:solidFill>
                <a:latin typeface="Segoe UI Semibold" pitchFamily="34" charset="0"/>
                <a:ea typeface="Andale Sans UI" charset="-52"/>
                <a:cs typeface="Times New Roman" pitchFamily="18" charset="0"/>
              </a:rPr>
            </a:br>
            <a:r>
              <a:rPr lang="ru-RU" i="1" dirty="0" smtClean="0">
                <a:solidFill>
                  <a:srgbClr val="FFFF00"/>
                </a:solidFill>
                <a:latin typeface="Segoe UI Semibold" pitchFamily="34" charset="0"/>
                <a:ea typeface="Andale Sans UI" charset="-52"/>
                <a:cs typeface="Times New Roman" pitchFamily="18" charset="0"/>
              </a:rPr>
              <a:t>Начинается урок .</a:t>
            </a:r>
            <a:br>
              <a:rPr lang="ru-RU" i="1" dirty="0" smtClean="0">
                <a:solidFill>
                  <a:srgbClr val="FFFF00"/>
                </a:solidFill>
                <a:latin typeface="Segoe UI Semibold" pitchFamily="34" charset="0"/>
                <a:ea typeface="Andale Sans UI" charset="-52"/>
                <a:cs typeface="Times New Roman" pitchFamily="18" charset="0"/>
              </a:rPr>
            </a:br>
            <a:r>
              <a:rPr lang="ru-RU" i="1" dirty="0" smtClean="0">
                <a:solidFill>
                  <a:srgbClr val="FFFF00"/>
                </a:solidFill>
                <a:latin typeface="Segoe UI Semibold" pitchFamily="34" charset="0"/>
                <a:ea typeface="Andale Sans UI" charset="-52"/>
                <a:cs typeface="Times New Roman" pitchFamily="18" charset="0"/>
              </a:rPr>
              <a:t>Будем думать, размышлять, </a:t>
            </a:r>
            <a:br>
              <a:rPr lang="ru-RU" i="1" dirty="0" smtClean="0">
                <a:solidFill>
                  <a:srgbClr val="FFFF00"/>
                </a:solidFill>
                <a:latin typeface="Segoe UI Semibold" pitchFamily="34" charset="0"/>
                <a:ea typeface="Andale Sans UI" charset="-52"/>
                <a:cs typeface="Times New Roman" pitchFamily="18" charset="0"/>
              </a:rPr>
            </a:br>
            <a:r>
              <a:rPr lang="ru-RU" i="1" dirty="0" smtClean="0">
                <a:solidFill>
                  <a:srgbClr val="FFFF00"/>
                </a:solidFill>
                <a:latin typeface="Segoe UI Semibold" pitchFamily="34" charset="0"/>
                <a:ea typeface="Andale Sans UI" charset="-52"/>
                <a:cs typeface="Times New Roman" pitchFamily="18" charset="0"/>
              </a:rPr>
              <a:t>Будем грамотно писать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ea typeface="Andale Sans UI" charset="-52"/>
                <a:cs typeface="Times New Roman" pitchFamily="18" charset="0"/>
              </a:rPr>
              <a:t>.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107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928662" y="357166"/>
            <a:ext cx="778674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Ветер-ветер-ветерок к нам зашел на огонёк,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посидел, попил чайку, причесал вихор сынку,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самоваре погудел , куда-то улетел.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857496"/>
            <a:ext cx="79296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200" b="1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2.Ветер-ветер-ветерок к нам зашел на огонёк,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посидел, попил чайку, причесал вихор сынку,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самоваре погудел и куда-то улетел.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86808" cy="6000792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0070C0"/>
                </a:solidFill>
              </a:rPr>
              <a:t>Ветер по морю гуляет, да кораблик подгоняет.</a:t>
            </a:r>
            <a:br>
              <a:rPr lang="ru-RU" sz="3200" b="1" i="1" dirty="0" smtClean="0">
                <a:solidFill>
                  <a:srgbClr val="0070C0"/>
                </a:solidFill>
              </a:rPr>
            </a:br>
            <a:r>
              <a:rPr lang="ru-RU" sz="3200" b="1" i="1" dirty="0" smtClean="0">
                <a:solidFill>
                  <a:srgbClr val="0070C0"/>
                </a:solidFill>
              </a:rPr>
              <a:t/>
            </a:r>
            <a:br>
              <a:rPr lang="ru-RU" sz="3200" b="1" i="1" dirty="0" smtClean="0">
                <a:solidFill>
                  <a:srgbClr val="0070C0"/>
                </a:solidFill>
              </a:rPr>
            </a:br>
            <a:r>
              <a:rPr lang="ru-RU" sz="3200" b="1" i="1" dirty="0" smtClean="0">
                <a:solidFill>
                  <a:srgbClr val="0070C0"/>
                </a:solidFill>
              </a:rPr>
              <a:t/>
            </a:r>
            <a:br>
              <a:rPr lang="ru-RU" sz="3200" b="1" i="1" dirty="0" smtClean="0">
                <a:solidFill>
                  <a:srgbClr val="0070C0"/>
                </a:solidFill>
              </a:rPr>
            </a:br>
            <a:r>
              <a:rPr lang="ru-RU" sz="3200" b="1" i="1" dirty="0" smtClean="0">
                <a:solidFill>
                  <a:srgbClr val="0070C0"/>
                </a:solidFill>
              </a:rPr>
              <a:t>Птицы живут в лесах, в полях на болотах.</a:t>
            </a:r>
            <a:br>
              <a:rPr lang="ru-RU" sz="3200" b="1" i="1" dirty="0" smtClean="0">
                <a:solidFill>
                  <a:srgbClr val="0070C0"/>
                </a:solidFill>
              </a:rPr>
            </a:br>
            <a:r>
              <a:rPr lang="ru-RU" sz="3200" b="1" i="1" dirty="0" smtClean="0">
                <a:solidFill>
                  <a:srgbClr val="0070C0"/>
                </a:solidFill>
              </a:rPr>
              <a:t/>
            </a:r>
            <a:br>
              <a:rPr lang="ru-RU" sz="3200" b="1" i="1" dirty="0" smtClean="0">
                <a:solidFill>
                  <a:srgbClr val="0070C0"/>
                </a:solidFill>
              </a:rPr>
            </a:br>
            <a:r>
              <a:rPr lang="ru-RU" sz="3200" b="1" i="1" dirty="0" smtClean="0">
                <a:solidFill>
                  <a:srgbClr val="0070C0"/>
                </a:solidFill>
              </a:rPr>
              <a:t/>
            </a:r>
            <a:br>
              <a:rPr lang="ru-RU" sz="3200" b="1" i="1" dirty="0" smtClean="0">
                <a:solidFill>
                  <a:srgbClr val="0070C0"/>
                </a:solidFill>
              </a:rPr>
            </a:br>
            <a:r>
              <a:rPr lang="ru-RU" sz="3200" b="1" i="1" dirty="0" smtClean="0">
                <a:solidFill>
                  <a:srgbClr val="0070C0"/>
                </a:solidFill>
              </a:rPr>
              <a:t>Листья осины не желтеют а, краснеют.</a:t>
            </a:r>
            <a:br>
              <a:rPr lang="ru-RU" sz="3200" b="1" i="1" dirty="0" smtClean="0">
                <a:solidFill>
                  <a:srgbClr val="0070C0"/>
                </a:solidFill>
              </a:rPr>
            </a:br>
            <a:r>
              <a:rPr lang="ru-RU" sz="3200" b="1" i="1" dirty="0" smtClean="0">
                <a:solidFill>
                  <a:srgbClr val="0070C0"/>
                </a:solidFill>
              </a:rPr>
              <a:t> </a:t>
            </a:r>
            <a:br>
              <a:rPr lang="ru-RU" sz="3200" b="1" i="1" dirty="0" smtClean="0">
                <a:solidFill>
                  <a:srgbClr val="0070C0"/>
                </a:solidFill>
              </a:rPr>
            </a:br>
            <a:r>
              <a:rPr lang="ru-RU" sz="3200" b="1" i="1" dirty="0" smtClean="0">
                <a:solidFill>
                  <a:srgbClr val="0070C0"/>
                </a:solidFill>
              </a:rPr>
              <a:t/>
            </a:r>
            <a:br>
              <a:rPr lang="ru-RU" sz="3200" b="1" i="1" dirty="0" smtClean="0">
                <a:solidFill>
                  <a:srgbClr val="0070C0"/>
                </a:solidFill>
              </a:rPr>
            </a:br>
            <a:r>
              <a:rPr lang="ru-RU" sz="3200" b="1" i="1" dirty="0" smtClean="0">
                <a:solidFill>
                  <a:srgbClr val="0070C0"/>
                </a:solidFill>
              </a:rPr>
              <a:t>Мы хотели пойти на речку да ра</a:t>
            </a:r>
            <a:r>
              <a:rPr lang="ru-RU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здумали</a:t>
            </a:r>
            <a:r>
              <a:rPr lang="ru-RU" sz="3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br>
              <a:rPr lang="ru-RU" sz="3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sz="32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Составьте текст, озаглавьте, расставьте знаки препинания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b="1" dirty="0" smtClean="0">
                <a:solidFill>
                  <a:srgbClr val="0066FF"/>
                </a:solidFill>
                <a:latin typeface="Comic Sans MS" pitchFamily="66" charset="0"/>
              </a:rPr>
              <a:t>    Так и прошла зима.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dirty="0" smtClean="0">
                <a:solidFill>
                  <a:srgbClr val="0066FF"/>
                </a:solidFill>
                <a:latin typeface="Comic Sans MS" pitchFamily="66" charset="0"/>
              </a:rPr>
              <a:t>     Мы кормили его молоком супом    хлебом.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dirty="0" smtClean="0">
                <a:solidFill>
                  <a:srgbClr val="0066FF"/>
                </a:solidFill>
                <a:latin typeface="Comic Sans MS" pitchFamily="66" charset="0"/>
              </a:rPr>
              <a:t>    А весной мы оставили ежа в роще.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dirty="0" smtClean="0">
                <a:solidFill>
                  <a:srgbClr val="0066FF"/>
                </a:solidFill>
                <a:latin typeface="Comic Sans MS" pitchFamily="66" charset="0"/>
              </a:rPr>
              <a:t>  Всю зиму у нас в доме жил ёж.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dirty="0" smtClean="0">
                <a:solidFill>
                  <a:srgbClr val="0066FF"/>
                </a:solidFill>
                <a:latin typeface="Comic Sans MS" pitchFamily="66" charset="0"/>
              </a:rPr>
              <a:t>  Наестся ёж свернётся в клубочек за печкой и спит.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70C0"/>
                </a:solidFill>
              </a:rPr>
              <a:t>Ёж.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66FF"/>
                </a:solidFill>
                <a:latin typeface="Comic Sans MS" pitchFamily="66" charset="0"/>
              </a:rPr>
              <a:t>Всю з</a:t>
            </a:r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и</a:t>
            </a:r>
            <a:r>
              <a:rPr lang="ru-RU" b="1" dirty="0" smtClean="0">
                <a:solidFill>
                  <a:srgbClr val="0066FF"/>
                </a:solidFill>
                <a:latin typeface="Comic Sans MS" pitchFamily="66" charset="0"/>
              </a:rPr>
              <a:t>му у нас  в доме жил ёж. Мы к</a:t>
            </a:r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о</a:t>
            </a:r>
            <a:r>
              <a:rPr lang="ru-RU" b="1" dirty="0" smtClean="0">
                <a:solidFill>
                  <a:srgbClr val="0066FF"/>
                </a:solidFill>
                <a:latin typeface="Comic Sans MS" pitchFamily="66" charset="0"/>
              </a:rPr>
              <a:t>рмили его молоком супом хлебом. Наестся ёж свернётся в клубочек за печкой и спит. Так и прошла зима. А  в</a:t>
            </a:r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е</a:t>
            </a:r>
            <a:r>
              <a:rPr lang="ru-RU" b="1" dirty="0" smtClean="0">
                <a:solidFill>
                  <a:srgbClr val="0066FF"/>
                </a:solidFill>
                <a:latin typeface="Comic Sans MS" pitchFamily="66" charset="0"/>
              </a:rPr>
              <a:t>сной мы оставили ежа </a:t>
            </a:r>
            <a:r>
              <a:rPr lang="ru-RU" b="1" smtClean="0">
                <a:solidFill>
                  <a:srgbClr val="0066FF"/>
                </a:solidFill>
                <a:latin typeface="Comic Sans MS" pitchFamily="66" charset="0"/>
              </a:rPr>
              <a:t>в роще.</a:t>
            </a:r>
            <a:endParaRPr lang="ru-RU" dirty="0"/>
          </a:p>
        </p:txBody>
      </p:sp>
      <p:pic>
        <p:nvPicPr>
          <p:cNvPr id="4" name="Picture 9" descr="19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0"/>
            <a:ext cx="2286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Изображение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0763" y="4643446"/>
            <a:ext cx="4313237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57554" y="1214422"/>
            <a:ext cx="4214842" cy="2457466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2"/>
                </a:solidFill>
              </a:rPr>
              <a:t>Домашнее задание:</a:t>
            </a:r>
            <a:br>
              <a:rPr lang="ru-RU" b="1" i="1" dirty="0" smtClean="0">
                <a:solidFill>
                  <a:schemeClr val="accent2"/>
                </a:solidFill>
              </a:rPr>
            </a:br>
            <a:r>
              <a:rPr lang="ru-RU" b="1" i="1" dirty="0" smtClean="0">
                <a:solidFill>
                  <a:schemeClr val="accent2"/>
                </a:solidFill>
              </a:rPr>
              <a:t>выполнить</a:t>
            </a:r>
            <a:br>
              <a:rPr lang="ru-RU" b="1" i="1" dirty="0" smtClean="0">
                <a:solidFill>
                  <a:schemeClr val="accent2"/>
                </a:solidFill>
              </a:rPr>
            </a:br>
            <a:r>
              <a:rPr lang="ru-RU" b="1" i="1" dirty="0" smtClean="0">
                <a:solidFill>
                  <a:schemeClr val="accent2"/>
                </a:solidFill>
              </a:rPr>
              <a:t> упр. 254 с. 111 </a:t>
            </a:r>
            <a:endParaRPr lang="ru-RU" b="1" i="1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3763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36"/>
            <a:ext cx="8229600" cy="5000660"/>
          </a:xfrm>
        </p:spPr>
        <p:txBody>
          <a:bodyPr/>
          <a:lstStyle/>
          <a:p>
            <a:r>
              <a:rPr lang="ru-RU" sz="4000" b="1" u="sng" dirty="0" smtClean="0">
                <a:solidFill>
                  <a:srgbClr val="FF0000"/>
                </a:solidFill>
              </a:rPr>
              <a:t>Я хочу сказать…</a:t>
            </a:r>
            <a:r>
              <a:rPr lang="ru-RU" sz="4000" b="1" u="sng" dirty="0" smtClean="0">
                <a:solidFill>
                  <a:srgbClr val="0070C0"/>
                </a:solidFill>
              </a:rPr>
              <a:t/>
            </a:r>
            <a:br>
              <a:rPr lang="ru-RU" sz="4000" b="1" u="sng" dirty="0" smtClean="0">
                <a:solidFill>
                  <a:srgbClr val="0070C0"/>
                </a:solidFill>
              </a:rPr>
            </a:br>
            <a:r>
              <a:rPr lang="ru-RU" sz="4000" b="1" dirty="0" smtClean="0">
                <a:solidFill>
                  <a:srgbClr val="0070C0"/>
                </a:solidFill>
              </a:rPr>
              <a:t>Мне больше всего удалось…</a:t>
            </a:r>
            <a:br>
              <a:rPr lang="ru-RU" sz="4000" b="1" dirty="0" smtClean="0">
                <a:solidFill>
                  <a:srgbClr val="0070C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Я могу себя похвалить…</a:t>
            </a:r>
            <a:r>
              <a:rPr lang="ru-RU" sz="4000" b="1" dirty="0" smtClean="0">
                <a:solidFill>
                  <a:srgbClr val="0070C0"/>
                </a:solidFill>
              </a:rPr>
              <a:t/>
            </a:r>
            <a:br>
              <a:rPr lang="ru-RU" sz="4000" b="1" dirty="0" smtClean="0">
                <a:solidFill>
                  <a:srgbClr val="0070C0"/>
                </a:solidFill>
              </a:rPr>
            </a:br>
            <a:r>
              <a:rPr lang="ru-RU" sz="4000" b="1" dirty="0" smtClean="0">
                <a:solidFill>
                  <a:srgbClr val="0070C0"/>
                </a:solidFill>
              </a:rPr>
              <a:t> Я могу похвалить одноклассников…</a:t>
            </a:r>
            <a:br>
              <a:rPr lang="ru-RU" sz="4000" b="1" dirty="0" smtClean="0">
                <a:solidFill>
                  <a:srgbClr val="0070C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Меня удивило…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0070C0"/>
                </a:solidFill>
              </a:rPr>
              <a:t>На мой взгляд, не удалось…, потому что…</a:t>
            </a:r>
            <a:br>
              <a:rPr lang="ru-RU" sz="4000" b="1" dirty="0" smtClean="0">
                <a:solidFill>
                  <a:srgbClr val="0070C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На будущее я учту…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u="sng" dirty="0" smtClean="0">
                <a:solidFill>
                  <a:srgbClr val="0070C0"/>
                </a:solidFill>
              </a:rPr>
              <a:t/>
            </a:r>
            <a:br>
              <a:rPr lang="ru-RU" b="1" u="sng" dirty="0" smtClean="0">
                <a:solidFill>
                  <a:srgbClr val="0070C0"/>
                </a:solidFill>
              </a:rPr>
            </a:br>
            <a:endParaRPr lang="ru-RU" b="1" u="sng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1196753"/>
            <a:ext cx="5832648" cy="2403698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Спасибо за урок!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4941168"/>
            <a:ext cx="4784576" cy="504056"/>
          </a:xfrm>
        </p:spPr>
        <p:txBody>
          <a:bodyPr/>
          <a:lstStyle/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74953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(Слайд № 16)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639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12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58281" cy="70722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7251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rganization Chart 17"/>
          <p:cNvGraphicFramePr>
            <a:graphicFrameLocks/>
          </p:cNvGraphicFramePr>
          <p:nvPr/>
        </p:nvGraphicFramePr>
        <p:xfrm>
          <a:off x="0" y="285728"/>
          <a:ext cx="9144000" cy="6248400"/>
        </p:xfrm>
        <a:graphic>
          <a:graphicData uri="http://schemas.openxmlformats.org/drawingml/2006/compatibility">
            <com:legacyDrawing xmlns:com="http://schemas.openxmlformats.org/drawingml/2006/compatibility" spid="_x0000_s308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" name="Рисунок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400" cy="70103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650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2622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6033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880716"/>
          </a:xfrm>
        </p:spPr>
        <p:txBody>
          <a:bodyPr/>
          <a:lstStyle/>
          <a:p>
            <a:r>
              <a:rPr lang="ru-RU" b="1" i="1" dirty="0" smtClean="0"/>
              <a:t>Ветер-ветер-ветерок к нам зашел на огонёк.</a:t>
            </a:r>
            <a:endParaRPr lang="ru-RU" b="1" dirty="0" smtClean="0"/>
          </a:p>
          <a:p>
            <a:r>
              <a:rPr lang="ru-RU" b="1" i="1" dirty="0" smtClean="0"/>
              <a:t>Ветер-ветер-ветерок посидел. </a:t>
            </a:r>
          </a:p>
          <a:p>
            <a:r>
              <a:rPr lang="ru-RU" b="1" i="1" dirty="0" smtClean="0"/>
              <a:t>Ветер-ветер-ветерок попил чайку.</a:t>
            </a:r>
            <a:endParaRPr lang="ru-RU" b="1" dirty="0" smtClean="0"/>
          </a:p>
          <a:p>
            <a:r>
              <a:rPr lang="ru-RU" b="1" i="1" dirty="0" smtClean="0"/>
              <a:t>Ветер-ветер-ветерок причесал вихор сынку.</a:t>
            </a:r>
            <a:endParaRPr lang="ru-RU" b="1" dirty="0" smtClean="0"/>
          </a:p>
          <a:p>
            <a:r>
              <a:rPr lang="ru-RU" b="1" i="1" dirty="0" smtClean="0"/>
              <a:t>Ветер-ветер-ветерок в самоваре погудел.</a:t>
            </a:r>
            <a:endParaRPr lang="ru-RU" b="1" dirty="0" smtClean="0"/>
          </a:p>
          <a:p>
            <a:r>
              <a:rPr lang="ru-RU" b="1" i="1" dirty="0" smtClean="0"/>
              <a:t>Ветер-ветер-ветерок куда-то улетел.</a:t>
            </a:r>
            <a:endParaRPr lang="ru-RU" b="1" dirty="0" smtClean="0"/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209</Words>
  <Application>Microsoft Office PowerPoint</Application>
  <PresentationFormat>Экран (4:3)</PresentationFormat>
  <Paragraphs>43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4_Тема Office</vt:lpstr>
      <vt:lpstr> Урок русского языка  4 класс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  </vt:lpstr>
      <vt:lpstr>Слайд 10</vt:lpstr>
      <vt:lpstr>Ветер по морю гуляет, да кораблик подгоняет.   Птицы живут в лесах, в полях на болотах.   Листья осины не желтеют а, краснеют.    Мы хотели пойти на речку да раздумали. </vt:lpstr>
      <vt:lpstr>Составьте текст, озаглавьте, расставьте знаки препинания</vt:lpstr>
      <vt:lpstr>Ёж.</vt:lpstr>
      <vt:lpstr>Домашнее задание: выполнить  упр. 254 с. 111 </vt:lpstr>
      <vt:lpstr>Слайд 15</vt:lpstr>
      <vt:lpstr>Я хочу сказать… Мне больше всего удалось… Я могу себя похвалить…  Я могу похвалить одноклассников… Меня удивило… На мой взгляд, не удалось…, потому что… На будущее я учту…   </vt:lpstr>
      <vt:lpstr>Спасибо за урок!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Andrey</cp:lastModifiedBy>
  <cp:revision>61</cp:revision>
  <dcterms:created xsi:type="dcterms:W3CDTF">2013-11-26T13:25:46Z</dcterms:created>
  <dcterms:modified xsi:type="dcterms:W3CDTF">2019-02-11T17:58:10Z</dcterms:modified>
</cp:coreProperties>
</file>