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63" r:id="rId4"/>
    <p:sldId id="264" r:id="rId5"/>
    <p:sldId id="268" r:id="rId6"/>
    <p:sldId id="269" r:id="rId7"/>
    <p:sldId id="272" r:id="rId8"/>
    <p:sldId id="274" r:id="rId9"/>
    <p:sldId id="282" r:id="rId10"/>
    <p:sldId id="265" r:id="rId11"/>
    <p:sldId id="276" r:id="rId12"/>
    <p:sldId id="28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9" d="100"/>
          <a:sy n="89" d="100"/>
        </p:scale>
        <p:origin x="-8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6.jpeg"/><Relationship Id="rId3" Type="http://schemas.openxmlformats.org/officeDocument/2006/relationships/image" Target="../media/image1.png"/><Relationship Id="rId7" Type="http://schemas.openxmlformats.org/officeDocument/2006/relationships/image" Target="../media/image13.jpeg"/><Relationship Id="rId12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4.png"/><Relationship Id="rId5" Type="http://schemas.openxmlformats.org/officeDocument/2006/relationships/image" Target="../media/image9.jpeg"/><Relationship Id="rId10" Type="http://schemas.openxmlformats.org/officeDocument/2006/relationships/image" Target="../media/image3.jpeg"/><Relationship Id="rId4" Type="http://schemas.openxmlformats.org/officeDocument/2006/relationships/image" Target="../media/image11.jpeg"/><Relationship Id="rId9" Type="http://schemas.openxmlformats.org/officeDocument/2006/relationships/image" Target="../media/image4.jpeg"/><Relationship Id="rId1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http://davaiknam.ru/texts/1078/1077694/1077694_html_m61a0a373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ctrTitle"/>
          </p:nvPr>
        </p:nvSpPr>
        <p:spPr>
          <a:xfrm>
            <a:off x="785786" y="1785926"/>
            <a:ext cx="7772400" cy="1957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КРАСНАЯ КНИГА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мини-зоопарка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smtClean="0">
                <a:solidFill>
                  <a:srgbClr val="FF0000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</a:rPr>
              <a:t>Центра «Созвездие»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4572000" y="4143380"/>
            <a:ext cx="4186222" cy="2428868"/>
          </a:xfrm>
        </p:spPr>
        <p:txBody>
          <a:bodyPr>
            <a:normAutofit fontScale="40000" lnSpcReduction="20000"/>
          </a:bodyPr>
          <a:lstStyle/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Авторы: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Ковалев Герман, </a:t>
            </a:r>
            <a:r>
              <a:rPr lang="ru-RU" dirty="0" err="1" smtClean="0">
                <a:solidFill>
                  <a:schemeClr val="tx1"/>
                </a:solidFill>
              </a:rPr>
              <a:t>Кровец</a:t>
            </a:r>
            <a:r>
              <a:rPr lang="ru-RU" dirty="0" smtClean="0">
                <a:solidFill>
                  <a:schemeClr val="tx1"/>
                </a:solidFill>
              </a:rPr>
              <a:t> Алина, Киселев Николай, </a:t>
            </a:r>
          </a:p>
          <a:p>
            <a:pPr algn="r"/>
            <a:r>
              <a:rPr lang="ru-RU" dirty="0" err="1" smtClean="0">
                <a:solidFill>
                  <a:schemeClr val="tx1"/>
                </a:solidFill>
              </a:rPr>
              <a:t>Рокицан</a:t>
            </a:r>
            <a:r>
              <a:rPr lang="ru-RU" dirty="0" smtClean="0">
                <a:solidFill>
                  <a:schemeClr val="tx1"/>
                </a:solidFill>
              </a:rPr>
              <a:t> Полина, </a:t>
            </a:r>
            <a:r>
              <a:rPr lang="ru-RU" dirty="0" err="1" smtClean="0">
                <a:solidFill>
                  <a:schemeClr val="tx1"/>
                </a:solidFill>
              </a:rPr>
              <a:t>Тиунова</a:t>
            </a:r>
            <a:r>
              <a:rPr lang="ru-RU" dirty="0" smtClean="0">
                <a:solidFill>
                  <a:schemeClr val="tx1"/>
                </a:solidFill>
              </a:rPr>
              <a:t> Галина , </a:t>
            </a:r>
            <a:r>
              <a:rPr lang="ru-RU" dirty="0" err="1" smtClean="0">
                <a:solidFill>
                  <a:schemeClr val="tx1"/>
                </a:solidFill>
              </a:rPr>
              <a:t>Марданов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Феган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Ким Юрий, Филин Евгений,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воспитанники </a:t>
            </a:r>
            <a:r>
              <a:rPr lang="ru-RU" dirty="0" err="1" smtClean="0">
                <a:solidFill>
                  <a:schemeClr val="tx1"/>
                </a:solidFill>
              </a:rPr>
              <a:t>экообъединений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«Карусель природы», «В мире животных», 7-8  лет</a:t>
            </a:r>
          </a:p>
          <a:p>
            <a:pPr algn="r"/>
            <a:r>
              <a:rPr lang="ru-RU" b="1" i="1" dirty="0" smtClean="0">
                <a:solidFill>
                  <a:schemeClr val="tx1"/>
                </a:solidFill>
              </a:rPr>
              <a:t>Руководитель: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Резниченко Л.М.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педагог дополнительного образования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МАУ ДО СР «Центр «Созвездие» им.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им. Героя Советского Союза Гришина И.Т.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G:\резниченко проект\WP_20160318_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0004" y="928670"/>
            <a:ext cx="6605268" cy="4000528"/>
          </a:xfrm>
          <a:prstGeom prst="rect">
            <a:avLst/>
          </a:prstGeom>
          <a:noFill/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714480" y="0"/>
            <a:ext cx="5610225" cy="542925"/>
          </a:xfrm>
          <a:prstGeom prst="rect">
            <a:avLst/>
          </a:prstGeom>
          <a:solidFill>
            <a:srgbClr val="F79646"/>
          </a:solidFill>
          <a:ln w="127000" cmpd="dbl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практический этап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kyclipart.ru/uploads/posts/2010-04/1272430904_incora87_all.jpg"/>
          <p:cNvPicPr/>
          <p:nvPr/>
        </p:nvPicPr>
        <p:blipFill>
          <a:blip r:embed="rId2" cstate="print"/>
          <a:srcRect l="33272" r="3379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714480" y="214290"/>
            <a:ext cx="5610225" cy="542925"/>
          </a:xfrm>
          <a:prstGeom prst="rect">
            <a:avLst/>
          </a:prstGeom>
          <a:solidFill>
            <a:srgbClr val="F79646"/>
          </a:solidFill>
          <a:ln w="127000" cmpd="dbl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обобщающий этап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 descr="http://davaiknam.ru/texts/1078/1077694/1077694_html_m61a0a373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44268">
            <a:off x="708273" y="1409415"/>
            <a:ext cx="3305027" cy="4773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free-pet-wallpapers.com/free-pet-wallpapers/free-pet-desktop-backgrounds/60605538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713899">
            <a:off x="728041" y="2532331"/>
            <a:ext cx="1000132" cy="857256"/>
          </a:xfrm>
          <a:prstGeom prst="rect">
            <a:avLst/>
          </a:prstGeom>
          <a:noFill/>
        </p:spPr>
      </p:pic>
      <p:sp>
        <p:nvSpPr>
          <p:cNvPr id="43010" name="Rectangle 2"/>
          <p:cNvSpPr>
            <a:spLocks noChangeArrowheads="1"/>
          </p:cNvSpPr>
          <p:nvPr/>
        </p:nvSpPr>
        <p:spPr bwMode="auto">
          <a:xfrm rot="20742103">
            <a:off x="1888856" y="2583017"/>
            <a:ext cx="1967340" cy="1400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КРАСНАЯ КНИГА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мини-зоопарка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00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«Центра «Созвездие»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" name="Рисунок 10" descr="http://www.den-za-dnem.ru/gal/albums/userpics/10001/020~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622052">
            <a:off x="982622" y="3501925"/>
            <a:ext cx="1106526" cy="5429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Рисунок 12" descr="http://cs624827.vk.me/v624827547/36fb3/PgytgfHrg6Y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421615">
            <a:off x="1620588" y="4076866"/>
            <a:ext cx="1034510" cy="8956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Рисунок 13" descr="http://www.minisexoticzoo.com/uploads/5/1/1/9/51194711/s291252912432133702_p19_i1_w567.jpe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0929514">
            <a:off x="2792417" y="3516619"/>
            <a:ext cx="992255" cy="9000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Рисунок 14" descr="https://im3-tub-ru.yandex.net/i?id=051bca1700b3ab3688b86e57d3537b1c&amp;n=33&amp;h=215&amp;w=323"/>
          <p:cNvPicPr/>
          <p:nvPr/>
        </p:nvPicPr>
        <p:blipFill>
          <a:blip r:embed="rId8" cstate="print"/>
          <a:srcRect l="8682" r="5295"/>
          <a:stretch>
            <a:fillRect/>
          </a:stretch>
        </p:blipFill>
        <p:spPr bwMode="auto">
          <a:xfrm rot="20566013">
            <a:off x="2928993" y="4484641"/>
            <a:ext cx="952002" cy="6269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Рисунок 15" descr="http://www.aqvium.ru/images/fish-new/cyprinidae/04.cherry-barb/04.1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20174753">
            <a:off x="2928926" y="5214950"/>
            <a:ext cx="1203379" cy="5869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Прямоугольник 16"/>
          <p:cNvSpPr/>
          <p:nvPr/>
        </p:nvSpPr>
        <p:spPr>
          <a:xfrm>
            <a:off x="4214810" y="1071546"/>
            <a:ext cx="4214810" cy="27860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Рисунок 17" descr="http://k.foto.radikal.ru/0612/282ef3e6334bt.jpg"/>
          <p:cNvPicPr/>
          <p:nvPr/>
        </p:nvPicPr>
        <p:blipFill>
          <a:blip r:embed="rId10" cstate="print"/>
          <a:srcRect b="4669"/>
          <a:stretch>
            <a:fillRect/>
          </a:stretch>
        </p:blipFill>
        <p:spPr bwMode="auto">
          <a:xfrm rot="5400000">
            <a:off x="6750860" y="750075"/>
            <a:ext cx="121444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6357950" y="2357430"/>
            <a:ext cx="1643073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</a:rPr>
              <a:t>БЕЛКА ПРЕВОСТА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600" b="1" i="0" u="none" strike="noStrike" cap="none" normalizeH="0" baseline="0" dirty="0" smtClean="0">
                <a:ln>
                  <a:noFill/>
                </a:ln>
                <a:solidFill>
                  <a:srgbClr val="272A34"/>
                </a:solidFill>
                <a:effectLst/>
                <a:latin typeface="Times New Roman" pitchFamily="18" charset="0"/>
              </a:rPr>
              <a:t>Отряд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272A34"/>
                </a:solidFill>
                <a:effectLst/>
                <a:latin typeface="Times New Roman" pitchFamily="18" charset="0"/>
              </a:rPr>
              <a:t>: Грызуны. </a:t>
            </a:r>
            <a:r>
              <a:rPr kumimoji="0" lang="ru-RU" sz="600" b="1" i="0" u="none" strike="noStrike" cap="none" normalizeH="0" baseline="0" dirty="0" smtClean="0">
                <a:ln>
                  <a:noFill/>
                </a:ln>
                <a:solidFill>
                  <a:srgbClr val="272A34"/>
                </a:solidFill>
                <a:effectLst/>
                <a:latin typeface="Times New Roman" pitchFamily="18" charset="0"/>
              </a:rPr>
              <a:t>Семейство</a:t>
            </a: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272A34"/>
                </a:solidFill>
                <a:effectLst/>
                <a:latin typeface="Times New Roman" pitchFamily="18" charset="0"/>
              </a:rPr>
              <a:t>: Беличьи.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Занесена в Международную Красную книгу.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Яркая тропическая белка. Мех толстый,  не мягкий. Длинный пушистый хвост служит не только рулем при прыжках  и для передачи сигналов. Активна в дневное время и в сумерки. Гнездо делает из веток и листьев или устраивает в дупле дерева</a:t>
            </a:r>
            <a:r>
              <a:rPr kumimoji="0" lang="ru-RU" sz="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. </a:t>
            </a:r>
            <a:r>
              <a:rPr kumimoji="0" lang="ru-RU" sz="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В неволе живут до 17 лет. Являются излюбленными домашними питомцами в странах Юго-Восточной Азии. </a:t>
            </a:r>
            <a:r>
              <a:rPr kumimoji="0" lang="ru-RU" sz="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Питание:</a:t>
            </a:r>
            <a:r>
              <a:rPr kumimoji="0" lang="ru-RU" sz="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 орехи, семена, ягоды, фрукты, цветки, листья, насекомые, яйца.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" pitchFamily="18" charset="0"/>
              </a:rPr>
              <a:t>Интересные факты.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Белка </a:t>
            </a:r>
            <a:r>
              <a:rPr kumimoji="0" lang="ru-RU" sz="3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Превоста</a:t>
            </a:r>
            <a:r>
              <a:rPr kumimoji="0" lang="ru-RU" sz="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 привезена в мини-зоопарк из зоопарка г. Екатеринбурга в октябре 2015 г.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Возраст: 1 год.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rPr>
              <a:t>Животное очень  любознательное, интересное, любит знакомиться  с детьми. Вкусным лакомством у животного   являются мандарины, виноград.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" name="Рисунок 19" descr="http://i.hizliresim.com/eQmQGv.pn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10800000">
            <a:off x="6715139" y="2285992"/>
            <a:ext cx="1682949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www.minisexoticzoo.com/uploads/5/1/1/9/51194711/s291252912432133702_p19_i1_w567.jpe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406708">
            <a:off x="6755455" y="1342972"/>
            <a:ext cx="1011760" cy="7430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Рисунок 21" descr="http://skyclipart.ru/uploads/posts/2010-04/1272430904_incora87_all.jpg"/>
          <p:cNvPicPr/>
          <p:nvPr/>
        </p:nvPicPr>
        <p:blipFill>
          <a:blip r:embed="rId2" cstate="print"/>
          <a:srcRect l="33272" r="33790"/>
          <a:stretch>
            <a:fillRect/>
          </a:stretch>
        </p:blipFill>
        <p:spPr bwMode="auto">
          <a:xfrm>
            <a:off x="4286248" y="1142984"/>
            <a:ext cx="200026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C:\Documents and Settings\Admin\Рабочий стол\резниченко проект\6.jpg"/>
          <p:cNvPicPr/>
          <p:nvPr/>
        </p:nvPicPr>
        <p:blipFill>
          <a:blip r:embed="rId13" cstate="print"/>
          <a:srcRect t="56335"/>
          <a:stretch>
            <a:fillRect/>
          </a:stretch>
        </p:blipFill>
        <p:spPr bwMode="auto">
          <a:xfrm>
            <a:off x="4572000" y="1357298"/>
            <a:ext cx="1466645" cy="1086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C:\Documents and Settings\Admin\Рабочий стол\резниченко проект\12.jpg"/>
          <p:cNvPicPr/>
          <p:nvPr/>
        </p:nvPicPr>
        <p:blipFill>
          <a:blip r:embed="rId14" cstate="print"/>
          <a:srcRect l="59327" t="66906" r="15734" b="16619"/>
          <a:stretch>
            <a:fillRect/>
          </a:stretch>
        </p:blipFill>
        <p:spPr bwMode="auto">
          <a:xfrm>
            <a:off x="4786314" y="2500306"/>
            <a:ext cx="933027" cy="105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4714876" y="2143116"/>
            <a:ext cx="1714512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Саидмуродов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Самир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, 7 лет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4714876" y="3429000"/>
            <a:ext cx="1285884" cy="21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Кучкова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Алина, 7 лет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kyclipart.ru/uploads/posts/2010-04/1272430904_incora87_all.jpg"/>
          <p:cNvPicPr/>
          <p:nvPr/>
        </p:nvPicPr>
        <p:blipFill>
          <a:blip r:embed="rId2" cstate="print"/>
          <a:srcRect l="33272" r="3379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2743200" y="2928938"/>
            <a:ext cx="6400800" cy="3500437"/>
          </a:xfrm>
        </p:spPr>
        <p:txBody>
          <a:bodyPr>
            <a:normAutofit/>
          </a:bodyPr>
          <a:lstStyle/>
          <a:p>
            <a:pPr algn="r"/>
            <a:endParaRPr lang="ru-RU" sz="1900" dirty="0" smtClean="0">
              <a:solidFill>
                <a:schemeClr val="tx1"/>
              </a:solidFill>
            </a:endParaRPr>
          </a:p>
          <a:p>
            <a:pPr algn="r"/>
            <a:endParaRPr lang="ru-RU" sz="19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rot="20635515">
            <a:off x="969182" y="2340396"/>
            <a:ext cx="7361954" cy="18482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i="1" dirty="0" smtClean="0">
                <a:solidFill>
                  <a:schemeClr val="tx1"/>
                </a:solidFill>
              </a:rPr>
              <a:t>СПАСИБО  ЗА ВНИМАНИЕ!</a:t>
            </a:r>
            <a:endParaRPr lang="ru-RU" sz="4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kyclipart.ru/uploads/posts/2010-04/1272430904_incora87_all.jpg"/>
          <p:cNvPicPr/>
          <p:nvPr/>
        </p:nvPicPr>
        <p:blipFill>
          <a:blip r:embed="rId2" cstate="print"/>
          <a:srcRect l="33272" r="3379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2743200" y="2928938"/>
            <a:ext cx="6400800" cy="3500437"/>
          </a:xfrm>
        </p:spPr>
        <p:txBody>
          <a:bodyPr>
            <a:normAutofit/>
          </a:bodyPr>
          <a:lstStyle/>
          <a:p>
            <a:pPr algn="r"/>
            <a:endParaRPr lang="ru-RU" sz="1900" dirty="0" smtClean="0">
              <a:solidFill>
                <a:schemeClr val="tx1"/>
              </a:solidFill>
            </a:endParaRPr>
          </a:p>
          <a:p>
            <a:pPr algn="r"/>
            <a:endParaRPr lang="ru-RU" sz="19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6" name="Выноска-облако 5"/>
          <p:cNvSpPr/>
          <p:nvPr/>
        </p:nvSpPr>
        <p:spPr>
          <a:xfrm>
            <a:off x="0" y="0"/>
            <a:ext cx="5500726" cy="2143140"/>
          </a:xfrm>
          <a:prstGeom prst="cloudCallout">
            <a:avLst>
              <a:gd name="adj1" fmla="val -36028"/>
              <a:gd name="adj2" fmla="val 13312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Заповедники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2714612" y="1643050"/>
            <a:ext cx="5500726" cy="2143140"/>
          </a:xfrm>
          <a:prstGeom prst="cloudCallout">
            <a:avLst>
              <a:gd name="adj1" fmla="val -36028"/>
              <a:gd name="adj2" fmla="val 13312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Заказники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9" name="Выноска-облако 8"/>
          <p:cNvSpPr/>
          <p:nvPr/>
        </p:nvSpPr>
        <p:spPr>
          <a:xfrm>
            <a:off x="3643274" y="3786190"/>
            <a:ext cx="5500726" cy="2143140"/>
          </a:xfrm>
          <a:prstGeom prst="cloudCallout">
            <a:avLst>
              <a:gd name="adj1" fmla="val -71568"/>
              <a:gd name="adj2" fmla="val 77212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Зоопарки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.foto.radikal.ru/0612/282ef3e6334bt.jpg"/>
          <p:cNvPicPr/>
          <p:nvPr/>
        </p:nvPicPr>
        <p:blipFill>
          <a:blip r:embed="rId2" cstate="print"/>
          <a:srcRect b="4669"/>
          <a:stretch>
            <a:fillRect/>
          </a:stretch>
        </p:blipFill>
        <p:spPr bwMode="auto">
          <a:xfrm rot="5400000">
            <a:off x="1142999" y="-1143002"/>
            <a:ext cx="6858001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aqvium.ru/images/fish-new/cyprinidae/04.cherry-barb/04.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16019">
            <a:off x="1982674" y="854325"/>
            <a:ext cx="2381730" cy="10369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 descr="http://cs624827.vk.me/v624827547/36fb3/PgytgfHrg6Y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82459">
            <a:off x="5433376" y="1181897"/>
            <a:ext cx="2070098" cy="14763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 descr="http://www.minisexoticzoo.com/uploads/5/1/1/9/51194711/s291252912432133702_p19_i1_w567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330856">
            <a:off x="1985583" y="2295781"/>
            <a:ext cx="1751557" cy="12663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 descr="http://www.free-pet-wallpapers.com/free-pet-wallpapers/free-pet-desktop-backgrounds/606055389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54408">
            <a:off x="4706255" y="2893976"/>
            <a:ext cx="2166061" cy="13325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 descr="https://im3-tub-ru.yandex.net/i?id=051bca1700b3ab3688b86e57d3537b1c&amp;n=33&amp;h=215&amp;w=323"/>
          <p:cNvPicPr/>
          <p:nvPr/>
        </p:nvPicPr>
        <p:blipFill>
          <a:blip r:embed="rId7" cstate="print"/>
          <a:srcRect l="8682" r="5295"/>
          <a:stretch>
            <a:fillRect/>
          </a:stretch>
        </p:blipFill>
        <p:spPr bwMode="auto">
          <a:xfrm rot="394125">
            <a:off x="1388217" y="3886905"/>
            <a:ext cx="1839434" cy="13702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 descr="http://www.den-za-dnem.ru/gal/albums/userpics/10001/020~5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380202">
            <a:off x="4077733" y="4610973"/>
            <a:ext cx="2075352" cy="13508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.foto.radikal.ru/0612/282ef3e6334bt.jpg"/>
          <p:cNvPicPr/>
          <p:nvPr/>
        </p:nvPicPr>
        <p:blipFill>
          <a:blip r:embed="rId2" cstate="print"/>
          <a:srcRect b="4669"/>
          <a:stretch>
            <a:fillRect/>
          </a:stretch>
        </p:blipFill>
        <p:spPr bwMode="auto">
          <a:xfrm rot="5400000">
            <a:off x="1142999" y="-1143000"/>
            <a:ext cx="6858001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57224" y="242886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Создание «Красной книги» </a:t>
            </a:r>
            <a:br>
              <a:rPr lang="ru-RU" dirty="0" smtClean="0"/>
            </a:br>
            <a:r>
              <a:rPr lang="ru-RU" dirty="0" smtClean="0"/>
              <a:t>мини-зоопарка «Центра «Созвездие»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142976" y="714356"/>
            <a:ext cx="6400800" cy="1752600"/>
          </a:xfrm>
        </p:spPr>
        <p:txBody>
          <a:bodyPr/>
          <a:lstStyle/>
          <a:p>
            <a:r>
              <a:rPr lang="ru-RU" b="1" dirty="0" smtClean="0"/>
              <a:t>Цель проекта: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.foto.radikal.ru/0612/282ef3e6334bt.jpg"/>
          <p:cNvPicPr/>
          <p:nvPr/>
        </p:nvPicPr>
        <p:blipFill>
          <a:blip r:embed="rId2" cstate="print"/>
          <a:srcRect b="4669"/>
          <a:stretch>
            <a:fillRect/>
          </a:stretch>
        </p:blipFill>
        <p:spPr bwMode="auto">
          <a:xfrm rot="5400000">
            <a:off x="1142999" y="-1143000"/>
            <a:ext cx="6858001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14414" y="2428868"/>
            <a:ext cx="7143800" cy="2143140"/>
          </a:xfrm>
        </p:spPr>
        <p:txBody>
          <a:bodyPr>
            <a:noAutofit/>
          </a:bodyPr>
          <a:lstStyle/>
          <a:p>
            <a:pPr marL="457200" lvl="0" indent="-457200" algn="l"/>
            <a:r>
              <a:rPr lang="ru-RU" sz="2400" dirty="0" smtClean="0"/>
              <a:t>       </a:t>
            </a:r>
            <a:r>
              <a:rPr lang="ru-RU" sz="3200" dirty="0" smtClean="0"/>
              <a:t>1.Познакомиться с редкими животными, занесенными в Международную Красную книгу, Красные книги России и </a:t>
            </a:r>
            <a:r>
              <a:rPr lang="ru-RU" sz="3200" dirty="0" err="1" smtClean="0"/>
              <a:t>Югры</a:t>
            </a:r>
            <a:r>
              <a:rPr lang="ru-RU" sz="3200" dirty="0" smtClean="0"/>
              <a:t>. </a:t>
            </a:r>
            <a:br>
              <a:rPr lang="ru-RU" sz="3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14414" y="714356"/>
            <a:ext cx="6400800" cy="642942"/>
          </a:xfrm>
        </p:spPr>
        <p:txBody>
          <a:bodyPr/>
          <a:lstStyle/>
          <a:p>
            <a:r>
              <a:rPr lang="ru-RU" b="1" dirty="0" smtClean="0"/>
              <a:t>Задачи проекта: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.foto.radikal.ru/0612/282ef3e6334bt.jpg"/>
          <p:cNvPicPr/>
          <p:nvPr/>
        </p:nvPicPr>
        <p:blipFill>
          <a:blip r:embed="rId2" cstate="print"/>
          <a:srcRect b="4669"/>
          <a:stretch>
            <a:fillRect/>
          </a:stretch>
        </p:blipFill>
        <p:spPr bwMode="auto">
          <a:xfrm rot="5400000">
            <a:off x="1142999" y="-1143000"/>
            <a:ext cx="6858001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14414" y="2143116"/>
            <a:ext cx="7143800" cy="2214577"/>
          </a:xfrm>
        </p:spPr>
        <p:txBody>
          <a:bodyPr>
            <a:noAutofit/>
          </a:bodyPr>
          <a:lstStyle/>
          <a:p>
            <a:pPr marL="457200" lvl="0" indent="-457200" algn="l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3200" dirty="0" smtClean="0"/>
              <a:t>2. Найти  «</a:t>
            </a:r>
            <a:r>
              <a:rPr lang="ru-RU" sz="3200" dirty="0" err="1" smtClean="0"/>
              <a:t>краснокнижных</a:t>
            </a:r>
            <a:r>
              <a:rPr lang="ru-RU" sz="3200" dirty="0" smtClean="0"/>
              <a:t>» животных, которые живут в мини-зоопарке «Центра «Созвездие» </a:t>
            </a:r>
            <a:br>
              <a:rPr lang="ru-RU" sz="3200" dirty="0" smtClean="0"/>
            </a:br>
            <a:r>
              <a:rPr lang="ru-RU" sz="3200" dirty="0" smtClean="0"/>
              <a:t>г. Советский и   изучить.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14414" y="714356"/>
            <a:ext cx="6400800" cy="642942"/>
          </a:xfrm>
        </p:spPr>
        <p:txBody>
          <a:bodyPr/>
          <a:lstStyle/>
          <a:p>
            <a:r>
              <a:rPr lang="ru-RU" b="1" dirty="0" smtClean="0"/>
              <a:t>Задачи проекта: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k.foto.radikal.ru/0612/282ef3e6334bt.jpg"/>
          <p:cNvPicPr/>
          <p:nvPr/>
        </p:nvPicPr>
        <p:blipFill>
          <a:blip r:embed="rId2" cstate="print"/>
          <a:srcRect b="4669"/>
          <a:stretch>
            <a:fillRect/>
          </a:stretch>
        </p:blipFill>
        <p:spPr bwMode="auto">
          <a:xfrm rot="5400000">
            <a:off x="1142999" y="-1143000"/>
            <a:ext cx="6858001" cy="914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071538" y="3286124"/>
            <a:ext cx="7143800" cy="1571636"/>
          </a:xfrm>
        </p:spPr>
        <p:txBody>
          <a:bodyPr>
            <a:noAutofit/>
          </a:bodyPr>
          <a:lstStyle/>
          <a:p>
            <a:pPr marL="457200" lvl="0" indent="-457200" algn="l"/>
            <a:r>
              <a:rPr lang="ru-RU" sz="3200" dirty="0" smtClean="0"/>
              <a:t>      3.Создать Красную книгу мини-зоопарка «Центра «Созвездие». </a:t>
            </a:r>
            <a:br>
              <a:rPr lang="ru-RU" sz="3200" dirty="0" smtClean="0"/>
            </a:br>
            <a:r>
              <a:rPr lang="ru-RU" sz="3200" dirty="0" smtClean="0"/>
              <a:t>4.Из собранной информации подготовить </a:t>
            </a:r>
            <a:r>
              <a:rPr lang="ru-RU" sz="3200" dirty="0" err="1" smtClean="0"/>
              <a:t>мультимедийную</a:t>
            </a:r>
            <a:r>
              <a:rPr lang="ru-RU" sz="3200" dirty="0" smtClean="0"/>
              <a:t> презентацию. </a:t>
            </a:r>
            <a:br>
              <a:rPr lang="ru-RU" sz="3200" dirty="0" smtClean="0"/>
            </a:br>
            <a:r>
              <a:rPr lang="ru-RU" sz="3200" dirty="0" smtClean="0"/>
              <a:t>5.Презентовать Красную книгу мини-зоопарка на мероприятии в Советской Центральной детской библиотеке и передать ее для использования в залы библиотеки. </a:t>
            </a:r>
            <a:br>
              <a:rPr lang="ru-RU" sz="32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14414" y="714356"/>
            <a:ext cx="6400800" cy="642942"/>
          </a:xfrm>
        </p:spPr>
        <p:txBody>
          <a:bodyPr/>
          <a:lstStyle/>
          <a:p>
            <a:r>
              <a:rPr lang="ru-RU" b="1" dirty="0" smtClean="0"/>
              <a:t>Задачи проекта: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kyclipart.ru/uploads/posts/2010-04/1272430904_incora87_all.jpg"/>
          <p:cNvPicPr/>
          <p:nvPr/>
        </p:nvPicPr>
        <p:blipFill>
          <a:blip r:embed="rId2" cstate="print"/>
          <a:srcRect l="33272" r="3379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2743200" y="2928938"/>
            <a:ext cx="6400800" cy="3500437"/>
          </a:xfrm>
        </p:spPr>
        <p:txBody>
          <a:bodyPr>
            <a:normAutofit/>
          </a:bodyPr>
          <a:lstStyle/>
          <a:p>
            <a:pPr algn="r"/>
            <a:endParaRPr lang="ru-RU" sz="1900" dirty="0" smtClean="0">
              <a:solidFill>
                <a:schemeClr val="tx1"/>
              </a:solidFill>
            </a:endParaRPr>
          </a:p>
          <a:p>
            <a:pPr algn="r"/>
            <a:endParaRPr lang="ru-RU" sz="19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714480" y="214290"/>
            <a:ext cx="5610225" cy="542925"/>
          </a:xfrm>
          <a:prstGeom prst="rect">
            <a:avLst/>
          </a:prstGeom>
          <a:solidFill>
            <a:srgbClr val="F79646"/>
          </a:solidFill>
          <a:ln w="127000" cmpd="dbl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организационный этап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14282" y="1428736"/>
            <a:ext cx="2643206" cy="35719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0" cmpd="dbl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рабочей группы, распределение ролей среди участников проекта</a:t>
            </a:r>
            <a:endParaRPr lang="ru-RU" sz="2400" dirty="0" smtClean="0">
              <a:latin typeface="Arial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214678" y="1428736"/>
            <a:ext cx="2714644" cy="35719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0" cmpd="dbl">
            <a:solidFill>
              <a:srgbClr val="C0504D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Проведение  опроса среди учеников первых классов, учителей и родителей  Гимназии г.Советский</a:t>
            </a:r>
            <a:endParaRPr lang="ru-RU" sz="2800" dirty="0" smtClean="0">
              <a:latin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6143636" y="1428736"/>
            <a:ext cx="2714644" cy="35719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0" cmpd="dbl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литературы по данной теме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14282" y="5286388"/>
            <a:ext cx="8572560" cy="1000132"/>
          </a:xfrm>
          <a:prstGeom prst="rect">
            <a:avLst/>
          </a:prstGeom>
          <a:solidFill>
            <a:srgbClr val="4F81BD"/>
          </a:solidFill>
          <a:ln w="127000" cmpd="dbl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Определение проблемы, целей, задач, ожидаемые результаты проекта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kyclipart.ru/uploads/posts/2010-04/1272430904_incora87_all.jpg"/>
          <p:cNvPicPr/>
          <p:nvPr/>
        </p:nvPicPr>
        <p:blipFill>
          <a:blip r:embed="rId2" cstate="print"/>
          <a:srcRect l="33272" r="3379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одзаголовок 6"/>
          <p:cNvSpPr>
            <a:spLocks noGrp="1"/>
          </p:cNvSpPr>
          <p:nvPr>
            <p:ph type="subTitle" idx="4294967295"/>
          </p:nvPr>
        </p:nvSpPr>
        <p:spPr>
          <a:xfrm>
            <a:off x="2743200" y="2928938"/>
            <a:ext cx="6400800" cy="3500437"/>
          </a:xfrm>
        </p:spPr>
        <p:txBody>
          <a:bodyPr>
            <a:normAutofit/>
          </a:bodyPr>
          <a:lstStyle/>
          <a:p>
            <a:pPr algn="r"/>
            <a:endParaRPr lang="ru-RU" sz="1900" dirty="0" smtClean="0">
              <a:solidFill>
                <a:schemeClr val="tx1"/>
              </a:solidFill>
            </a:endParaRPr>
          </a:p>
          <a:p>
            <a:pPr algn="r"/>
            <a:endParaRPr lang="ru-RU" sz="19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1714480" y="214290"/>
            <a:ext cx="5610225" cy="542925"/>
          </a:xfrm>
          <a:prstGeom prst="rect">
            <a:avLst/>
          </a:prstGeom>
          <a:solidFill>
            <a:srgbClr val="F79646"/>
          </a:solidFill>
          <a:ln w="127000" cmpd="dbl">
            <a:solidFill>
              <a:srgbClr val="F79646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ts val="1000"/>
              </a:spcAft>
            </a:pPr>
            <a:r>
              <a:rPr lang="ru-RU" sz="3200" b="1" dirty="0" smtClean="0">
                <a:latin typeface="Times New Roman" pitchFamily="18" charset="0"/>
              </a:rPr>
              <a:t>исследовательский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этап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214282" y="1428736"/>
            <a:ext cx="2643206" cy="35719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0" cmpd="dbl">
            <a:solidFill>
              <a:srgbClr val="9BBB59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истории Красной книги и ее содержания</a:t>
            </a: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214678" y="1428736"/>
            <a:ext cx="2714644" cy="35719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0" cmpd="dbl">
            <a:solidFill>
              <a:srgbClr val="C0504D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Знакомство с животными, занесенными в Красную книгу России и Красную книгу ХМАО</a:t>
            </a:r>
            <a:endParaRPr lang="ru-RU" sz="2800" dirty="0" smtClean="0">
              <a:latin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6143636" y="1428736"/>
            <a:ext cx="2714644" cy="35719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27000" cmpd="dbl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Изучение обитателей мини-зоопарка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latin typeface="Arial" pitchFamily="34" charset="0"/>
            </a:endParaRPr>
          </a:p>
        </p:txBody>
      </p:sp>
      <p:sp>
        <p:nvSpPr>
          <p:cNvPr id="16" name="Rectangle 5"/>
          <p:cNvSpPr>
            <a:spLocks noChangeArrowheads="1"/>
          </p:cNvSpPr>
          <p:nvPr/>
        </p:nvSpPr>
        <p:spPr bwMode="auto">
          <a:xfrm>
            <a:off x="214282" y="5286388"/>
            <a:ext cx="8572560" cy="1000132"/>
          </a:xfrm>
          <a:prstGeom prst="rect">
            <a:avLst/>
          </a:prstGeom>
          <a:solidFill>
            <a:srgbClr val="4F81BD"/>
          </a:solidFill>
          <a:ln w="127000" cmpd="dbl">
            <a:solidFill>
              <a:srgbClr val="4F81BD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Поиск «</a:t>
            </a:r>
            <a:r>
              <a:rPr lang="ru-RU" sz="2800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краснокнижных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видов животных, содержащихся в мини-зоопарке «Центра «Созвездие»</a:t>
            </a:r>
            <a:endParaRPr lang="ru-RU" sz="2400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356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КРАСНАЯ КНИГА мини-зоопарка «Центра «Созвездие» </vt:lpstr>
      <vt:lpstr>Слайд 2</vt:lpstr>
      <vt:lpstr>Слайд 3</vt:lpstr>
      <vt:lpstr>Создание «Красной книги»  мини-зоопарка «Центра «Созвездие»</vt:lpstr>
      <vt:lpstr>       1.Познакомиться с редкими животными, занесенными в Международную Красную книгу, Красные книги России и Югры.   </vt:lpstr>
      <vt:lpstr>  2. Найти  «краснокнижных» животных, которые живут в мини-зоопарке «Центра «Созвездие»  г. Советский и   изучить.  </vt:lpstr>
      <vt:lpstr>      3.Создать Красную книгу мини-зоопарка «Центра «Созвездие».  4.Из собранной информации подготовить мультимедийную презентацию.  5.Презентовать Красную книгу мини-зоопарка на мероприятии в Советской Центральной детской библиотеке и передать ее для использования в залы библиотеки.   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76</cp:revision>
  <dcterms:modified xsi:type="dcterms:W3CDTF">2019-04-22T04:01:32Z</dcterms:modified>
</cp:coreProperties>
</file>