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5" r:id="rId5"/>
    <p:sldId id="266" r:id="rId6"/>
    <p:sldId id="267" r:id="rId7"/>
    <p:sldId id="25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90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530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489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65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9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268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1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23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84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41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742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76070-EFBE-4A44-9FB4-D69F7A1E7A3E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01E2B-C2CF-4D8F-AD61-70026B3D95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54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1%80%D0%B5%D0%B4%D0%BD%D1%8F%D1%8F_%D0%9D%D0%B5%D0%B2%D0%BA%D0%B0" TargetMode="External"/><Relationship Id="rId13" Type="http://schemas.openxmlformats.org/officeDocument/2006/relationships/hyperlink" Target="https://ru.wikipedia.org/wiki/%D0%9C%D0%BE%D0%B9%D0%BA%D0%B0_(%D1%80%D0%B5%D0%BA%D0%B0)" TargetMode="External"/><Relationship Id="rId3" Type="http://schemas.openxmlformats.org/officeDocument/2006/relationships/hyperlink" Target="https://ru.wikipedia.org/wiki/%D0%9C%D0%B0%D0%BB%D0%B0%D1%8F_%D0%9D%D0%B5%D0%B2%D0%B0" TargetMode="External"/><Relationship Id="rId7" Type="http://schemas.openxmlformats.org/officeDocument/2006/relationships/hyperlink" Target="https://ru.wikipedia.org/wiki/%D0%91%D0%BE%D0%BB%D1%8C%D1%88%D0%B0%D1%8F_%D0%9D%D0%B5%D0%B2%D0%BA%D0%B0" TargetMode="External"/><Relationship Id="rId12" Type="http://schemas.openxmlformats.org/officeDocument/2006/relationships/hyperlink" Target="https://ru.wikipedia.org/wiki/%D0%A4%D0%BE%D0%BD%D1%82%D0%B0%D0%BD%D0%BA%D0%B0" TargetMode="External"/><Relationship Id="rId17" Type="http://schemas.openxmlformats.org/officeDocument/2006/relationships/hyperlink" Target="https://ru.wikipedia.org/wiki/%D0%9E%D0%B1%D0%B2%D0%BE%D0%B4%D0%BD%D1%8B%D0%B9_%D0%BA%D0%B0%D0%BD%D0%B0%D0%BB" TargetMode="External"/><Relationship Id="rId2" Type="http://schemas.openxmlformats.org/officeDocument/2006/relationships/hyperlink" Target="https://ru.wikipedia.org/wiki/%D0%91%D0%BE%D0%BB%D1%8C%D1%88%D0%B0%D1%8F_%D0%9D%D0%B5%D0%B2%D0%B0" TargetMode="External"/><Relationship Id="rId16" Type="http://schemas.openxmlformats.org/officeDocument/2006/relationships/hyperlink" Target="https://ru.wikipedia.org/wiki/%D0%9A%D1%80%D1%8E%D0%BA%D0%BE%D0%B2_%D0%BA%D0%B0%D0%BD%D0%B0%D0%BB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A1%D0%BC%D0%BE%D0%BB%D0%B5%D0%BD%D0%BA%D0%B0_(%D1%80%D0%B5%D0%BA%D0%B0)" TargetMode="External"/><Relationship Id="rId11" Type="http://schemas.openxmlformats.org/officeDocument/2006/relationships/hyperlink" Target="https://ru.wikipedia.org/wiki/%D0%9A%D1%80%D0%B5%D1%81%D1%82%D0%BE%D0%B2%D0%BA%D0%B0_(%D0%BF%D1%80%D0%B8%D1%82%D0%BE%D0%BA_%D0%A1%D1%80%D0%B5%D0%B4%D0%BD%D0%B5%D0%B9_%D0%9D%D0%B5%D0%B2%D0%BA%D0%B8)" TargetMode="External"/><Relationship Id="rId5" Type="http://schemas.openxmlformats.org/officeDocument/2006/relationships/hyperlink" Target="https://ru.wikipedia.org/wiki/%D0%96%D0%B4%D0%B0%D0%BD%D0%BE%D0%B2%D0%BA%D0%B0_(%D1%80%D0%B5%D0%BA%D0%B0)" TargetMode="External"/><Relationship Id="rId15" Type="http://schemas.openxmlformats.org/officeDocument/2006/relationships/hyperlink" Target="https://ru.wikipedia.org/wiki/%D0%9F%D1%80%D1%8F%D0%B6%D0%BA%D0%B0_(%D1%80%D0%B5%D0%BA%D0%B0)" TargetMode="External"/><Relationship Id="rId10" Type="http://schemas.openxmlformats.org/officeDocument/2006/relationships/hyperlink" Target="https://ru.wikipedia.org/wiki/%D0%9A%D0%B0%D1%80%D0%BF%D0%BE%D0%B2%D0%BA%D0%B0_(%D1%80%D1%83%D0%BA%D0%B0%D0%B2_%D0%9D%D0%B5%D0%B2%D1%8B)" TargetMode="External"/><Relationship Id="rId4" Type="http://schemas.openxmlformats.org/officeDocument/2006/relationships/hyperlink" Target="https://ru.wikipedia.org/wiki/%D0%95%D0%BA%D0%B0%D1%82%D0%B5%D1%80%D0%B8%D0%BD%D0%B3%D0%BE%D1%84%D0%BA%D0%B0" TargetMode="External"/><Relationship Id="rId9" Type="http://schemas.openxmlformats.org/officeDocument/2006/relationships/hyperlink" Target="https://ru.wikipedia.org/wiki/%D0%9C%D0%B0%D0%BB%D0%B0%D1%8F_%D0%9D%D0%B5%D0%B2%D0%BA%D0%B0" TargetMode="External"/><Relationship Id="rId14" Type="http://schemas.openxmlformats.org/officeDocument/2006/relationships/hyperlink" Target="https://ru.wikipedia.org/wiki/%D0%9A%D0%B0%D0%BD%D0%B0%D0%BB_%D0%93%D1%80%D0%B8%D0%B1%D0%BE%D0%B5%D0%B4%D0%BE%D0%B2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106057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Водные богатства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106057"/>
            <a:ext cx="12192000" cy="375194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Подготовила Дебердеева Ульяна школа №282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525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Финский залив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b="1" dirty="0" smtClean="0"/>
              <a:t>Финский залив</a:t>
            </a:r>
            <a:r>
              <a:rPr lang="ru-RU" dirty="0"/>
              <a:t> </a:t>
            </a:r>
            <a:r>
              <a:rPr lang="ru-RU" dirty="0" smtClean="0"/>
              <a:t>— </a:t>
            </a:r>
            <a:r>
              <a:rPr lang="ru-RU" dirty="0"/>
              <a:t>залив в восточной части Балтийского моря, </a:t>
            </a:r>
            <a:r>
              <a:rPr lang="ru-RU" dirty="0" smtClean="0"/>
              <a:t>омывает берега</a:t>
            </a:r>
            <a:r>
              <a:rPr lang="ru-RU" dirty="0"/>
              <a:t> Финляндии, России и Эстонии.</a:t>
            </a:r>
            <a:endParaRPr lang="ru-RU" dirty="0" smtClean="0"/>
          </a:p>
          <a:p>
            <a:r>
              <a:rPr lang="ru-RU" dirty="0"/>
              <a:t>Площадь Финского залива — 29,5 тыс. км², длина — 420 км, ширина от 70 км в горле до 130 км в самой широкой части, средняя глубина — 38 м (максимальная — 121 м).</a:t>
            </a:r>
          </a:p>
          <a:p>
            <a:r>
              <a:rPr lang="ru-RU" dirty="0"/>
              <a:t>На берегах залива расположено несколько городов:</a:t>
            </a:r>
          </a:p>
          <a:p>
            <a:r>
              <a:rPr lang="ru-RU" dirty="0"/>
              <a:t>в России: </a:t>
            </a:r>
            <a:r>
              <a:rPr lang="ru-RU" dirty="0" smtClean="0"/>
              <a:t>Санкт-Петербург</a:t>
            </a:r>
            <a:r>
              <a:rPr lang="ru-RU" dirty="0"/>
              <a:t> (включая </a:t>
            </a:r>
            <a:r>
              <a:rPr lang="ru-RU" dirty="0" smtClean="0"/>
              <a:t>Кронштадт) и т. д.</a:t>
            </a:r>
            <a:endParaRPr lang="ru-RU" dirty="0"/>
          </a:p>
          <a:p>
            <a:r>
              <a:rPr lang="ru-RU" dirty="0"/>
              <a:t>в Финляндии: Хельсинки, Котка, Ханко;</a:t>
            </a:r>
          </a:p>
          <a:p>
            <a:r>
              <a:rPr lang="ru-RU" dirty="0"/>
              <a:t>в Эстонии: </a:t>
            </a:r>
            <a:r>
              <a:rPr lang="ru-RU" dirty="0" smtClean="0"/>
              <a:t>Таллин, Нарва и т. д.</a:t>
            </a: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" r="24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042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Нева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444" y="88751"/>
            <a:ext cx="4382869" cy="67692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Нева - река в России, протекающая по территории </a:t>
            </a:r>
            <a:r>
              <a:rPr lang="ru-RU" dirty="0" smtClean="0"/>
              <a:t>Ленинградской </a:t>
            </a:r>
            <a:r>
              <a:rPr lang="ru-RU" dirty="0"/>
              <a:t>области и Санкт-Петербурга, соединяющая Ладожское озеро с Невской губой Финского залива Балтийского </a:t>
            </a:r>
            <a:r>
              <a:rPr lang="ru-RU" dirty="0" smtClean="0"/>
              <a:t>моря.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Длина 74 км, площадь собственного бассейна 5 тыс. км². Нева — это единственная река, вытекающая из Ладожского озера. На берегах Невы расположены четыре города: Шлиссельбург, Кировск, Отрадное, Санкт-Петербург и несколько десятков других населённых </a:t>
            </a:r>
            <a:r>
              <a:rPr lang="ru-RU" dirty="0" smtClean="0"/>
              <a:t>пунктов.</a:t>
            </a:r>
            <a:r>
              <a:rPr lang="ru-RU" dirty="0" smtClean="0"/>
              <a:t> Исток реки находится в мелководной Шлиссельбургской губе Ладожского озера. В устье образует дельту, на которой построен город Санкт-Петербург.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6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Дельта </a:t>
            </a:r>
            <a:r>
              <a:rPr lang="ru-RU" dirty="0"/>
              <a:t>Н</a:t>
            </a:r>
            <a:r>
              <a:rPr lang="ru-RU" dirty="0" smtClean="0"/>
              <a:t>евы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314" y="987425"/>
            <a:ext cx="5697947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Наиболее </a:t>
            </a:r>
            <a:r>
              <a:rPr lang="ru-RU" dirty="0"/>
              <a:t>значительны рукава дельты: Большая и </a:t>
            </a:r>
            <a:r>
              <a:rPr lang="ru-RU" dirty="0" smtClean="0"/>
              <a:t>Малая Нева</a:t>
            </a:r>
            <a:r>
              <a:rPr lang="ru-RU" dirty="0"/>
              <a:t>, Большая, Средняя и Малая Невки,  </a:t>
            </a:r>
            <a:r>
              <a:rPr lang="ru-RU" dirty="0" smtClean="0"/>
              <a:t> Фонтанка</a:t>
            </a:r>
            <a:r>
              <a:rPr lang="ru-RU" dirty="0"/>
              <a:t>, Мойка</a:t>
            </a:r>
            <a:r>
              <a:rPr lang="ru-RU" dirty="0" smtClean="0"/>
              <a:t>,</a:t>
            </a:r>
            <a:r>
              <a:rPr lang="ru-RU" dirty="0"/>
              <a:t> Крестовка, </a:t>
            </a:r>
            <a:r>
              <a:rPr lang="ru-RU" dirty="0" smtClean="0"/>
              <a:t>Карповка,</a:t>
            </a:r>
            <a:r>
              <a:rPr lang="ru-RU" dirty="0" smtClean="0"/>
              <a:t>Екатерингофка</a:t>
            </a:r>
            <a:r>
              <a:rPr lang="ru-RU" dirty="0" smtClean="0"/>
              <a:t>,</a:t>
            </a:r>
            <a:r>
              <a:rPr lang="ru-RU" dirty="0"/>
              <a:t> Ждановка, Смоленка, Пряжка, Кронверкский пролив; каналы — </a:t>
            </a:r>
            <a:r>
              <a:rPr lang="ru-RU" dirty="0" smtClean="0"/>
              <a:t>Морской </a:t>
            </a:r>
            <a:r>
              <a:rPr lang="ru-RU" dirty="0"/>
              <a:t>канал, Обводный канал, </a:t>
            </a:r>
            <a:r>
              <a:rPr lang="ru-RU" dirty="0" smtClean="0"/>
              <a:t>канал Грибоедова</a:t>
            </a:r>
            <a:r>
              <a:rPr lang="ru-RU" dirty="0"/>
              <a:t>, Крюков канал. До постройки Обводного канала левым притоком Невы была река </a:t>
            </a:r>
            <a:r>
              <a:rPr lang="ru-RU" dirty="0" smtClean="0"/>
              <a:t>Волковка, </a:t>
            </a:r>
            <a:r>
              <a:rPr lang="ru-RU" dirty="0"/>
              <a:t>её участок при впадении теперь носит название реки Монастырки. У истоков из Невы начинаются Староладожский и Новоладожский каналы. Они соединяют Неву вдоль южного берега Ладожского озера с </a:t>
            </a:r>
            <a:r>
              <a:rPr lang="ru-RU" dirty="0" smtClean="0"/>
              <a:t>Волховом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70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водотоки дельты Невы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Шесть рек дельты Невы — это водные артерии шириной от 100 до 600 м, местами увеличиваясь до 1 км; их общая длина — 46,5 км.</a:t>
            </a:r>
            <a:endParaRPr lang="ru-RU" baseline="30000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67530"/>
              </p:ext>
            </p:extLst>
          </p:nvPr>
        </p:nvGraphicFramePr>
        <p:xfrm>
          <a:off x="5642976" y="1207477"/>
          <a:ext cx="5622516" cy="4483040"/>
        </p:xfrm>
        <a:graphic>
          <a:graphicData uri="http://schemas.openxmlformats.org/drawingml/2006/table">
            <a:tbl>
              <a:tblPr/>
              <a:tblGrid>
                <a:gridCol w="1874172"/>
                <a:gridCol w="1874172"/>
                <a:gridCol w="1874172"/>
              </a:tblGrid>
              <a:tr h="195566"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Название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Участок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Длина, км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CF0"/>
                    </a:solidFill>
                  </a:tcPr>
                </a:tc>
              </a:tr>
              <a:tr h="342240">
                <a:tc rowSpan="2"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2" tooltip="Большая Нева"/>
                        </a:rPr>
                        <a:t>Большая Нева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от Дворцового до Благовещенского моста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1,22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от Благовещенского моста до устья Фонтанки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2,40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3" tooltip="Малая Нева"/>
                        </a:rPr>
                        <a:t>Малая Нева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4,85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4" tooltip="Екатерингофка"/>
                        </a:rPr>
                        <a:t>Екатерингофка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3,60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5" tooltip="Ждановка (река)"/>
                        </a:rPr>
                        <a:t>Ждановка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2,20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 dirty="0">
                          <a:solidFill>
                            <a:srgbClr val="0B0080"/>
                          </a:solidFill>
                          <a:effectLst/>
                          <a:hlinkClick r:id="rId6" tooltip="Смоленка (река)"/>
                        </a:rPr>
                        <a:t>Смоленка</a:t>
                      </a:r>
                      <a:endParaRPr lang="ru-RU" sz="1000" dirty="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3,30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 rowSpan="3"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7" tooltip="Большая Невка"/>
                        </a:rPr>
                        <a:t>Большая Невка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от Невы до Малой Невки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3,70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от Малой до Средней Невки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2,05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от Средней Невки до Невской губы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2,15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8" tooltip="Средняя Невка"/>
                        </a:rPr>
                        <a:t>Средняя Невка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2,60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9" tooltip="Малая Невка"/>
                        </a:rPr>
                        <a:t>Малая Невка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4,90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0" tooltip="Карповка (рукав Невы)"/>
                        </a:rPr>
                        <a:t>Карповка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3,00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1" tooltip="Крестовка (приток Средней Невки)"/>
                        </a:rPr>
                        <a:t>Крестовка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0,74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2" tooltip="Фонтанка"/>
                        </a:rPr>
                        <a:t>Фонтанка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6,70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3" tooltip="Мойка (река)"/>
                        </a:rPr>
                        <a:t>Мойка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4,67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4" tooltip="Канал Грибоедова"/>
                        </a:rPr>
                        <a:t>канал Грибоедова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5,00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5" tooltip="Пряжка (река)"/>
                        </a:rPr>
                        <a:t>Пряжка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1,32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6" tooltip="Крюков канал"/>
                        </a:rPr>
                        <a:t>Крюков канал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>
                          <a:effectLst/>
                        </a:rPr>
                        <a:t>1,15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66">
                <a:tc>
                  <a:txBody>
                    <a:bodyPr/>
                    <a:lstStyle/>
                    <a:p>
                      <a:r>
                        <a:rPr lang="ru-RU" sz="1000" u="none" strike="noStrike">
                          <a:solidFill>
                            <a:srgbClr val="0B0080"/>
                          </a:solidFill>
                          <a:effectLst/>
                          <a:hlinkClick r:id="rId17" tooltip="Обводный канал"/>
                        </a:rPr>
                        <a:t>Обводный канал</a:t>
                      </a:r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000">
                        <a:effectLst/>
                      </a:endParaRP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effectLst/>
                        </a:rPr>
                        <a:t>8,08</a:t>
                      </a:r>
                    </a:p>
                  </a:txBody>
                  <a:tcPr marL="48891" marR="48891" marT="24446" marB="24446"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72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Фонтанка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1378904"/>
            <a:ext cx="6172200" cy="40906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Фонтанка - водоток </a:t>
            </a:r>
            <a:r>
              <a:rPr lang="ru-RU" dirty="0"/>
              <a:t>в Санкт-Петербурге, протока дельты реки Невы, пересекающая центральную часть города. Длина — 7,6 </a:t>
            </a:r>
            <a:r>
              <a:rPr lang="ru-RU" dirty="0" smtClean="0"/>
              <a:t>км, </a:t>
            </a:r>
            <a:r>
              <a:rPr lang="ru-RU" dirty="0"/>
              <a:t>ширина до 70 м, наибольшая глубина до 3,5 м. Вытекает из Невы слева, у Летнего сада, и впадает в Большую </a:t>
            </a:r>
            <a:r>
              <a:rPr lang="ru-RU" dirty="0" smtClean="0"/>
              <a:t>Неву</a:t>
            </a:r>
            <a:r>
              <a:rPr lang="ru-RU" dirty="0"/>
              <a:t> к северу от Гутуевского острова</a:t>
            </a:r>
            <a:r>
              <a:rPr lang="ru-RU" dirty="0" smtClean="0"/>
              <a:t>. </a:t>
            </a:r>
            <a:r>
              <a:rPr lang="ru-RU" dirty="0"/>
              <a:t>Название связано с устройством фонтанов Летнего сада, через Фонтанку были переброшены трубы из бассейна Лиговского </a:t>
            </a:r>
            <a:r>
              <a:rPr lang="ru-RU" dirty="0" smtClean="0"/>
              <a:t>канала.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9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72025" cy="20574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Город на Неве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0" r="10740"/>
          <a:stretch>
            <a:fillRect/>
          </a:stretch>
        </p:blipFill>
        <p:spPr>
          <a:xfrm>
            <a:off x="4772025" y="1"/>
            <a:ext cx="7419975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057400"/>
            <a:ext cx="4772025" cy="48006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Нева-это самая красивая река в </a:t>
            </a:r>
            <a:br>
              <a:rPr lang="ru-RU" dirty="0" smtClean="0"/>
            </a:br>
            <a:r>
              <a:rPr lang="ru-RU" dirty="0" smtClean="0"/>
              <a:t>Санкт-Петербурге. И </a:t>
            </a:r>
            <a:r>
              <a:rPr lang="ru-RU" dirty="0"/>
              <a:t>город наш часто называют </a:t>
            </a:r>
            <a:r>
              <a:rPr lang="ru-RU" b="1" dirty="0"/>
              <a:t>"город над Невой", "город на Неве".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76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rgbClr val="00FFFF"/>
          </a:solidFill>
        </p:spPr>
        <p:txBody>
          <a:bodyPr>
            <a:noAutofit/>
          </a:bodyPr>
          <a:lstStyle/>
          <a:p>
            <a:r>
              <a:rPr lang="ru-RU" sz="9600" dirty="0" smtClean="0"/>
              <a:t>               конец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51479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120</Words>
  <Application>Microsoft Office PowerPoint</Application>
  <PresentationFormat>Широкоэкранный</PresentationFormat>
  <Paragraphs>69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Водные богатства</vt:lpstr>
      <vt:lpstr>Финский залив</vt:lpstr>
      <vt:lpstr>Нева</vt:lpstr>
      <vt:lpstr>Дельта Невы</vt:lpstr>
      <vt:lpstr>Основные водотоки дельты Невы</vt:lpstr>
      <vt:lpstr>Фонтанка</vt:lpstr>
      <vt:lpstr>Город на Неве</vt:lpstr>
      <vt:lpstr>               конец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Водные богатства</dc:title>
  <dc:creator>Diana</dc:creator>
  <cp:lastModifiedBy>Diana</cp:lastModifiedBy>
  <cp:revision>20</cp:revision>
  <dcterms:created xsi:type="dcterms:W3CDTF">2019-04-20T09:30:36Z</dcterms:created>
  <dcterms:modified xsi:type="dcterms:W3CDTF">2019-04-20T13:12:49Z</dcterms:modified>
</cp:coreProperties>
</file>