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  <p:sldMasterId id="2147483708" r:id="rId4"/>
    <p:sldMasterId id="2147483732" r:id="rId5"/>
  </p:sldMasterIdLst>
  <p:sldIdLst>
    <p:sldId id="256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6" r:id="rId15"/>
    <p:sldId id="277" r:id="rId16"/>
    <p:sldId id="275" r:id="rId17"/>
    <p:sldId id="280" r:id="rId18"/>
    <p:sldId id="281" r:id="rId19"/>
    <p:sldId id="288" r:id="rId20"/>
    <p:sldId id="289" r:id="rId21"/>
    <p:sldId id="290" r:id="rId22"/>
    <p:sldId id="291" r:id="rId23"/>
    <p:sldId id="292" r:id="rId24"/>
    <p:sldId id="293" r:id="rId25"/>
    <p:sldId id="287" r:id="rId26"/>
  </p:sldIdLst>
  <p:sldSz cx="12192000" cy="6858000"/>
  <p:notesSz cx="6858000" cy="9144000"/>
  <p:custDataLst>
    <p:tags r:id="rId2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7" autoAdjust="0"/>
    <p:restoredTop sz="89888" autoAdjust="0"/>
  </p:normalViewPr>
  <p:slideViewPr>
    <p:cSldViewPr snapToGrid="0">
      <p:cViewPr varScale="1">
        <p:scale>
          <a:sx n="80" d="100"/>
          <a:sy n="80" d="100"/>
        </p:scale>
        <p:origin x="102" y="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59077-FA12-4AE1-B52E-688387CC5649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41CF4-C25D-4CF1-9D5F-C37EC1394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1C60F-870B-4FCD-9534-827880852C59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42596-3984-489B-A0AE-473A74182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02844-F751-4C13-BB44-7B73E99EE4F4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73E61-17A8-4091-A5D2-AEB14AE96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C5C16-0ED8-46BF-BC08-FAB0295E4E4B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58BCC-6118-41BA-8AA3-ED3862DC9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7310F-54BD-46E2-97BA-813A57C7EE91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11C68-C7EF-4AF0-8469-57971D5B8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D43C1-D49A-4734-8BEE-7FF9AB1246B2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794DA-DB35-47F4-8ADD-C40FC27D9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E96D-19FD-4082-AC17-515E2D77845C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C30AC-3720-459C-ABE0-E76213499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64B90-B6EF-49A1-A176-6B7C9C3C3A72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2E1E4-CCBC-47FA-ADC0-F728F8C6C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F9384-7311-473B-99B6-AC5AD4D9898B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1B58A-BFFD-435F-A33F-82C28737F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F96D5-EB74-4D57-A81B-44BDA8D236D3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3BFCF-9E49-4786-A03D-3BB977678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21471-8798-4406-B7E4-E68949BF10D2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ABB19-08A5-42E4-8CB5-9AFDE1FBC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1B69B-8FEE-4FEA-BA55-A8AB6490C5E1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BF891-3C83-4AAB-AECF-98104222A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ADFA7-6B2F-4068-8A5F-FA7725EB780A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E6205-DFB7-43EF-B710-F9DF6EB13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EFCB9-2E8E-48C1-8FCD-1204A0C4529B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9A9F-46B9-4BB4-9F6D-DC720656F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24AA2-2F41-459F-9B0A-028D62F63D53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52968-3A29-4EBE-97DC-5A2F16891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E81DC-C4FB-4C46-AF33-2000FCF92EDC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7D10C-AD35-47E9-8904-98A945D9B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8059-E253-4010-B177-1805DA84F2A2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47AFF-6DA1-4275-84D3-B2AB1AA96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BB006-9E9A-4C1C-8EDA-4CF8AFF016EC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05C74-EA7A-42A1-B694-5EA002665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39700-C3F7-4617-8BDE-57E2E3603BAA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29B7B-6DCB-46C0-900B-AD61CA0E4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E02C8-8082-49ED-94C2-C696DC15E10F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78064-3698-4F4D-972E-6FF10CA34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69B58-6BD1-4D1E-B85F-0124E41C56F4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D1C49-CF05-4936-BCD0-7EAA1FAB2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54746-24A4-4BFE-8782-409353F7AC9D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76CDA-C349-4BC4-802A-A5A271212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DF6EE-F591-469E-BFAC-35E862CD95EC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DE0A9-A2A1-4484-BA5C-1C3D8F1B9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037B5-D93C-4F29-98F4-9C6FD5EEFBFB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38C69-0ADA-4CC2-920E-08583DC9F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8BB0-27D1-413E-AC3B-CB2F1B26DA4E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248A2-AC9F-4575-86CC-989BB4741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1AFD1-BAFF-49A9-9B7D-979250F35B5F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C4814-8455-446E-AC6A-DBF7943E1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58766-CAB2-4D7E-AE95-A7F6BCFB9CAC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24C63-2759-4220-8AE3-CF48E3B3B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F6EC7-5603-4D65-BAFB-942D91C28C2E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49D5D-B662-44A1-8C1D-771DF3587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4C442-FE9D-420F-987B-ABEC581DDAF7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38EA4-64C0-4BE6-8141-14C12BEFE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95D1C-FCD1-4A46-BD27-28CF4EEB5D14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5D3A1-9BA6-42BF-919F-C73845AB5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D88D5-FD1F-4DC5-971C-38CC7B84AF09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322DC-419F-4186-939D-0A81F77C0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A5685-5A5C-4F69-8846-CB71D67237B9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A1760-DA71-4FBE-88F4-4858A647E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14D98-D9A2-4CAF-9A36-BA4859D3AEF6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320EB-7588-42E2-8C53-DEB039489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DB71F-16F0-4E53-BBFD-F9010ACB94AF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75C91-BCF6-432E-9F56-18058FBE6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7DE49-51C0-4075-8174-6E9128169A58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AC3AE-B769-4C54-8C94-F5C4910CA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EA305-3240-460B-9608-9E79BFD78DDB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0CDD9-845B-435E-AF9E-A79AB3EBF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8667C-B177-46F3-9300-FBC0906327CE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A16D2-3F6B-40EF-98F3-B61AC48D7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EF5-9299-471B-8979-DF055EB2890C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5EE19-D4EC-4B4D-8687-4DE411803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F3AC3-D1F6-4652-97D1-3C29589F8255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8092E-D3A5-4BAD-A99B-2EC5FCC5F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F4700-1651-44DE-A146-3239772B5ADF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C4014-1A1A-4575-9E76-AD9E9DE72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A198A-98E1-47C6-9280-048109F8D6A6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F1C09-9841-4C2E-8F6F-CCD0E4C99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0003-6541-41EC-8DD4-03DC4916BD95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DC901-6E8D-442B-983A-728357D5E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2AB01-70BE-4C3B-82CC-AEA0A6287CE5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7B81E-3AB7-4233-B17C-0E15FA3E2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4EB3F-AB30-429D-8F88-E8023995DEC8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D51F-F4D2-4CCA-B8A9-3E728F5F8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8C0ED-64BB-4306-A338-2E521DD93D7A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FCCE7-FFE9-492B-B48E-4E56DB5A0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85B25-264A-481F-B6A0-05191C423451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8F8B0-3AE7-42AA-96D8-42364B967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D6F41-1504-4829-801C-125DA4CF6901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202AB-5C04-4D89-97D6-D67ED1709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EB10E-C3F4-4CFA-BBAB-FE0605A48227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F84B4-C036-42E0-A279-A39D165A0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0EA39-CC2E-4A78-97A9-DF73852B8BB9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C1280-DA5B-4F75-8193-3781B3182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EAD94-9B9A-47F8-965E-A6A01AFF8DE2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A1E8A-B438-434D-883A-F6B5E36FC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C6490-C0DB-4326-BB24-36EDF7D014EE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C704A-73F2-4546-9B5D-5F73E63F7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95FB7-297D-4DEF-AFB6-F9F1A11AAB2B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4CE2D-0BDE-4355-B4B3-F93E8BC95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F7AB9-9082-4E24-A69A-B0911022DBC8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6BD53-CDF3-4F4A-BDCF-A093D9EF1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BEF61-20DC-4F08-B6A7-39D2323F4070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8B693-D82A-403E-9C15-404251A36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A16E5-6493-441A-8194-4B328C34F5BF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CFE9D-F9E8-407F-A736-DAA23578E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0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CF567F-D0A1-4EF5-AF83-EE603193A8E9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2D4051-A394-40BA-8F41-0E55D3CDB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528F2-4E21-4550-B62F-E3AC75B1570B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F20C9C-2AA3-4836-9822-96A5CB073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C2DCDC-0D2F-41E1-95E0-345740E44FC7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04C81A-61D8-47D0-84D7-042461768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891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7319DD-D116-496F-9149-00AD3B90C936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A47240-01CF-413C-A85E-2FB2AE99F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79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83084C-8244-4A0A-B59A-548C9843CD81}" type="datetimeFigureOut">
              <a:rPr lang="ru-RU"/>
              <a:pPr>
                <a:defRPr/>
              </a:pPr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34BA1C-2E60-4B15-8852-BF78E2E43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Stress_(psychological)" TargetMode="External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mindfulonline.com/test-your-stress/" TargetMode="Externa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ygs.net/stress.htm" TargetMode="External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hyperlink" Target="http://www.studygs.net/stres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g"/><Relationship Id="rId9" Type="http://schemas.openxmlformats.org/officeDocument/2006/relationships/image" Target="../media/image28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3"/>
          <p:cNvSpPr>
            <a:spLocks noGrp="1"/>
          </p:cNvSpPr>
          <p:nvPr>
            <p:ph type="ctrTitle"/>
          </p:nvPr>
        </p:nvSpPr>
        <p:spPr>
          <a:xfrm>
            <a:off x="1524000" y="328613"/>
            <a:ext cx="9144000" cy="4389437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как средство реализации здоровьесберегающих технологий на уроках английского языка</a:t>
            </a:r>
          </a:p>
        </p:txBody>
      </p:sp>
      <p:sp>
        <p:nvSpPr>
          <p:cNvPr id="62466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57513" y="4718050"/>
            <a:ext cx="8689975" cy="1808256"/>
          </a:xfrm>
        </p:spPr>
        <p:txBody>
          <a:bodyPr/>
          <a:lstStyle/>
          <a:p>
            <a:pPr algn="r" eaLnBrk="1" hangingPunct="1"/>
            <a:r>
              <a:rPr lang="ru-RU" dirty="0" smtClean="0">
                <a:solidFill>
                  <a:srgbClr val="FF0000"/>
                </a:solidFill>
              </a:rPr>
              <a:t>Учител</a:t>
            </a:r>
            <a:r>
              <a:rPr lang="ru-RU" dirty="0">
                <a:solidFill>
                  <a:srgbClr val="FF0000"/>
                </a:solidFill>
              </a:rPr>
              <a:t>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английского языка</a:t>
            </a:r>
          </a:p>
          <a:p>
            <a:pPr algn="r" eaLnBrk="1" hangingPunct="1"/>
            <a:r>
              <a:rPr lang="ru-RU" dirty="0" smtClean="0">
                <a:solidFill>
                  <a:srgbClr val="FF0000"/>
                </a:solidFill>
              </a:rPr>
              <a:t> ГБОУ ШИ № 576</a:t>
            </a:r>
          </a:p>
          <a:p>
            <a:pPr algn="r" eaLnBrk="1" hangingPunct="1"/>
            <a:r>
              <a:rPr lang="ru-RU" dirty="0" smtClean="0">
                <a:solidFill>
                  <a:srgbClr val="FF0000"/>
                </a:solidFill>
              </a:rPr>
              <a:t>Звездина </a:t>
            </a:r>
            <a:r>
              <a:rPr lang="ru-RU" dirty="0" smtClean="0">
                <a:solidFill>
                  <a:srgbClr val="FF0000"/>
                </a:solidFill>
              </a:rPr>
              <a:t>Е.А.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6845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Bef>
                <a:spcPts val="100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</a:t>
            </a:r>
            <a:r>
              <a:rPr lang="en-US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энциклопедия </a:t>
            </a:r>
            <a:r>
              <a:rPr lang="en-US" sz="9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STRESS</a:t>
            </a:r>
            <a:endParaRPr lang="ru-RU" sz="9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270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11488" y="2214563"/>
            <a:ext cx="6818312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Прямоугольник 1"/>
          <p:cNvSpPr>
            <a:spLocks noChangeArrowheads="1"/>
          </p:cNvSpPr>
          <p:nvPr/>
        </p:nvSpPr>
        <p:spPr bwMode="auto">
          <a:xfrm>
            <a:off x="2908300" y="238125"/>
            <a:ext cx="6107113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FF0000"/>
                </a:solidFill>
                <a:hlinkClick r:id="rId2"/>
              </a:rPr>
              <a:t>Stress</a:t>
            </a:r>
            <a:r>
              <a:rPr lang="en-US" sz="2000">
                <a:solidFill>
                  <a:srgbClr val="1F4E79"/>
                </a:solidFill>
                <a:latin typeface="Calibri" pitchFamily="34" charset="0"/>
              </a:rPr>
              <a:t/>
            </a:r>
            <a:br>
              <a:rPr lang="en-US" sz="2000">
                <a:solidFill>
                  <a:srgbClr val="1F4E79"/>
                </a:solidFill>
                <a:latin typeface="Calibri" pitchFamily="34" charset="0"/>
              </a:rPr>
            </a:br>
            <a:r>
              <a:rPr lang="en-US" sz="2000">
                <a:solidFill>
                  <a:srgbClr val="1F4E79"/>
                </a:solidFill>
                <a:latin typeface="Calibri" pitchFamily="34" charset="0"/>
              </a:rPr>
              <a:t/>
            </a:r>
            <a:br>
              <a:rPr lang="en-US" sz="2000">
                <a:solidFill>
                  <a:srgbClr val="1F4E79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A definition, friends, of stress: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C00000"/>
                </a:solidFill>
              </a:rPr>
              <a:t>Your own reaction to a mess. </a:t>
            </a:r>
            <a:r>
              <a:rPr lang="en-US" sz="2400">
                <a:solidFill>
                  <a:srgbClr val="C00000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C00000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Stress from pains to pleasures range,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The common element is change.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Adapt or die, and that's a fact,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And so our bodies must react: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The heart speeds up, the gut slows down,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Facial muscles snarl or frown.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The point is, stress is not unique,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It doesn't mean you're dumb or weak.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2F5597"/>
                </a:solidFill>
              </a:rPr>
              <a:t>Common both to man and beast, </a:t>
            </a:r>
            <a:r>
              <a:rPr lang="en-US" sz="24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C00000"/>
                </a:solidFill>
              </a:rPr>
              <a:t>It proves you're still alive, at least! </a:t>
            </a:r>
            <a:r>
              <a:rPr lang="en-US" sz="20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0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000">
                <a:solidFill>
                  <a:srgbClr val="2F5597"/>
                </a:solidFill>
                <a:latin typeface="Calibri" pitchFamily="34" charset="0"/>
              </a:rPr>
              <a:t/>
            </a:r>
            <a:br>
              <a:rPr lang="en-US" sz="2000">
                <a:solidFill>
                  <a:srgbClr val="2F5597"/>
                </a:solidFill>
                <a:latin typeface="Calibri" pitchFamily="34" charset="0"/>
              </a:rPr>
            </a:br>
            <a:r>
              <a:rPr lang="en-US" sz="2000">
                <a:solidFill>
                  <a:srgbClr val="2F5597"/>
                </a:solidFill>
              </a:rPr>
              <a:t>a poem by William Goldsmith, (Doctor of Medicine)</a:t>
            </a:r>
            <a:endParaRPr lang="ru-RU" sz="2000">
              <a:solidFill>
                <a:srgbClr val="2F5597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6000" smtClean="0">
                <a:solidFill>
                  <a:srgbClr val="C00000"/>
                </a:solidFill>
                <a:latin typeface="Arial" charset="0"/>
                <a:cs typeface="Arial" charset="0"/>
                <a:hlinkClick r:id="rId3"/>
              </a:rPr>
              <a:t>Stress</a:t>
            </a:r>
            <a:r>
              <a:rPr lang="en-US" sz="600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n-US" sz="6000" smtClean="0">
                <a:solidFill>
                  <a:srgbClr val="FF0000"/>
                </a:solidFill>
                <a:latin typeface="Arial" charset="0"/>
                <a:cs typeface="Arial" charset="0"/>
              </a:rPr>
              <a:t>in our school</a:t>
            </a:r>
            <a:endParaRPr lang="ru-RU" sz="600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74754" name="Объект 7"/>
          <p:cNvGraphicFramePr>
            <a:graphicFrameLocks noGrp="1"/>
          </p:cNvGraphicFramePr>
          <p:nvPr>
            <p:ph idx="1"/>
          </p:nvPr>
        </p:nvGraphicFramePr>
        <p:xfrm>
          <a:off x="1685925" y="1639888"/>
          <a:ext cx="9082088" cy="445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0" r:id="rId4" imgW="9077731" imgH="4450466" progId="Excel.Chart.8">
                  <p:embed/>
                </p:oleObj>
              </mc:Choice>
              <mc:Fallback>
                <p:oleObj r:id="rId4" imgW="9077731" imgH="4450466" progId="Excel.Chart.8">
                  <p:embed/>
                  <p:pic>
                    <p:nvPicPr>
                      <p:cNvPr id="0" name="Объект 7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5" y="1639888"/>
                        <a:ext cx="9082088" cy="445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What do you do </a:t>
            </a:r>
            <a:b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</a:br>
            <a:r>
              <a:rPr lang="en-US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to cope with stress ?</a:t>
            </a:r>
            <a:endParaRPr lang="ru-RU" sz="6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778" name="Объект 3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232900" y="104775"/>
            <a:ext cx="2822575" cy="3957638"/>
          </a:xfrm>
        </p:spPr>
      </p:pic>
      <p:graphicFrame>
        <p:nvGraphicFramePr>
          <p:cNvPr id="75779" name="Диаграмма 7"/>
          <p:cNvGraphicFramePr>
            <a:graphicFrameLocks/>
          </p:cNvGraphicFramePr>
          <p:nvPr/>
        </p:nvGraphicFramePr>
        <p:xfrm>
          <a:off x="2289175" y="1639888"/>
          <a:ext cx="6777038" cy="499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5" r:id="rId5" imgW="6773243" imgH="4993057" progId="Excel.Chart.8">
                  <p:embed/>
                </p:oleObj>
              </mc:Choice>
              <mc:Fallback>
                <p:oleObj r:id="rId5" imgW="6773243" imgH="4993057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175" y="1639888"/>
                        <a:ext cx="6777038" cy="499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24063" y="1122363"/>
            <a:ext cx="8408987" cy="3570287"/>
          </a:xfrm>
        </p:spPr>
        <p:txBody>
          <a:bodyPr/>
          <a:lstStyle/>
          <a:p>
            <a:pPr algn="ctr" eaLnBrk="1" hangingPunct="1"/>
            <a:r>
              <a:rPr lang="ru-RU" sz="8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Буклет</a:t>
            </a:r>
            <a:r>
              <a:rPr lang="en-US" sz="8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8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8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Healthy lifestyle</a:t>
            </a:r>
            <a:r>
              <a:rPr lang="ru-RU" sz="8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WAKE UP!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092" y="1798821"/>
            <a:ext cx="6580682" cy="4002372"/>
          </a:xfrm>
        </p:spPr>
      </p:pic>
    </p:spTree>
    <p:extLst>
      <p:ext uri="{BB962C8B-B14F-4D97-AF65-F5344CB8AC3E}">
        <p14:creationId xmlns:p14="http://schemas.microsoft.com/office/powerpoint/2010/main" val="217923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TO STUDY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5" y="0"/>
            <a:ext cx="2509604" cy="230288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04" y="1690688"/>
            <a:ext cx="5381468" cy="478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57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TO TRAIN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57" y="509666"/>
            <a:ext cx="2188564" cy="19725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706" y="1484026"/>
            <a:ext cx="5877392" cy="537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8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8682" y="365125"/>
            <a:ext cx="8506918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LUNCH TIME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englishexercises.org/makeagame/my_documents/my_pictures/2009/jul/2BA_COMER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413" y="1690688"/>
            <a:ext cx="4422097" cy="474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39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MENU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3254115" cy="36260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980" y="1690688"/>
            <a:ext cx="3282846" cy="36260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490" y="1690688"/>
            <a:ext cx="3207897" cy="362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16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проектов, предназначенных для обучения иностранному языку</a:t>
            </a:r>
          </a:p>
        </p:txBody>
      </p:sp>
      <p:sp>
        <p:nvSpPr>
          <p:cNvPr id="63490" name="Прямоугольник 2"/>
          <p:cNvSpPr>
            <a:spLocks noChangeArrowheads="1"/>
          </p:cNvSpPr>
          <p:nvPr/>
        </p:nvSpPr>
        <p:spPr bwMode="auto">
          <a:xfrm>
            <a:off x="603250" y="1920875"/>
            <a:ext cx="107505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90500" algn="just">
              <a:lnSpc>
                <a:spcPct val="150000"/>
              </a:lnSpc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использование языка в ситуациях, максимально приближенных к условиям реального общения;</a:t>
            </a:r>
            <a:endParaRPr lang="ru-RU" sz="2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190500" algn="just">
              <a:lnSpc>
                <a:spcPct val="150000"/>
              </a:lnSpc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акцент на самостоятельной работе учащихся (индивидуальной и групповой);</a:t>
            </a:r>
            <a:endParaRPr lang="ru-RU" sz="2400">
              <a:latin typeface="Calibri" pitchFamily="34" charset="0"/>
            </a:endParaRPr>
          </a:p>
          <a:p>
            <a:pPr indent="190500" algn="just">
              <a:lnSpc>
                <a:spcPct val="150000"/>
              </a:lnSpc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выбор темы, вызывающей большой интерес для учащихся и непосредственно связанной с условиями, в которых выполняется проект;</a:t>
            </a:r>
            <a:endParaRPr lang="ru-RU" sz="2400">
              <a:latin typeface="Calibri" pitchFamily="34" charset="0"/>
            </a:endParaRPr>
          </a:p>
          <a:p>
            <a:pPr indent="190500" algn="just">
              <a:lnSpc>
                <a:spcPct val="150000"/>
              </a:lnSpc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отбор языкового материала, видов заданий и последовательности работы в соответствии с темой и целью проекта;</a:t>
            </a:r>
            <a:endParaRPr lang="ru-RU" sz="2400">
              <a:latin typeface="Calibri" pitchFamily="34" charset="0"/>
            </a:endParaRPr>
          </a:p>
          <a:p>
            <a:pPr indent="190500" algn="just">
              <a:lnSpc>
                <a:spcPct val="150000"/>
              </a:lnSpc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наглядное представление результата.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How to cope with stress</a:t>
            </a:r>
            <a:endParaRPr lang="ru-RU" sz="5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9858"/>
            <a:ext cx="10515600" cy="5096435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Control things that can create stress; 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Do the tasks in order of priority;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Ask a friend or family member to help you;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Keep things in perspective;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Eat regularly;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Do something relaxing;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Exercising;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12" y="1859347"/>
            <a:ext cx="1516529" cy="13679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707" y="2966204"/>
            <a:ext cx="1882588" cy="12897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68608" y="4091337"/>
            <a:ext cx="995082" cy="15529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559" y="4554070"/>
            <a:ext cx="1896035" cy="15957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023" y="5365376"/>
            <a:ext cx="1990165" cy="13617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671046"/>
            <a:ext cx="2164976" cy="15712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871" y="1559858"/>
            <a:ext cx="1651724" cy="117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39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Заголовок 3"/>
          <p:cNvSpPr>
            <a:spLocks noGrp="1"/>
          </p:cNvSpPr>
          <p:nvPr>
            <p:ph type="title"/>
          </p:nvPr>
        </p:nvSpPr>
        <p:spPr>
          <a:xfrm>
            <a:off x="974725" y="344488"/>
            <a:ext cx="10558463" cy="2098675"/>
          </a:xfrm>
        </p:spPr>
        <p:txBody>
          <a:bodyPr/>
          <a:lstStyle/>
          <a:p>
            <a:pPr algn="ctr" eaLnBrk="1" hangingPunct="1"/>
            <a:r>
              <a:rPr lang="en-US" sz="6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 HEALTHY, WEALTHY </a:t>
            </a:r>
            <a:br>
              <a:rPr lang="en-US" sz="6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6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WISE!</a:t>
            </a:r>
            <a:endParaRPr lang="ru-RU" sz="66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3938" y="2293938"/>
            <a:ext cx="7585075" cy="431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6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Healthy lifestyle</a:t>
            </a:r>
            <a:r>
              <a:rPr lang="ru-RU" sz="6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65538" name="Прямоугольник 5"/>
          <p:cNvSpPr>
            <a:spLocks noChangeArrowheads="1"/>
          </p:cNvSpPr>
          <p:nvPr/>
        </p:nvSpPr>
        <p:spPr bwMode="auto">
          <a:xfrm>
            <a:off x="1390650" y="1365250"/>
            <a:ext cx="9740900" cy="548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Обоснование проблемы: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тенденция к ухудшению здоровья школьников.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Актуальность проблемы: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дефицит информации для школьников о правильном питании, режиме дня, психоэмоциональное здоровье.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Цель проекта: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Symbol" pitchFamily="18" charset="2"/>
              <a:buChar char="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актуализировать знания учащихся о здоровом образе жизни;</a:t>
            </a:r>
          </a:p>
          <a:p>
            <a:pPr>
              <a:buFont typeface="Symbol" pitchFamily="18" charset="2"/>
              <a:buChar char="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вызвать интерес учащихся к изучению английского языка и ведению здорового образа жизни;</a:t>
            </a:r>
          </a:p>
          <a:p>
            <a:pPr>
              <a:buFont typeface="Symbol" pitchFamily="18" charset="2"/>
              <a:buChar char="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развить познавательную активность учащихся, расширить их кругозор;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Symbol" pitchFamily="18" charset="2"/>
              <a:buChar char="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познакомить учащихся с новыми лексико-грамматическими единицами по теме проекта;</a:t>
            </a:r>
          </a:p>
          <a:p>
            <a:pPr>
              <a:buFont typeface="Symbol" pitchFamily="18" charset="2"/>
              <a:buChar char="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воспитать активную жизненную позицию и ответственное отношение к своему здоровью;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информационно-творческий с элементами исследования.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Форма проекта: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коллективный.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Предметно-содержательная область: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межпредметный.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Область исследования: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английский язык, основы здорового образа жизни, физическая культура, биология.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Сроки проведения проекта: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2 недели.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Symbol" pitchFamily="18" charset="2"/>
              <a:buChar char="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учителя английского языка;</a:t>
            </a:r>
          </a:p>
          <a:p>
            <a:pPr>
              <a:buFont typeface="Symbol" pitchFamily="18" charset="2"/>
              <a:buChar char="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ученики 5,8,11 классов;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Прямоугольник 3"/>
          <p:cNvSpPr>
            <a:spLocks noChangeArrowheads="1"/>
          </p:cNvSpPr>
          <p:nvPr/>
        </p:nvSpPr>
        <p:spPr bwMode="auto">
          <a:xfrm>
            <a:off x="1341438" y="207963"/>
            <a:ext cx="100584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проектом.</a:t>
            </a:r>
            <a:endParaRPr lang="ru-RU" sz="4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I. 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Поисковый этап.</a:t>
            </a:r>
          </a:p>
          <a:p>
            <a:pPr>
              <a:lnSpc>
                <a:spcPct val="150000"/>
              </a:lnSpc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постановка проблемы.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II. 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Аналитический этап.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разработка плана работы над проектом;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формирование групп;</a:t>
            </a:r>
          </a:p>
          <a:p>
            <a:pPr>
              <a:lnSpc>
                <a:spcPct val="150000"/>
              </a:lnSpc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III. 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Практический этап.</a:t>
            </a:r>
          </a:p>
          <a:p>
            <a:pPr marL="742950" lvl="1" indent="-285750">
              <a:lnSpc>
                <a:spcPct val="150000"/>
              </a:lnSpc>
              <a:buFont typeface="Symbol" pitchFamily="18" charset="2"/>
              <a:buChar char=""/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сбор и обсуждение всего материала;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50000"/>
              </a:lnSpc>
              <a:buFont typeface="Symbol" pitchFamily="18" charset="2"/>
              <a:buChar char=""/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обсуждение полученных результатов;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50000"/>
              </a:lnSpc>
              <a:buFont typeface="Symbol" pitchFamily="18" charset="2"/>
              <a:buChar char=""/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подготовка к итоговой презентации результатов;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IV. 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Презентационный этап.</a:t>
            </a:r>
          </a:p>
          <a:p>
            <a:pPr marL="742950" lvl="1" indent="-285750">
              <a:lnSpc>
                <a:spcPct val="150000"/>
              </a:lnSpc>
              <a:buFont typeface="Symbol" pitchFamily="18" charset="2"/>
              <a:buChar char=""/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создание буклета « Здоровый образ жизни»;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50000"/>
              </a:lnSpc>
              <a:buFont typeface="Symbol" pitchFamily="18" charset="2"/>
              <a:buChar char=""/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презентация готового продукта;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V. 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Контрольный этап.</a:t>
            </a:r>
          </a:p>
          <a:p>
            <a:pPr>
              <a:lnSpc>
                <a:spcPct val="150000"/>
              </a:lnSpc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обсуждение проделанной работы и результатов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47750" y="377825"/>
            <a:ext cx="10401300" cy="1695450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Моделирование ситуации для постановки проблемы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7163" y="2170113"/>
          <a:ext cx="9290304" cy="4328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96768"/>
                <a:gridCol w="3096768"/>
                <a:gridCol w="3096768"/>
              </a:tblGrid>
              <a:tr h="1393009"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effectLst/>
                        </a:rPr>
                        <a:t>«Режим дня»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effectLst/>
                        </a:rPr>
                        <a:t>«Еда. </a:t>
                      </a:r>
                    </a:p>
                    <a:p>
                      <a:pPr algn="ctr"/>
                      <a:r>
                        <a:rPr lang="ru-RU" sz="2800" kern="1200" dirty="0" smtClean="0">
                          <a:effectLst/>
                        </a:rPr>
                        <a:t>Здоровое питание»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effectLst/>
                        </a:rPr>
                        <a:t>«</a:t>
                      </a:r>
                      <a:r>
                        <a:rPr lang="ru-RU" sz="2800" kern="1200" dirty="0" err="1" smtClean="0">
                          <a:effectLst/>
                        </a:rPr>
                        <a:t>Психо</a:t>
                      </a:r>
                      <a:r>
                        <a:rPr lang="ru-RU" sz="2800" kern="1200" dirty="0" smtClean="0">
                          <a:effectLst/>
                        </a:rPr>
                        <a:t>-эмоциональное здоровье. Стресс»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2529840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effectLst/>
                        </a:rPr>
                        <a:t>«Саша, ты выглядишь очень уставшим. Что случилось? Плохо спал? Во сколько ты лег вчера? Во сколько проснулся? Почему так мало спишь? А, кто знает, сколько часов в сутки следует спать?»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effectLst/>
                        </a:rPr>
                        <a:t>«Даня, ты, что пьешь газировку? Разве это полезно?»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effectLst/>
                        </a:rPr>
                        <a:t>« Почему ты такой подавленный? Что случилось?»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социологического опроса</a:t>
            </a:r>
          </a:p>
        </p:txBody>
      </p:sp>
      <p:graphicFrame>
        <p:nvGraphicFramePr>
          <p:cNvPr id="68610" name="Объект 17"/>
          <p:cNvGraphicFramePr>
            <a:graphicFrameLocks noGrp="1"/>
          </p:cNvGraphicFramePr>
          <p:nvPr>
            <p:ph idx="1"/>
          </p:nvPr>
        </p:nvGraphicFramePr>
        <p:xfrm>
          <a:off x="787400" y="1798638"/>
          <a:ext cx="10617200" cy="445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6" r:id="rId3" imgW="10620152" imgH="4456562" progId="Excel.Chart.8">
                  <p:embed/>
                </p:oleObj>
              </mc:Choice>
              <mc:Fallback>
                <p:oleObj r:id="rId3" imgW="10620152" imgH="4456562" progId="Excel.Chart.8">
                  <p:embed/>
                  <p:pic>
                    <p:nvPicPr>
                      <p:cNvPr id="0" name="Объект 17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1798638"/>
                        <a:ext cx="10617200" cy="445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Заголовок 1"/>
          <p:cNvSpPr>
            <a:spLocks noGrp="1"/>
          </p:cNvSpPr>
          <p:nvPr>
            <p:ph type="ctrTitle"/>
          </p:nvPr>
        </p:nvSpPr>
        <p:spPr>
          <a:xfrm>
            <a:off x="1524000" y="390525"/>
            <a:ext cx="9144000" cy="18891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уроках английского языка: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79650"/>
            <a:ext cx="9144000" cy="4365625"/>
          </a:xfrm>
        </p:spPr>
        <p:txBody>
          <a:bodyPr rtlCol="0">
            <a:noAutofit/>
          </a:bodyPr>
          <a:lstStyle/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нового лексического и грамматического материала;</a:t>
            </a:r>
          </a:p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текстами;</a:t>
            </a:r>
          </a:p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устной монологической и диалогической речи;</a:t>
            </a:r>
          </a:p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письменной речи;</a:t>
            </a:r>
          </a:p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логического мышления;</a:t>
            </a:r>
          </a:p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УУД;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работы </a:t>
            </a:r>
          </a:p>
        </p:txBody>
      </p:sp>
      <p:sp>
        <p:nvSpPr>
          <p:cNvPr id="70658" name="Объект 4"/>
          <p:cNvSpPr>
            <a:spLocks noGrp="1"/>
          </p:cNvSpPr>
          <p:nvPr>
            <p:ph idx="1"/>
          </p:nvPr>
        </p:nvSpPr>
        <p:spPr>
          <a:xfrm>
            <a:off x="838200" y="1474788"/>
            <a:ext cx="10515600" cy="47021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Творческие работы «Мой режим дня»</a:t>
            </a:r>
          </a:p>
          <a:p>
            <a:pPr marL="0" indent="0" algn="ctr" eaLnBrk="1" hangingPunct="1">
              <a:buFont typeface="Arial" charset="0"/>
              <a:buNone/>
            </a:pP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Arial" charset="0"/>
              <a:buNone/>
            </a:pP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9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2305050"/>
            <a:ext cx="3367088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8188" y="2305050"/>
            <a:ext cx="3316287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67738" y="2305050"/>
            <a:ext cx="3233737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работы </a:t>
            </a:r>
            <a:endParaRPr lang="ru-RU" smtClean="0"/>
          </a:p>
        </p:txBody>
      </p:sp>
      <p:sp>
        <p:nvSpPr>
          <p:cNvPr id="716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Кулинарная книга</a:t>
            </a:r>
          </a:p>
        </p:txBody>
      </p:sp>
      <p:pic>
        <p:nvPicPr>
          <p:cNvPr id="71683" name="Picture 2" descr="cookbook-cover"/>
          <p:cNvPicPr>
            <a:picLocks noChangeAspect="1" noChangeArrowheads="1"/>
          </p:cNvPicPr>
          <p:nvPr/>
        </p:nvPicPr>
        <p:blipFill>
          <a:blip r:embed="rId2">
            <a:lum bright="-40000" contrast="40000"/>
          </a:blip>
          <a:srcRect/>
          <a:stretch>
            <a:fillRect/>
          </a:stretch>
        </p:blipFill>
        <p:spPr bwMode="auto">
          <a:xfrm>
            <a:off x="4373563" y="2382838"/>
            <a:ext cx="3424237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8988" y="2146300"/>
            <a:ext cx="3492500" cy="42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0513" y="2382838"/>
            <a:ext cx="3471862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0f8fe6ea547cc18ebb90b0394379ca7eff88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525</Words>
  <Application>Microsoft Office PowerPoint</Application>
  <PresentationFormat>Широкоэкранный</PresentationFormat>
  <Paragraphs>83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Arial</vt:lpstr>
      <vt:lpstr>Calibri</vt:lpstr>
      <vt:lpstr>Calibri Light</vt:lpstr>
      <vt:lpstr>Symbol</vt:lpstr>
      <vt:lpstr>Times New Roman</vt:lpstr>
      <vt:lpstr>Тема Office</vt:lpstr>
      <vt:lpstr>1_Тема Office</vt:lpstr>
      <vt:lpstr>2_Тема Office</vt:lpstr>
      <vt:lpstr>3_Тема Office</vt:lpstr>
      <vt:lpstr>5_Тема Office</vt:lpstr>
      <vt:lpstr>Диаграмма Microsoft Excel</vt:lpstr>
      <vt:lpstr>Проектная деятельность как средство реализации здоровьесберегающих технологий на уроках английского языка</vt:lpstr>
      <vt:lpstr>Особенности проектов, предназначенных для обучения иностранному языку</vt:lpstr>
      <vt:lpstr>«Healthy lifestyle»</vt:lpstr>
      <vt:lpstr>Презентация PowerPoint</vt:lpstr>
      <vt:lpstr>Моделирование ситуации для постановки проблемы</vt:lpstr>
      <vt:lpstr>Результаты социологического опроса</vt:lpstr>
      <vt:lpstr>На уроках английского языка:</vt:lpstr>
      <vt:lpstr>Результаты работы </vt:lpstr>
      <vt:lpstr>Результаты работы </vt:lpstr>
      <vt:lpstr>Электронная мини-энциклопедия STRESS</vt:lpstr>
      <vt:lpstr>Презентация PowerPoint</vt:lpstr>
      <vt:lpstr>Stress in our school</vt:lpstr>
      <vt:lpstr>What do you do  to cope with stress ?</vt:lpstr>
      <vt:lpstr>Буклет  «Healthy lifestyle»</vt:lpstr>
      <vt:lpstr>WAKE UP!</vt:lpstr>
      <vt:lpstr>TIME TO STUDY</vt:lpstr>
      <vt:lpstr>TIME TO TRAIN</vt:lpstr>
      <vt:lpstr>LUNCH TIME</vt:lpstr>
      <vt:lpstr>MENU</vt:lpstr>
      <vt:lpstr>How to cope with stress</vt:lpstr>
      <vt:lpstr>BE HEALTHY, WEALTHY  AND WISE!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и здоровье сберегающие технологии на уроках английского языка</dc:title>
  <dc:creator>teacher</dc:creator>
  <cp:lastModifiedBy>teacher</cp:lastModifiedBy>
  <cp:revision>56</cp:revision>
  <dcterms:created xsi:type="dcterms:W3CDTF">2014-11-29T09:44:25Z</dcterms:created>
  <dcterms:modified xsi:type="dcterms:W3CDTF">2015-11-11T11:24:52Z</dcterms:modified>
</cp:coreProperties>
</file>