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75" r:id="rId3"/>
    <p:sldId id="268" r:id="rId4"/>
    <p:sldId id="276" r:id="rId5"/>
    <p:sldId id="260" r:id="rId6"/>
    <p:sldId id="277" r:id="rId7"/>
    <p:sldId id="267" r:id="rId8"/>
    <p:sldId id="270" r:id="rId9"/>
    <p:sldId id="258" r:id="rId10"/>
    <p:sldId id="259" r:id="rId11"/>
    <p:sldId id="278" r:id="rId12"/>
    <p:sldId id="292" r:id="rId13"/>
    <p:sldId id="29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14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5ABF47-72B4-4DB1-9A33-89A50604B539}" type="datetimeFigureOut">
              <a:rPr lang="ru-RU" smtClean="0"/>
              <a:pPr/>
              <a:t>24.04.2019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7AC874-5388-43D8-AFB6-E41994D816B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418D9337-8229-444C-A014-7D38EFCCBF62}"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18D9337-8229-444C-A014-7D38EFCCBF62}"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418D9337-8229-444C-A014-7D38EFCCBF62}"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18D9337-8229-444C-A014-7D38EFCCBF6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830AD98A-37CE-48BB-9B57-F407F283285E}" type="datetimeFigureOut">
              <a:rPr lang="ru-RU" smtClean="0"/>
              <a:pPr/>
              <a:t>24.04.2019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18D9337-8229-444C-A014-7D38EFCCBF62}"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30AD98A-37CE-48BB-9B57-F407F283285E}" type="datetimeFigureOut">
              <a:rPr lang="ru-RU" smtClean="0"/>
              <a:pPr/>
              <a:t>24.04.2019</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418D9337-8229-444C-A014-7D38EFCCBF62}"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85852" y="1142984"/>
            <a:ext cx="7386662" cy="1285859"/>
          </a:xfrm>
        </p:spPr>
        <p:txBody>
          <a:bodyPr>
            <a:normAutofit fontScale="90000"/>
          </a:bodyPr>
          <a:lstStyle/>
          <a:p>
            <a:pPr algn="ctr"/>
            <a:r>
              <a:rPr lang="en-US" dirty="0" err="1" smtClean="0"/>
              <a:t>Unserem</a:t>
            </a:r>
            <a:r>
              <a:rPr lang="en-US" dirty="0" smtClean="0"/>
              <a:t> </a:t>
            </a:r>
            <a:r>
              <a:rPr lang="de-DE" dirty="0" smtClean="0"/>
              <a:t>Dorf </a:t>
            </a:r>
            <a:r>
              <a:rPr lang="de-DE" dirty="0"/>
              <a:t>- Pflege und Sauberkeit!</a:t>
            </a:r>
            <a:endParaRPr lang="ru-RU" dirty="0"/>
          </a:p>
        </p:txBody>
      </p:sp>
      <p:sp>
        <p:nvSpPr>
          <p:cNvPr id="3" name="Подзаголовок 2"/>
          <p:cNvSpPr>
            <a:spLocks noGrp="1"/>
          </p:cNvSpPr>
          <p:nvPr>
            <p:ph type="subTitle" idx="1"/>
          </p:nvPr>
        </p:nvSpPr>
        <p:spPr>
          <a:xfrm rot="10800000" flipV="1">
            <a:off x="3286116" y="4143380"/>
            <a:ext cx="5500726" cy="2214578"/>
          </a:xfrm>
          <a:blipFill dpi="0" rotWithShape="1">
            <a:blip r:embed="rId2" cstate="screen"/>
            <a:srcRect/>
            <a:stretch>
              <a:fillRect/>
            </a:stretch>
          </a:blipFill>
        </p:spPr>
        <p:txBody>
          <a:bodyPr>
            <a:normAutofit/>
          </a:bodyPr>
          <a:lstStyle/>
          <a:p>
            <a:pPr algn="r">
              <a:lnSpc>
                <a:spcPct val="80000"/>
              </a:lnSpc>
            </a:pPr>
            <a:endParaRPr lang="ru-RU" sz="2400" dirty="0" smtClean="0">
              <a:latin typeface="Comic Sans MS" pitchFamily="66" charset="0"/>
            </a:endParaRPr>
          </a:p>
          <a:p>
            <a:pPr algn="r">
              <a:lnSpc>
                <a:spcPct val="80000"/>
              </a:lnSpc>
            </a:pPr>
            <a:r>
              <a:rPr lang="ru-RU" sz="2400" dirty="0" err="1" smtClean="0">
                <a:solidFill>
                  <a:schemeClr val="tx1"/>
                </a:solidFill>
                <a:latin typeface="Comic Sans MS" pitchFamily="66" charset="0"/>
              </a:rPr>
              <a:t>Ha</a:t>
            </a:r>
            <a:r>
              <a:rPr lang="en-US" sz="2400" dirty="0" err="1" smtClean="0">
                <a:solidFill>
                  <a:schemeClr val="tx1"/>
                </a:solidFill>
                <a:latin typeface="Comic Sans MS" pitchFamily="66" charset="0"/>
              </a:rPr>
              <a:t>ben</a:t>
            </a:r>
            <a:r>
              <a:rPr lang="ru-RU" sz="2400" dirty="0" smtClean="0">
                <a:solidFill>
                  <a:schemeClr val="tx1"/>
                </a:solidFill>
                <a:latin typeface="Comic Sans MS" pitchFamily="66" charset="0"/>
              </a:rPr>
              <a:t> </a:t>
            </a:r>
            <a:r>
              <a:rPr lang="ru-RU" sz="2400" dirty="0" err="1" smtClean="0">
                <a:solidFill>
                  <a:schemeClr val="tx1"/>
                </a:solidFill>
                <a:latin typeface="Comic Sans MS" pitchFamily="66" charset="0"/>
              </a:rPr>
              <a:t>erfüllt</a:t>
            </a:r>
            <a:r>
              <a:rPr lang="ru-RU" sz="2400" dirty="0" smtClean="0">
                <a:solidFill>
                  <a:schemeClr val="tx1"/>
                </a:solidFill>
                <a:latin typeface="Comic Sans MS" pitchFamily="66" charset="0"/>
              </a:rPr>
              <a:t>:</a:t>
            </a:r>
          </a:p>
          <a:p>
            <a:pPr algn="r">
              <a:lnSpc>
                <a:spcPct val="80000"/>
              </a:lnSpc>
            </a:pPr>
            <a:r>
              <a:rPr lang="en-US" sz="2400" dirty="0" err="1" smtClean="0">
                <a:solidFill>
                  <a:schemeClr val="tx1"/>
                </a:solidFill>
                <a:latin typeface="Comic Sans MS" pitchFamily="66" charset="0"/>
              </a:rPr>
              <a:t>Fedina</a:t>
            </a:r>
            <a:r>
              <a:rPr lang="en-US" sz="2400" dirty="0" smtClean="0">
                <a:solidFill>
                  <a:schemeClr val="tx1"/>
                </a:solidFill>
                <a:latin typeface="Comic Sans MS" pitchFamily="66" charset="0"/>
              </a:rPr>
              <a:t> </a:t>
            </a:r>
            <a:r>
              <a:rPr lang="en-US" sz="2400" dirty="0" err="1" smtClean="0">
                <a:solidFill>
                  <a:schemeClr val="tx1"/>
                </a:solidFill>
                <a:latin typeface="Comic Sans MS" pitchFamily="66" charset="0"/>
              </a:rPr>
              <a:t>Elisaweta</a:t>
            </a:r>
            <a:endParaRPr lang="en-US" sz="2400" dirty="0" smtClean="0">
              <a:solidFill>
                <a:schemeClr val="tx1"/>
              </a:solidFill>
              <a:latin typeface="Comic Sans MS" pitchFamily="66" charset="0"/>
            </a:endParaRPr>
          </a:p>
          <a:p>
            <a:pPr algn="r">
              <a:lnSpc>
                <a:spcPct val="80000"/>
              </a:lnSpc>
            </a:pPr>
            <a:r>
              <a:rPr lang="en-US" sz="2400" dirty="0" smtClean="0">
                <a:solidFill>
                  <a:schemeClr val="tx1"/>
                </a:solidFill>
                <a:latin typeface="Comic Sans MS" pitchFamily="66" charset="0"/>
              </a:rPr>
              <a:t>Die 10. </a:t>
            </a:r>
            <a:r>
              <a:rPr lang="en-US" sz="2400" dirty="0" err="1" smtClean="0">
                <a:solidFill>
                  <a:schemeClr val="tx1"/>
                </a:solidFill>
                <a:latin typeface="Comic Sans MS" pitchFamily="66" charset="0"/>
              </a:rPr>
              <a:t>Klasse</a:t>
            </a:r>
            <a:endParaRPr lang="ru-RU" sz="24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de-DE" dirty="0"/>
              <a:t>Berechnung der Müllmenge im Dorf.</a:t>
            </a:r>
            <a:endParaRPr lang="ru-RU" dirty="0"/>
          </a:p>
        </p:txBody>
      </p:sp>
      <p:sp>
        <p:nvSpPr>
          <p:cNvPr id="3" name="Содержимое 2"/>
          <p:cNvSpPr>
            <a:spLocks noGrp="1"/>
          </p:cNvSpPr>
          <p:nvPr>
            <p:ph idx="1"/>
          </p:nvPr>
        </p:nvSpPr>
        <p:spPr>
          <a:xfrm>
            <a:off x="1435608" y="1447800"/>
            <a:ext cx="7498080" cy="5410200"/>
          </a:xfrm>
        </p:spPr>
        <p:txBody>
          <a:bodyPr>
            <a:normAutofit/>
          </a:bodyPr>
          <a:lstStyle/>
          <a:p>
            <a:r>
              <a:rPr lang="en-US" dirty="0"/>
              <a:t>Die </a:t>
            </a:r>
            <a:r>
              <a:rPr lang="en-US" dirty="0" err="1"/>
              <a:t>Gesamtzahl</a:t>
            </a:r>
            <a:r>
              <a:rPr lang="en-US" dirty="0"/>
              <a:t> der </a:t>
            </a:r>
            <a:r>
              <a:rPr lang="en-US" dirty="0" err="1"/>
              <a:t>Einwohner</a:t>
            </a:r>
            <a:r>
              <a:rPr lang="en-US" dirty="0"/>
              <a:t> </a:t>
            </a:r>
            <a:r>
              <a:rPr lang="en-US" dirty="0" err="1"/>
              <a:t>beträgt</a:t>
            </a:r>
            <a:r>
              <a:rPr lang="en-US" dirty="0"/>
              <a:t> </a:t>
            </a:r>
            <a:r>
              <a:rPr lang="ru-RU" dirty="0" smtClean="0"/>
              <a:t>628 </a:t>
            </a:r>
            <a:r>
              <a:rPr lang="en-US" dirty="0" err="1" smtClean="0"/>
              <a:t>Personen</a:t>
            </a:r>
            <a:endParaRPr lang="ru-RU" dirty="0" smtClean="0"/>
          </a:p>
          <a:p>
            <a:r>
              <a:rPr lang="en-US" dirty="0" err="1" smtClean="0"/>
              <a:t>Müllmenge</a:t>
            </a:r>
            <a:r>
              <a:rPr lang="en-US" dirty="0" smtClean="0"/>
              <a:t> </a:t>
            </a:r>
            <a:r>
              <a:rPr lang="en-US" dirty="0"/>
              <a:t>pro </a:t>
            </a:r>
            <a:r>
              <a:rPr lang="en-US" dirty="0" err="1"/>
              <a:t>Jahr</a:t>
            </a:r>
            <a:r>
              <a:rPr lang="en-US" dirty="0"/>
              <a:t> - </a:t>
            </a:r>
            <a:r>
              <a:rPr lang="ru-RU" dirty="0" smtClean="0"/>
              <a:t>63</a:t>
            </a:r>
            <a:r>
              <a:rPr lang="en-US" dirty="0" smtClean="0"/>
              <a:t> </a:t>
            </a:r>
            <a:r>
              <a:rPr lang="en-US" dirty="0" err="1"/>
              <a:t>Tonnen</a:t>
            </a:r>
            <a:endParaRPr lang="en-US" dirty="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sz="2000" dirty="0" smtClean="0"/>
          </a:p>
          <a:p>
            <a:endParaRPr lang="ru-RU" sz="2000" dirty="0" smtClean="0"/>
          </a:p>
          <a:p>
            <a:endParaRPr lang="ru-RU" sz="2000" dirty="0" smtClean="0"/>
          </a:p>
          <a:p>
            <a:endParaRPr lang="ru-RU" sz="2000" dirty="0" smtClean="0"/>
          </a:p>
        </p:txBody>
      </p:sp>
      <p:pic>
        <p:nvPicPr>
          <p:cNvPr id="6" name="Picture 7" descr="DSCN0396"/>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1907704" y="3140968"/>
            <a:ext cx="6454085" cy="31131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de-DE" dirty="0">
                <a:solidFill>
                  <a:schemeClr val="tx1"/>
                </a:solidFill>
              </a:rPr>
              <a:t>Wie </a:t>
            </a:r>
            <a:r>
              <a:rPr lang="en-US" dirty="0" err="1" smtClean="0">
                <a:solidFill>
                  <a:schemeClr val="tx1"/>
                </a:solidFill>
              </a:rPr>
              <a:t>kann</a:t>
            </a:r>
            <a:r>
              <a:rPr lang="en-US" dirty="0" smtClean="0">
                <a:solidFill>
                  <a:schemeClr val="tx1"/>
                </a:solidFill>
              </a:rPr>
              <a:t> man </a:t>
            </a:r>
            <a:r>
              <a:rPr lang="de-DE" dirty="0" smtClean="0">
                <a:solidFill>
                  <a:schemeClr val="tx1"/>
                </a:solidFill>
              </a:rPr>
              <a:t>die </a:t>
            </a:r>
            <a:r>
              <a:rPr lang="de-DE" dirty="0">
                <a:solidFill>
                  <a:schemeClr val="tx1"/>
                </a:solidFill>
              </a:rPr>
              <a:t>Menge an Müll zu reduzieren?</a:t>
            </a:r>
            <a:endParaRPr lang="ru-RU" dirty="0">
              <a:solidFill>
                <a:schemeClr val="tx1"/>
              </a:solidFill>
            </a:endParaRPr>
          </a:p>
        </p:txBody>
      </p:sp>
      <p:sp>
        <p:nvSpPr>
          <p:cNvPr id="5" name="Объект 4"/>
          <p:cNvSpPr>
            <a:spLocks noGrp="1"/>
          </p:cNvSpPr>
          <p:nvPr>
            <p:ph idx="1"/>
          </p:nvPr>
        </p:nvSpPr>
        <p:spPr/>
        <p:txBody>
          <a:bodyPr>
            <a:normAutofit lnSpcReduction="10000"/>
          </a:bodyPr>
          <a:lstStyle/>
          <a:p>
            <a:pPr marL="82296" indent="0">
              <a:buNone/>
            </a:pPr>
            <a:r>
              <a:rPr lang="en-US" dirty="0" err="1"/>
              <a:t>Wir</a:t>
            </a:r>
            <a:r>
              <a:rPr lang="en-US" dirty="0"/>
              <a:t> </a:t>
            </a:r>
            <a:r>
              <a:rPr lang="de-DE" dirty="0" smtClean="0"/>
              <a:t>müssen</a:t>
            </a:r>
            <a:r>
              <a:rPr lang="ru-RU" dirty="0"/>
              <a:t>:</a:t>
            </a:r>
            <a:r>
              <a:rPr lang="en-US" dirty="0" smtClean="0"/>
              <a:t> </a:t>
            </a:r>
          </a:p>
          <a:p>
            <a:r>
              <a:rPr lang="de-DE" dirty="0" smtClean="0"/>
              <a:t>an </a:t>
            </a:r>
            <a:r>
              <a:rPr lang="de-DE" dirty="0"/>
              <a:t>kollektiven Arbeiten zur </a:t>
            </a:r>
            <a:r>
              <a:rPr lang="de-DE" dirty="0" err="1"/>
              <a:t>Sauberung</a:t>
            </a:r>
            <a:r>
              <a:rPr lang="de-DE" dirty="0"/>
              <a:t> der Gebiete teilnehmen</a:t>
            </a:r>
            <a:r>
              <a:rPr lang="de-DE" dirty="0" smtClean="0"/>
              <a:t>.</a:t>
            </a:r>
          </a:p>
          <a:p>
            <a:r>
              <a:rPr lang="de-DE" dirty="0"/>
              <a:t>Müllsammlung </a:t>
            </a:r>
            <a:r>
              <a:rPr lang="de-DE" dirty="0" smtClean="0"/>
              <a:t>organisieren.</a:t>
            </a:r>
          </a:p>
          <a:p>
            <a:r>
              <a:rPr lang="de-DE" dirty="0" smtClean="0"/>
              <a:t>mehr </a:t>
            </a:r>
            <a:r>
              <a:rPr lang="de-DE" dirty="0"/>
              <a:t>Bäume und </a:t>
            </a:r>
            <a:r>
              <a:rPr lang="de-DE" dirty="0" smtClean="0"/>
              <a:t>Blumen pflanzen.</a:t>
            </a:r>
            <a:endParaRPr lang="ru-RU" dirty="0"/>
          </a:p>
          <a:p>
            <a:r>
              <a:rPr lang="de-DE" altLang="ru-RU" dirty="0" smtClean="0"/>
              <a:t>selbst </a:t>
            </a:r>
            <a:r>
              <a:rPr lang="de-DE" altLang="ru-RU" dirty="0"/>
              <a:t>den </a:t>
            </a:r>
            <a:r>
              <a:rPr lang="de-DE" altLang="ru-RU" dirty="0" smtClean="0"/>
              <a:t>Müll wegbringen </a:t>
            </a:r>
            <a:r>
              <a:rPr lang="de-DE" altLang="ru-RU" dirty="0"/>
              <a:t>und </a:t>
            </a:r>
            <a:r>
              <a:rPr lang="de-DE" altLang="ru-RU" dirty="0" smtClean="0"/>
              <a:t>alles </a:t>
            </a:r>
            <a:r>
              <a:rPr lang="de-DE" altLang="ru-RU" dirty="0"/>
              <a:t>in </a:t>
            </a:r>
            <a:r>
              <a:rPr lang="de-DE" altLang="ru-RU" dirty="0" smtClean="0"/>
              <a:t>Ordnung</a:t>
            </a:r>
            <a:r>
              <a:rPr lang="de-DE" altLang="ru-RU" dirty="0"/>
              <a:t> </a:t>
            </a:r>
            <a:r>
              <a:rPr lang="de-DE" altLang="ru-RU" dirty="0" smtClean="0"/>
              <a:t>halten</a:t>
            </a:r>
            <a:r>
              <a:rPr lang="ru-RU" altLang="ru-RU" dirty="0" smtClean="0"/>
              <a:t>.</a:t>
            </a:r>
          </a:p>
          <a:p>
            <a:r>
              <a:rPr lang="de-DE" dirty="0" smtClean="0"/>
              <a:t>Müll </a:t>
            </a:r>
            <a:r>
              <a:rPr lang="de-DE" dirty="0"/>
              <a:t>ein zweites </a:t>
            </a:r>
            <a:r>
              <a:rPr lang="de-DE" dirty="0" smtClean="0"/>
              <a:t>Mal</a:t>
            </a:r>
            <a:r>
              <a:rPr lang="ru-RU" dirty="0" smtClean="0"/>
              <a:t> </a:t>
            </a:r>
            <a:r>
              <a:rPr lang="en-US" dirty="0" err="1" smtClean="0"/>
              <a:t>benutzen</a:t>
            </a:r>
            <a:r>
              <a:rPr lang="en-US" dirty="0"/>
              <a:t>.</a:t>
            </a:r>
            <a:r>
              <a:rPr lang="de-DE" dirty="0"/>
              <a:t/>
            </a:r>
            <a:br>
              <a:rPr lang="de-DE" dirty="0"/>
            </a:br>
            <a:endParaRPr lang="ru-RU" dirty="0"/>
          </a:p>
        </p:txBody>
      </p:sp>
    </p:spTree>
    <p:extLst>
      <p:ext uri="{BB962C8B-B14F-4D97-AF65-F5344CB8AC3E}">
        <p14:creationId xmlns="" xmlns:p14="http://schemas.microsoft.com/office/powerpoint/2010/main" val="1725771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de-DE" b="1" dirty="0" smtClean="0"/>
              <a:t>Schützt die Natur!</a:t>
            </a:r>
            <a:r>
              <a:rPr lang="en-US" b="1" dirty="0" smtClean="0"/>
              <a:t> </a:t>
            </a:r>
            <a:endParaRPr lang="ru-RU" b="1" dirty="0"/>
          </a:p>
        </p:txBody>
      </p:sp>
      <p:pic>
        <p:nvPicPr>
          <p:cNvPr id="13314" name="Picture 2" descr="F:\фото\DSCN3024.jpg"/>
          <p:cNvPicPr>
            <a:picLocks noGrp="1" noChangeAspect="1" noChangeArrowheads="1"/>
          </p:cNvPicPr>
          <p:nvPr>
            <p:ph idx="1"/>
          </p:nvPr>
        </p:nvPicPr>
        <p:blipFill>
          <a:blip r:embed="rId2" cstate="screen">
            <a:extLst>
              <a:ext uri="{28A0092B-C50C-407E-A947-70E740481C1C}">
                <a14:useLocalDpi xmlns="" xmlns:a14="http://schemas.microsoft.com/office/drawing/2010/main" val="0"/>
              </a:ext>
            </a:extLst>
          </a:blip>
          <a:srcRect/>
          <a:stretch>
            <a:fillRect/>
          </a:stretch>
        </p:blipFill>
        <p:spPr bwMode="auto">
          <a:xfrm>
            <a:off x="2195736" y="1412776"/>
            <a:ext cx="5829399" cy="4372049"/>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3779912" y="6089574"/>
            <a:ext cx="2605521" cy="369332"/>
          </a:xfrm>
          <a:prstGeom prst="rect">
            <a:avLst/>
          </a:prstGeom>
          <a:noFill/>
        </p:spPr>
        <p:txBody>
          <a:bodyPr wrap="none" rtlCol="0">
            <a:spAutoFit/>
          </a:bodyPr>
          <a:lstStyle/>
          <a:p>
            <a:r>
              <a:rPr lang="en-US" b="1" dirty="0" err="1" smtClean="0"/>
              <a:t>Baranowa</a:t>
            </a:r>
            <a:r>
              <a:rPr lang="en-US" b="1" dirty="0" smtClean="0"/>
              <a:t>  Irina, 5 </a:t>
            </a:r>
            <a:r>
              <a:rPr lang="en-US" b="1" dirty="0" err="1" smtClean="0"/>
              <a:t>Jahre</a:t>
            </a:r>
            <a:r>
              <a:rPr lang="en-US" b="1" dirty="0" smtClean="0"/>
              <a:t> </a:t>
            </a:r>
            <a:endParaRPr lang="ru-RU" b="1" dirty="0"/>
          </a:p>
        </p:txBody>
      </p:sp>
    </p:spTree>
    <p:extLst>
      <p:ext uri="{BB962C8B-B14F-4D97-AF65-F5344CB8AC3E}">
        <p14:creationId xmlns="" xmlns:p14="http://schemas.microsoft.com/office/powerpoint/2010/main" val="1544552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331640" y="2708920"/>
            <a:ext cx="7498080" cy="1156672"/>
          </a:xfrm>
        </p:spPr>
        <p:txBody>
          <a:bodyPr>
            <a:noAutofit/>
          </a:bodyPr>
          <a:lstStyle/>
          <a:p>
            <a:pPr algn="ctr"/>
            <a:r>
              <a:rPr lang="de-DE" sz="7200" b="1" dirty="0" smtClean="0"/>
              <a:t>Danke schön!</a:t>
            </a:r>
            <a:endParaRPr lang="de-DE" sz="7200" b="1" dirty="0"/>
          </a:p>
        </p:txBody>
      </p:sp>
    </p:spTree>
    <p:extLst>
      <p:ext uri="{BB962C8B-B14F-4D97-AF65-F5344CB8AC3E}">
        <p14:creationId xmlns="" xmlns:p14="http://schemas.microsoft.com/office/powerpoint/2010/main" val="3567552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altLang="ru-RU" b="1" dirty="0" err="1">
                <a:solidFill>
                  <a:schemeClr val="tx2"/>
                </a:solidFill>
                <a:latin typeface="Consolas" panose="020B0609020204030204" pitchFamily="49" charset="0"/>
                <a:cs typeface="Consolas" panose="020B0609020204030204" pitchFamily="49" charset="0"/>
              </a:rPr>
              <a:t>Wir</a:t>
            </a:r>
            <a:r>
              <a:rPr lang="ru-RU" altLang="ru-RU" b="1" dirty="0">
                <a:solidFill>
                  <a:schemeClr val="tx2"/>
                </a:solidFill>
                <a:latin typeface="Consolas" panose="020B0609020204030204" pitchFamily="49" charset="0"/>
                <a:cs typeface="Consolas" panose="020B0609020204030204" pitchFamily="49" charset="0"/>
              </a:rPr>
              <a:t> </a:t>
            </a:r>
            <a:r>
              <a:rPr lang="ru-RU" altLang="ru-RU" b="1" dirty="0" err="1">
                <a:solidFill>
                  <a:schemeClr val="tx2"/>
                </a:solidFill>
                <a:latin typeface="Consolas" panose="020B0609020204030204" pitchFamily="49" charset="0"/>
                <a:cs typeface="Consolas" panose="020B0609020204030204" pitchFamily="49" charset="0"/>
              </a:rPr>
              <a:t>besprechen</a:t>
            </a:r>
            <a:r>
              <a:rPr lang="en-US" altLang="ru-RU" b="1" dirty="0">
                <a:solidFill>
                  <a:schemeClr val="tx2"/>
                </a:solidFill>
                <a:latin typeface="Consolas" panose="020B0609020204030204" pitchFamily="49" charset="0"/>
                <a:cs typeface="Consolas" panose="020B0609020204030204" pitchFamily="49" charset="0"/>
              </a:rPr>
              <a:t> </a:t>
            </a:r>
            <a:r>
              <a:rPr lang="ru-RU" altLang="ru-RU" b="1" dirty="0" err="1">
                <a:solidFill>
                  <a:schemeClr val="tx2"/>
                </a:solidFill>
                <a:latin typeface="Consolas" panose="020B0609020204030204" pitchFamily="49" charset="0"/>
                <a:cs typeface="Consolas" panose="020B0609020204030204" pitchFamily="49" charset="0"/>
              </a:rPr>
              <a:t>heute</a:t>
            </a:r>
            <a:r>
              <a:rPr lang="ru-RU" altLang="ru-RU" b="1" dirty="0">
                <a:solidFill>
                  <a:schemeClr val="tx2"/>
                </a:solidFill>
                <a:latin typeface="Consolas" panose="020B0609020204030204" pitchFamily="49" charset="0"/>
                <a:cs typeface="Consolas" panose="020B0609020204030204" pitchFamily="49" charset="0"/>
              </a:rPr>
              <a:t> </a:t>
            </a:r>
            <a:r>
              <a:rPr lang="ru-RU" altLang="ru-RU" b="1" dirty="0" err="1">
                <a:solidFill>
                  <a:schemeClr val="tx2"/>
                </a:solidFill>
                <a:latin typeface="Consolas" panose="020B0609020204030204" pitchFamily="49" charset="0"/>
                <a:cs typeface="Consolas" panose="020B0609020204030204" pitchFamily="49" charset="0"/>
              </a:rPr>
              <a:t>folgende</a:t>
            </a:r>
            <a:r>
              <a:rPr lang="ru-RU" altLang="ru-RU" b="1" dirty="0">
                <a:solidFill>
                  <a:schemeClr val="tx2"/>
                </a:solidFill>
                <a:latin typeface="Consolas" panose="020B0609020204030204" pitchFamily="49" charset="0"/>
                <a:cs typeface="Consolas" panose="020B0609020204030204" pitchFamily="49" charset="0"/>
              </a:rPr>
              <a:t> </a:t>
            </a:r>
            <a:r>
              <a:rPr lang="ru-RU" altLang="ru-RU" b="1" dirty="0" err="1" smtClean="0">
                <a:solidFill>
                  <a:schemeClr val="tx2"/>
                </a:solidFill>
                <a:latin typeface="Consolas" panose="020B0609020204030204" pitchFamily="49" charset="0"/>
                <a:cs typeface="Consolas" panose="020B0609020204030204" pitchFamily="49" charset="0"/>
              </a:rPr>
              <a:t>Probleme</a:t>
            </a:r>
            <a:r>
              <a:rPr lang="ru-RU" altLang="ru-RU" b="1" dirty="0" smtClean="0">
                <a:solidFill>
                  <a:schemeClr val="tx2"/>
                </a:solidFill>
                <a:latin typeface="Consolas" panose="020B0609020204030204" pitchFamily="49" charset="0"/>
                <a:cs typeface="Consolas" panose="020B0609020204030204" pitchFamily="49" charset="0"/>
              </a:rPr>
              <a:t>:</a:t>
            </a:r>
            <a:endParaRPr lang="ru-RU" b="1" dirty="0">
              <a:solidFill>
                <a:schemeClr val="tx2"/>
              </a:solidFill>
              <a:latin typeface="Consolas" panose="020B0609020204030204" pitchFamily="49" charset="0"/>
              <a:cs typeface="Consolas" panose="020B0609020204030204" pitchFamily="49" charset="0"/>
            </a:endParaRPr>
          </a:p>
        </p:txBody>
      </p:sp>
      <p:sp>
        <p:nvSpPr>
          <p:cNvPr id="3" name="Объект 2"/>
          <p:cNvSpPr>
            <a:spLocks noGrp="1"/>
          </p:cNvSpPr>
          <p:nvPr>
            <p:ph sz="half" idx="1"/>
          </p:nvPr>
        </p:nvSpPr>
        <p:spPr/>
        <p:txBody>
          <a:bodyPr/>
          <a:lstStyle/>
          <a:p>
            <a:r>
              <a:rPr lang="de-DE" dirty="0"/>
              <a:t>Die Aufmerksamkeit der Dorfbewohner auf das Problem der Müllentsorgung zu lenken.</a:t>
            </a:r>
            <a:endParaRPr lang="ru-RU" dirty="0"/>
          </a:p>
          <a:p>
            <a:r>
              <a:rPr lang="ru-RU" altLang="ru-RU" dirty="0" err="1"/>
              <a:t>Die</a:t>
            </a:r>
            <a:r>
              <a:rPr lang="ru-RU" altLang="ru-RU" dirty="0"/>
              <a:t> </a:t>
            </a:r>
            <a:r>
              <a:rPr lang="ru-RU" altLang="ru-RU" dirty="0" err="1"/>
              <a:t>Lösung</a:t>
            </a:r>
            <a:r>
              <a:rPr lang="ru-RU" altLang="ru-RU" dirty="0"/>
              <a:t> </a:t>
            </a:r>
            <a:r>
              <a:rPr lang="ru-RU" altLang="ru-RU" dirty="0" err="1"/>
              <a:t>der</a:t>
            </a:r>
            <a:r>
              <a:rPr lang="ru-RU" altLang="ru-RU" dirty="0"/>
              <a:t> </a:t>
            </a:r>
            <a:r>
              <a:rPr lang="ru-RU" altLang="ru-RU" dirty="0" err="1"/>
              <a:t>Probleme</a:t>
            </a:r>
            <a:r>
              <a:rPr lang="ru-RU" altLang="ru-RU" dirty="0"/>
              <a:t> </a:t>
            </a:r>
          </a:p>
          <a:p>
            <a:endParaRPr lang="ru-RU" dirty="0"/>
          </a:p>
        </p:txBody>
      </p:sp>
      <p:pic>
        <p:nvPicPr>
          <p:cNvPr id="5" name="Picture 4" descr="https://pp.vk.me/c633125/v633125988/28e7b/YUChcdHs45A.jpg"/>
          <p:cNvPicPr>
            <a:picLocks noGrp="1" noChangeAspect="1" noChangeArrowheads="1"/>
          </p:cNvPicPr>
          <p:nvPr>
            <p:ph sz="half" idx="2"/>
          </p:nvPr>
        </p:nvPicPr>
        <p:blipFill>
          <a:blip r:embed="rId2" cstate="screen"/>
          <a:srcRect/>
          <a:stretch>
            <a:fillRect/>
          </a:stretch>
        </p:blipFill>
        <p:spPr bwMode="auto">
          <a:xfrm rot="21203012">
            <a:off x="5117087" y="1454755"/>
            <a:ext cx="3498056" cy="4664075"/>
          </a:xfrm>
          <a:prstGeom prst="rect">
            <a:avLst/>
          </a:prstGeom>
          <a:noFill/>
        </p:spPr>
      </p:pic>
    </p:spTree>
    <p:extLst>
      <p:ext uri="{BB962C8B-B14F-4D97-AF65-F5344CB8AC3E}">
        <p14:creationId xmlns="" xmlns:p14="http://schemas.microsoft.com/office/powerpoint/2010/main" val="2567195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6157" y="260648"/>
            <a:ext cx="7076332" cy="954914"/>
          </a:xfrm>
        </p:spPr>
        <p:txBody>
          <a:bodyPr>
            <a:noAutofit/>
          </a:bodyPr>
          <a:lstStyle/>
          <a:p>
            <a:pPr algn="ctr"/>
            <a:r>
              <a:rPr lang="ru-RU" sz="3200" b="1" dirty="0" smtClean="0"/>
              <a:t/>
            </a:r>
            <a:br>
              <a:rPr lang="ru-RU" sz="3200" b="1" dirty="0" smtClean="0"/>
            </a:br>
            <a:r>
              <a:rPr lang="de-DE" sz="3200" b="1" dirty="0" smtClean="0"/>
              <a:t>Wir </a:t>
            </a:r>
            <a:r>
              <a:rPr lang="de-DE" sz="3200" b="1" dirty="0"/>
              <a:t>haben  die Anzahl der Müllhalden im Dorf bestimmt.</a:t>
            </a:r>
            <a:br>
              <a:rPr lang="de-DE" sz="3200" b="1" dirty="0"/>
            </a:br>
            <a:endParaRPr lang="ru-RU" sz="3200" b="1" dirty="0"/>
          </a:p>
        </p:txBody>
      </p:sp>
      <p:sp>
        <p:nvSpPr>
          <p:cNvPr id="3" name="Содержимое 2"/>
          <p:cNvSpPr>
            <a:spLocks noGrp="1"/>
          </p:cNvSpPr>
          <p:nvPr>
            <p:ph sz="half" idx="1"/>
          </p:nvPr>
        </p:nvSpPr>
        <p:spPr>
          <a:xfrm>
            <a:off x="1071538" y="5500702"/>
            <a:ext cx="7643866" cy="714356"/>
          </a:xfrm>
        </p:spPr>
        <p:txBody>
          <a:bodyPr>
            <a:normAutofit/>
          </a:bodyPr>
          <a:lstStyle/>
          <a:p>
            <a:pPr marL="82296" indent="0" algn="ctr">
              <a:buNone/>
            </a:pPr>
            <a:r>
              <a:rPr lang="ru-RU" dirty="0" smtClean="0"/>
              <a:t> </a:t>
            </a:r>
            <a:r>
              <a:rPr lang="de-DE" dirty="0" smtClean="0"/>
              <a:t>Insgesamt </a:t>
            </a:r>
            <a:r>
              <a:rPr lang="de-DE" dirty="0"/>
              <a:t>gibt es etwa 7 Müllhalden.</a:t>
            </a:r>
          </a:p>
          <a:p>
            <a:endParaRPr lang="ru-RU" dirty="0"/>
          </a:p>
        </p:txBody>
      </p:sp>
      <p:pic>
        <p:nvPicPr>
          <p:cNvPr id="25604" name="Picture 4" descr="https://pp.vk.me/c633125/v633125988/28e69/Uu8fli8jd1s.jpg"/>
          <p:cNvPicPr>
            <a:picLocks noChangeAspect="1" noChangeArrowheads="1"/>
          </p:cNvPicPr>
          <p:nvPr/>
        </p:nvPicPr>
        <p:blipFill>
          <a:blip r:embed="rId2" cstate="screen"/>
          <a:srcRect/>
          <a:stretch>
            <a:fillRect/>
          </a:stretch>
        </p:blipFill>
        <p:spPr bwMode="auto">
          <a:xfrm>
            <a:off x="2411760" y="1412776"/>
            <a:ext cx="5112568" cy="400052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320"/>
            <a:ext cx="7818072" cy="1143000"/>
          </a:xfrm>
        </p:spPr>
        <p:txBody>
          <a:bodyPr>
            <a:noAutofit/>
          </a:bodyPr>
          <a:lstStyle/>
          <a:p>
            <a:pPr algn="ctr"/>
            <a:r>
              <a:rPr lang="de-DE" sz="3600" dirty="0"/>
              <a:t>Wir </a:t>
            </a:r>
            <a:r>
              <a:rPr lang="de-DE" sz="3600" dirty="0" smtClean="0"/>
              <a:t>machten eine </a:t>
            </a:r>
            <a:r>
              <a:rPr lang="de-DE" sz="3600" dirty="0"/>
              <a:t>Umfrage unter den Dorfbewohnern </a:t>
            </a:r>
            <a:r>
              <a:rPr lang="ru-RU" sz="3600" dirty="0" smtClean="0"/>
              <a:t>:</a:t>
            </a:r>
            <a:endParaRPr lang="ru-RU" sz="3600" dirty="0"/>
          </a:p>
        </p:txBody>
      </p:sp>
      <p:sp>
        <p:nvSpPr>
          <p:cNvPr id="3" name="Объект 2"/>
          <p:cNvSpPr>
            <a:spLocks noGrp="1"/>
          </p:cNvSpPr>
          <p:nvPr>
            <p:ph sz="half" idx="1"/>
          </p:nvPr>
        </p:nvSpPr>
        <p:spPr>
          <a:xfrm>
            <a:off x="755576" y="1524000"/>
            <a:ext cx="4337632" cy="4663440"/>
          </a:xfrm>
        </p:spPr>
        <p:txBody>
          <a:bodyPr/>
          <a:lstStyle/>
          <a:p>
            <a:pPr marL="82296" indent="0">
              <a:buNone/>
            </a:pPr>
            <a:r>
              <a:rPr lang="de-DE" b="1" dirty="0"/>
              <a:t>Die </a:t>
            </a:r>
            <a:r>
              <a:rPr lang="de-DE" b="1" dirty="0" smtClean="0"/>
              <a:t>Fragen klang</a:t>
            </a:r>
            <a:r>
              <a:rPr lang="en-US" b="1" dirty="0" smtClean="0"/>
              <a:t>en</a:t>
            </a:r>
            <a:r>
              <a:rPr lang="de-DE" b="1" dirty="0" smtClean="0"/>
              <a:t> </a:t>
            </a:r>
            <a:r>
              <a:rPr lang="de-DE" b="1" dirty="0"/>
              <a:t>so</a:t>
            </a:r>
            <a:r>
              <a:rPr lang="de-DE" b="1" dirty="0" smtClean="0"/>
              <a:t>:</a:t>
            </a:r>
            <a:endParaRPr lang="ru-RU" b="1" dirty="0"/>
          </a:p>
          <a:p>
            <a:r>
              <a:rPr lang="de-DE" dirty="0" smtClean="0"/>
              <a:t>Woher </a:t>
            </a:r>
            <a:r>
              <a:rPr lang="de-DE" dirty="0"/>
              <a:t>kommt der Müll?</a:t>
            </a:r>
          </a:p>
          <a:p>
            <a:r>
              <a:rPr lang="de-DE" dirty="0"/>
              <a:t>Wie macht man das Dorf sauberer?</a:t>
            </a:r>
            <a:endParaRPr lang="ru-RU" dirty="0"/>
          </a:p>
        </p:txBody>
      </p:sp>
      <p:pic>
        <p:nvPicPr>
          <p:cNvPr id="1026" name="Picture 2"/>
          <p:cNvPicPr>
            <a:picLocks noGrp="1" noChangeAspect="1" noChangeArrowheads="1"/>
          </p:cNvPicPr>
          <p:nvPr>
            <p:ph sz="half" idx="2"/>
          </p:nvPr>
        </p:nvPicPr>
        <p:blipFill>
          <a:blip r:embed="rId2" cstate="screen">
            <a:extLst>
              <a:ext uri="{28A0092B-C50C-407E-A947-70E740481C1C}">
                <a14:useLocalDpi xmlns="" xmlns:a14="http://schemas.microsoft.com/office/drawing/2010/main" val="0"/>
              </a:ext>
            </a:extLst>
          </a:blip>
          <a:srcRect/>
          <a:stretch>
            <a:fillRect/>
          </a:stretch>
        </p:blipFill>
        <p:spPr bwMode="auto">
          <a:xfrm rot="20597140">
            <a:off x="5173439" y="1822795"/>
            <a:ext cx="3391796" cy="36792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41690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322128" cy="1080120"/>
          </a:xfrm>
        </p:spPr>
        <p:txBody>
          <a:bodyPr>
            <a:normAutofit fontScale="90000"/>
          </a:bodyPr>
          <a:lstStyle/>
          <a:p>
            <a:pPr algn="ctr"/>
            <a:r>
              <a:rPr lang="en-US" dirty="0" smtClean="0">
                <a:solidFill>
                  <a:schemeClr val="tx1"/>
                </a:solidFill>
              </a:rPr>
              <a:t/>
            </a:r>
            <a:br>
              <a:rPr lang="en-US" dirty="0" smtClean="0">
                <a:solidFill>
                  <a:schemeClr val="tx1"/>
                </a:solidFill>
              </a:rPr>
            </a:br>
            <a:r>
              <a:rPr lang="en-US" sz="3100" dirty="0" smtClean="0">
                <a:solidFill>
                  <a:schemeClr val="tx1"/>
                </a:solidFill>
              </a:rPr>
              <a:t>TSCHEMUROVA NADEZHDA IVANOVNA </a:t>
            </a:r>
            <a:br>
              <a:rPr lang="en-US" sz="3100" dirty="0" smtClean="0">
                <a:solidFill>
                  <a:schemeClr val="tx1"/>
                </a:solidFill>
              </a:rPr>
            </a:br>
            <a:r>
              <a:rPr lang="en-US" sz="3100" dirty="0" smtClean="0">
                <a:solidFill>
                  <a:schemeClr val="tx1"/>
                </a:solidFill>
              </a:rPr>
              <a:t>(</a:t>
            </a:r>
            <a:r>
              <a:rPr lang="en-US" sz="3100" dirty="0" err="1" smtClean="0">
                <a:solidFill>
                  <a:schemeClr val="tx1"/>
                </a:solidFill>
              </a:rPr>
              <a:t>eine</a:t>
            </a:r>
            <a:r>
              <a:rPr lang="en-US" sz="3100" dirty="0" smtClean="0">
                <a:solidFill>
                  <a:schemeClr val="tx1"/>
                </a:solidFill>
              </a:rPr>
              <a:t> </a:t>
            </a:r>
            <a:r>
              <a:rPr lang="en-US" sz="3100" dirty="0" err="1" smtClean="0">
                <a:solidFill>
                  <a:schemeClr val="tx1"/>
                </a:solidFill>
              </a:rPr>
              <a:t>Bewohnerin</a:t>
            </a:r>
            <a:r>
              <a:rPr lang="en-US" sz="3100" dirty="0" smtClean="0">
                <a:solidFill>
                  <a:schemeClr val="tx1"/>
                </a:solidFill>
              </a:rPr>
              <a:t> </a:t>
            </a:r>
            <a:r>
              <a:rPr lang="en-US" sz="3100" dirty="0">
                <a:solidFill>
                  <a:schemeClr val="tx1"/>
                </a:solidFill>
              </a:rPr>
              <a:t>des </a:t>
            </a:r>
            <a:r>
              <a:rPr lang="en-US" sz="3100" dirty="0" err="1" smtClean="0">
                <a:solidFill>
                  <a:schemeClr val="tx1"/>
                </a:solidFill>
              </a:rPr>
              <a:t>Dorfes</a:t>
            </a:r>
            <a:r>
              <a:rPr lang="en-US" sz="3100" dirty="0" smtClean="0">
                <a:solidFill>
                  <a:schemeClr val="tx1"/>
                </a:solidFill>
              </a:rPr>
              <a:t>)</a:t>
            </a:r>
            <a:r>
              <a:rPr lang="ru-RU" sz="3100" dirty="0" smtClean="0"/>
              <a:t/>
            </a:r>
            <a:br>
              <a:rPr lang="ru-RU" sz="3100" dirty="0" smtClean="0"/>
            </a:br>
            <a:endParaRPr lang="ru-RU" sz="3100" dirty="0"/>
          </a:p>
        </p:txBody>
      </p:sp>
      <p:sp>
        <p:nvSpPr>
          <p:cNvPr id="3" name="Содержимое 2"/>
          <p:cNvSpPr>
            <a:spLocks noGrp="1"/>
          </p:cNvSpPr>
          <p:nvPr>
            <p:ph idx="1"/>
          </p:nvPr>
        </p:nvSpPr>
        <p:spPr>
          <a:xfrm>
            <a:off x="1000100" y="1124744"/>
            <a:ext cx="8143900" cy="5733256"/>
          </a:xfrm>
        </p:spPr>
        <p:txBody>
          <a:bodyPr>
            <a:normAutofit/>
          </a:bodyPr>
          <a:lstStyle/>
          <a:p>
            <a:pPr>
              <a:buNone/>
            </a:pPr>
            <a:endParaRPr lang="ru-RU" dirty="0" smtClean="0"/>
          </a:p>
          <a:p>
            <a:r>
              <a:rPr lang="en-US" dirty="0"/>
              <a:t>Problem</a:t>
            </a:r>
            <a:endParaRPr lang="ru-RU" dirty="0"/>
          </a:p>
        </p:txBody>
      </p:sp>
      <p:pic>
        <p:nvPicPr>
          <p:cNvPr id="2050" name="Picture 2"/>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1187624" y="1412776"/>
            <a:ext cx="3456384" cy="43204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969651" y="1628800"/>
            <a:ext cx="3563888" cy="4093428"/>
          </a:xfrm>
          <a:prstGeom prst="rect">
            <a:avLst/>
          </a:prstGeom>
        </p:spPr>
        <p:txBody>
          <a:bodyPr wrap="square">
            <a:spAutoFit/>
          </a:bodyPr>
          <a:lstStyle/>
          <a:p>
            <a:r>
              <a:rPr lang="de-DE" sz="2000" b="1" dirty="0" smtClean="0">
                <a:latin typeface="Times New Roman" panose="02020603050405020304" pitchFamily="18" charset="0"/>
                <a:cs typeface="Times New Roman" panose="02020603050405020304" pitchFamily="18" charset="0"/>
              </a:rPr>
              <a:t>Problem</a:t>
            </a:r>
            <a:r>
              <a:rPr lang="ru-RU" sz="2000" b="1" dirty="0" smtClean="0">
                <a:latin typeface="Times New Roman" panose="02020603050405020304" pitchFamily="18" charset="0"/>
                <a:cs typeface="Times New Roman" panose="02020603050405020304" pitchFamily="18" charset="0"/>
              </a:rPr>
              <a:t>: </a:t>
            </a:r>
            <a:r>
              <a:rPr lang="de-DE" sz="2000" dirty="0" smtClean="0">
                <a:latin typeface="Times New Roman" panose="02020603050405020304" pitchFamily="18" charset="0"/>
                <a:cs typeface="Times New Roman" panose="02020603050405020304" pitchFamily="18" charset="0"/>
              </a:rPr>
              <a:t>Woher </a:t>
            </a:r>
            <a:r>
              <a:rPr lang="de-DE" sz="2000" dirty="0">
                <a:latin typeface="Times New Roman" panose="02020603050405020304" pitchFamily="18" charset="0"/>
                <a:cs typeface="Times New Roman" panose="02020603050405020304" pitchFamily="18" charset="0"/>
              </a:rPr>
              <a:t>kommt der Müll?</a:t>
            </a:r>
          </a:p>
          <a:p>
            <a:endParaRPr lang="de-DE" sz="2000" dirty="0" smtClean="0">
              <a:latin typeface="Times New Roman" panose="02020603050405020304" pitchFamily="18" charset="0"/>
              <a:cs typeface="Times New Roman" panose="02020603050405020304" pitchFamily="18" charset="0"/>
            </a:endParaRPr>
          </a:p>
          <a:p>
            <a:r>
              <a:rPr lang="de-DE" sz="2000" b="1" dirty="0" smtClean="0">
                <a:latin typeface="Times New Roman" panose="02020603050405020304" pitchFamily="18" charset="0"/>
                <a:cs typeface="Times New Roman" panose="02020603050405020304" pitchFamily="18" charset="0"/>
              </a:rPr>
              <a:t>Antwort</a:t>
            </a:r>
            <a:r>
              <a:rPr lang="ru-RU" sz="2000" dirty="0" smtClean="0">
                <a:latin typeface="Times New Roman" panose="02020603050405020304" pitchFamily="18" charset="0"/>
                <a:cs typeface="Times New Roman" panose="02020603050405020304" pitchFamily="18" charset="0"/>
              </a:rPr>
              <a:t>: «</a:t>
            </a:r>
            <a:r>
              <a:rPr lang="de-DE" sz="2000" dirty="0" smtClean="0">
                <a:latin typeface="Times New Roman" panose="02020603050405020304" pitchFamily="18" charset="0"/>
                <a:cs typeface="Times New Roman" panose="02020603050405020304" pitchFamily="18" charset="0"/>
              </a:rPr>
              <a:t>Die </a:t>
            </a:r>
            <a:r>
              <a:rPr lang="de-DE" sz="2000" dirty="0">
                <a:latin typeface="Times New Roman" panose="02020603050405020304" pitchFamily="18" charset="0"/>
                <a:cs typeface="Times New Roman" panose="02020603050405020304" pitchFamily="18" charset="0"/>
              </a:rPr>
              <a:t>Reinheit des einheimischen Dorfes hängt nur von uns selbst ab. Jeder Bewohner sollte sich nicht nur um die Sauberkeit seiner Umgebung kümmern, sondern auch um das Gebiet in der Nähe seines Hauses, seiner Heimatstraße und damit der Reinheit seines Heimatdorfes</a:t>
            </a:r>
            <a:r>
              <a:rPr lang="de-DE" sz="2000"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en-US" sz="3600" dirty="0" err="1">
                <a:solidFill>
                  <a:schemeClr val="tx1"/>
                </a:solidFill>
              </a:rPr>
              <a:t>Sutormina</a:t>
            </a:r>
            <a:r>
              <a:rPr lang="en-US" sz="3600" dirty="0">
                <a:solidFill>
                  <a:schemeClr val="tx1"/>
                </a:solidFill>
              </a:rPr>
              <a:t> </a:t>
            </a:r>
            <a:r>
              <a:rPr lang="en-US" sz="3600" dirty="0" err="1">
                <a:solidFill>
                  <a:schemeClr val="tx1"/>
                </a:solidFill>
              </a:rPr>
              <a:t>Lubov</a:t>
            </a:r>
            <a:r>
              <a:rPr lang="en-US" sz="3600" dirty="0">
                <a:solidFill>
                  <a:schemeClr val="tx1"/>
                </a:solidFill>
              </a:rPr>
              <a:t> </a:t>
            </a:r>
            <a:r>
              <a:rPr lang="en-US" sz="3600" dirty="0" err="1" smtClean="0">
                <a:solidFill>
                  <a:schemeClr val="tx1"/>
                </a:solidFill>
              </a:rPr>
              <a:t>Vasilevna</a:t>
            </a:r>
            <a:r>
              <a:rPr lang="ru-RU" sz="3600" dirty="0" smtClean="0">
                <a:solidFill>
                  <a:schemeClr val="tx1"/>
                </a:solidFill>
              </a:rPr>
              <a:t/>
            </a:r>
            <a:br>
              <a:rPr lang="ru-RU" sz="3600" dirty="0" smtClean="0">
                <a:solidFill>
                  <a:schemeClr val="tx1"/>
                </a:solidFill>
              </a:rPr>
            </a:br>
            <a:r>
              <a:rPr lang="en-US" sz="3600" dirty="0">
                <a:solidFill>
                  <a:schemeClr val="tx1"/>
                </a:solidFill>
              </a:rPr>
              <a:t>(</a:t>
            </a:r>
            <a:r>
              <a:rPr lang="en-US" sz="3600" dirty="0" err="1">
                <a:solidFill>
                  <a:schemeClr val="tx1"/>
                </a:solidFill>
              </a:rPr>
              <a:t>eine</a:t>
            </a:r>
            <a:r>
              <a:rPr lang="en-US" sz="3600" dirty="0">
                <a:solidFill>
                  <a:schemeClr val="tx1"/>
                </a:solidFill>
              </a:rPr>
              <a:t> </a:t>
            </a:r>
            <a:r>
              <a:rPr lang="en-US" sz="3600" dirty="0" err="1">
                <a:solidFill>
                  <a:schemeClr val="tx1"/>
                </a:solidFill>
              </a:rPr>
              <a:t>Bewohnerin</a:t>
            </a:r>
            <a:r>
              <a:rPr lang="en-US" sz="3600" dirty="0">
                <a:solidFill>
                  <a:schemeClr val="tx1"/>
                </a:solidFill>
              </a:rPr>
              <a:t> des </a:t>
            </a:r>
            <a:r>
              <a:rPr lang="en-US" sz="3600" dirty="0" err="1">
                <a:solidFill>
                  <a:schemeClr val="tx1"/>
                </a:solidFill>
              </a:rPr>
              <a:t>Dorfes</a:t>
            </a:r>
            <a:r>
              <a:rPr lang="en-US" sz="3600" dirty="0">
                <a:solidFill>
                  <a:schemeClr val="tx1"/>
                </a:solidFill>
              </a:rPr>
              <a:t>)</a:t>
            </a:r>
            <a:endParaRPr lang="ru-RU" sz="3600" dirty="0"/>
          </a:p>
        </p:txBody>
      </p:sp>
      <p:pic>
        <p:nvPicPr>
          <p:cNvPr id="3074" name="Picture 2"/>
          <p:cNvPicPr>
            <a:picLocks noGrp="1" noChangeAspect="1" noChangeArrowheads="1"/>
          </p:cNvPicPr>
          <p:nvPr>
            <p:ph idx="1"/>
          </p:nvPr>
        </p:nvPicPr>
        <p:blipFill>
          <a:blip r:embed="rId2" cstate="screen">
            <a:extLst>
              <a:ext uri="{28A0092B-C50C-407E-A947-70E740481C1C}">
                <a14:useLocalDpi xmlns="" xmlns:a14="http://schemas.microsoft.com/office/drawing/2010/main" val="0"/>
              </a:ext>
            </a:extLst>
          </a:blip>
          <a:srcRect/>
          <a:stretch>
            <a:fillRect/>
          </a:stretch>
        </p:blipFill>
        <p:spPr bwMode="auto">
          <a:xfrm>
            <a:off x="539552" y="2060848"/>
            <a:ext cx="3384376" cy="38164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4139952" y="1700808"/>
            <a:ext cx="4392488" cy="3724096"/>
          </a:xfrm>
          <a:prstGeom prst="rect">
            <a:avLst/>
          </a:prstGeom>
        </p:spPr>
        <p:txBody>
          <a:bodyPr wrap="square">
            <a:spAutoFit/>
          </a:bodyPr>
          <a:lstStyle/>
          <a:p>
            <a:r>
              <a:rPr lang="en-US" b="1" dirty="0"/>
              <a:t/>
            </a:r>
            <a:br>
              <a:rPr lang="en-US" b="1" dirty="0"/>
            </a:br>
            <a:r>
              <a:rPr lang="de-DE" sz="2000" b="1" dirty="0">
                <a:latin typeface="Times New Roman" panose="02020603050405020304" pitchFamily="18" charset="0"/>
                <a:cs typeface="Times New Roman" panose="02020603050405020304" pitchFamily="18" charset="0"/>
              </a:rPr>
              <a:t>Frage: </a:t>
            </a:r>
            <a:r>
              <a:rPr lang="de-DE" sz="2000" dirty="0">
                <a:latin typeface="Times New Roman" panose="02020603050405020304" pitchFamily="18" charset="0"/>
                <a:cs typeface="Times New Roman" panose="02020603050405020304" pitchFamily="18" charset="0"/>
              </a:rPr>
              <a:t>- Wie ist es Ihrer Meinung nach besser, Haushaltsabfälle zu recyceln?</a:t>
            </a:r>
            <a:endParaRPr lang="en-US" sz="2000" dirty="0">
              <a:latin typeface="Times New Roman" panose="02020603050405020304" pitchFamily="18" charset="0"/>
              <a:cs typeface="Times New Roman" panose="02020603050405020304" pitchFamily="18" charset="0"/>
            </a:endParaRPr>
          </a:p>
          <a:p>
            <a:endParaRPr lang="ru-RU" dirty="0"/>
          </a:p>
          <a:p>
            <a:r>
              <a:rPr lang="en-US" b="1" dirty="0" err="1" smtClean="0">
                <a:latin typeface="Times New Roman" panose="02020603050405020304" pitchFamily="18" charset="0"/>
                <a:cs typeface="Times New Roman" panose="02020603050405020304" pitchFamily="18" charset="0"/>
              </a:rPr>
              <a:t>Antwort</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gibt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mehrere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Möglichkeiten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zum</a:t>
            </a:r>
            <a:r>
              <a:rPr lang="en-US" sz="2000" dirty="0">
                <a:latin typeface="Times New Roman" panose="02020603050405020304" pitchFamily="18" charset="0"/>
                <a:cs typeface="Times New Roman" panose="02020603050405020304" pitchFamily="18" charset="0"/>
              </a:rPr>
              <a:t> Recycling: Container </a:t>
            </a:r>
            <a:r>
              <a:rPr lang="en-US" sz="2000" dirty="0" err="1" smtClean="0">
                <a:latin typeface="Times New Roman" panose="02020603050405020304" pitchFamily="18" charset="0"/>
                <a:cs typeface="Times New Roman" panose="02020603050405020304" pitchFamily="18" charset="0"/>
              </a:rPr>
              <a:t>oder</a:t>
            </a:r>
            <a:r>
              <a:rPr lang="ru-RU"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Einwegverpackungen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neige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eher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zu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Containern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kann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aber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auch</a:t>
            </a:r>
            <a:r>
              <a:rPr lang="en-US" sz="2000" dirty="0">
                <a:latin typeface="Times New Roman" panose="02020603050405020304" pitchFamily="18" charset="0"/>
                <a:cs typeface="Times New Roman" panose="02020603050405020304" pitchFamily="18" charset="0"/>
              </a:rPr>
              <a:t> in </a:t>
            </a:r>
            <a:r>
              <a:rPr lang="en-US" sz="2000" dirty="0" err="1">
                <a:latin typeface="Times New Roman" panose="02020603050405020304" pitchFamily="18" charset="0"/>
                <a:cs typeface="Times New Roman" panose="02020603050405020304" pitchFamily="18" charset="0"/>
              </a:rPr>
              <a:t>einmaligen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Verpackungen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entsorgt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werden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unter</a:t>
            </a:r>
            <a:r>
              <a:rPr lang="en-US" sz="2000" dirty="0">
                <a:latin typeface="Times New Roman" panose="02020603050405020304" pitchFamily="18" charset="0"/>
                <a:cs typeface="Times New Roman" panose="02020603050405020304" pitchFamily="18" charset="0"/>
              </a:rPr>
              <a:t> der </a:t>
            </a:r>
            <a:r>
              <a:rPr lang="en-US" sz="2000" dirty="0" err="1">
                <a:latin typeface="Times New Roman" panose="02020603050405020304" pitchFamily="18" charset="0"/>
                <a:cs typeface="Times New Roman" panose="02020603050405020304" pitchFamily="18" charset="0"/>
              </a:rPr>
              <a:t>Bedingung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dass</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diese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regelmäßig</a:t>
            </a:r>
            <a:r>
              <a:rPr lang="en-US" sz="2000" dirty="0">
                <a:latin typeface="Times New Roman" panose="02020603050405020304" pitchFamily="18" charset="0"/>
                <a:cs typeface="Times New Roman" panose="02020603050405020304" pitchFamily="18" charset="0"/>
              </a:rPr>
              <a:t> und </a:t>
            </a:r>
            <a:r>
              <a:rPr lang="en-US" sz="2000" dirty="0" err="1">
                <a:latin typeface="Times New Roman" panose="02020603050405020304" pitchFamily="18" charset="0"/>
                <a:cs typeface="Times New Roman" panose="02020603050405020304" pitchFamily="18" charset="0"/>
              </a:rPr>
              <a:t>strikt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zu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einem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bestimmten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Zeitpunkt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abgeholt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werden</a:t>
            </a:r>
            <a:r>
              <a:rPr lang="en-US" sz="2000" dirty="0"/>
              <a:t>.</a:t>
            </a:r>
          </a:p>
        </p:txBody>
      </p:sp>
    </p:spTree>
    <p:extLst>
      <p:ext uri="{BB962C8B-B14F-4D97-AF65-F5344CB8AC3E}">
        <p14:creationId xmlns="" xmlns:p14="http://schemas.microsoft.com/office/powerpoint/2010/main" val="14577398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071538" y="1357298"/>
            <a:ext cx="7862150" cy="4891102"/>
          </a:xfrm>
        </p:spPr>
        <p:txBody>
          <a:bodyPr>
            <a:normAutofit/>
          </a:bodyPr>
          <a:lstStyle/>
          <a:p>
            <a:r>
              <a:rPr lang="de-DE" dirty="0">
                <a:latin typeface="Times New Roman" panose="02020603050405020304" pitchFamily="18" charset="0"/>
                <a:cs typeface="Times New Roman" panose="02020603050405020304" pitchFamily="18" charset="0"/>
              </a:rPr>
              <a:t>Nach einer soziologischen Umfrage haben wir herausgefunden, dass 92% der Einwohner unseres Dorfes das Problem, unsere Straßen zu verstopfen, nicht gleichgültig sind. Sie glauben, dass am meisten die Kategorie der Bevölkerung, die die elementaren Regeln der ökologischen Kultur fehlt, übersät ist.</a:t>
            </a:r>
            <a:endParaRPr lang="ru-RU"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71600" y="332656"/>
            <a:ext cx="7790712" cy="6357982"/>
          </a:xfrm>
        </p:spPr>
        <p:txBody>
          <a:bodyPr>
            <a:normAutofit/>
          </a:bodyPr>
          <a:lstStyle/>
          <a:p>
            <a:pPr marL="82296" indent="0" algn="ctr">
              <a:buNone/>
            </a:pPr>
            <a:r>
              <a:rPr lang="de-DE" sz="2800" b="1" dirty="0"/>
              <a:t>Der Hauptteil des Mülls ist: </a:t>
            </a:r>
            <a:r>
              <a:rPr lang="de-DE" sz="2800" b="1" dirty="0" smtClean="0"/>
              <a:t>Flaschen</a:t>
            </a:r>
            <a:r>
              <a:rPr lang="de-DE" sz="2800" b="1" dirty="0"/>
              <a:t>, Saftbeutel, Baumaterial, alte Kleidung, Glasbehälter, Aluminiumdosen.</a:t>
            </a:r>
            <a:endParaRPr lang="ru-RU" sz="2800" b="1" dirty="0"/>
          </a:p>
        </p:txBody>
      </p:sp>
      <p:pic>
        <p:nvPicPr>
          <p:cNvPr id="4" name="Picture 1"/>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1691680" y="1916832"/>
            <a:ext cx="6912768" cy="38884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9946" y="332656"/>
            <a:ext cx="7481910" cy="928694"/>
          </a:xfrm>
        </p:spPr>
        <p:txBody>
          <a:bodyPr>
            <a:noAutofit/>
          </a:bodyPr>
          <a:lstStyle/>
          <a:p>
            <a:pPr algn="ctr"/>
            <a:r>
              <a:rPr lang="de-DE" sz="3600" dirty="0"/>
              <a:t>Wie viel Müll produziert eine Familie?</a:t>
            </a:r>
            <a:endParaRPr lang="ru-RU" sz="3600" dirty="0"/>
          </a:p>
        </p:txBody>
      </p:sp>
      <p:sp>
        <p:nvSpPr>
          <p:cNvPr id="3" name="Содержимое 2"/>
          <p:cNvSpPr>
            <a:spLocks noGrp="1"/>
          </p:cNvSpPr>
          <p:nvPr>
            <p:ph type="subTitle" idx="1"/>
          </p:nvPr>
        </p:nvSpPr>
        <p:spPr>
          <a:xfrm>
            <a:off x="1043608" y="1850064"/>
            <a:ext cx="4028458" cy="4150704"/>
          </a:xfrm>
        </p:spPr>
        <p:txBody>
          <a:bodyPr>
            <a:normAutofit/>
          </a:bodyPr>
          <a:lstStyle/>
          <a:p>
            <a:pPr marL="484632" indent="-457200">
              <a:buFont typeface="Arial" panose="020B0604020202020204" pitchFamily="34" charset="0"/>
              <a:buChar char="•"/>
            </a:pPr>
            <a:r>
              <a:rPr lang="de-DE" sz="2800" dirty="0">
                <a:solidFill>
                  <a:schemeClr val="tx1"/>
                </a:solidFill>
                <a:latin typeface="Times New Roman" panose="02020603050405020304" pitchFamily="18" charset="0"/>
                <a:cs typeface="Times New Roman" panose="02020603050405020304" pitchFamily="18" charset="0"/>
              </a:rPr>
              <a:t>Müllmenge pro Tag-460 g.</a:t>
            </a:r>
          </a:p>
          <a:p>
            <a:pPr marL="484632" indent="-457200">
              <a:buFont typeface="Arial" panose="020B0604020202020204" pitchFamily="34" charset="0"/>
              <a:buChar char="•"/>
            </a:pPr>
            <a:r>
              <a:rPr lang="de-DE" sz="2800" dirty="0">
                <a:solidFill>
                  <a:schemeClr val="tx1"/>
                </a:solidFill>
                <a:latin typeface="Times New Roman" panose="02020603050405020304" pitchFamily="18" charset="0"/>
                <a:cs typeface="Times New Roman" panose="02020603050405020304" pitchFamily="18" charset="0"/>
              </a:rPr>
              <a:t>Anzahl der Müll pro Monat -14kg</a:t>
            </a:r>
          </a:p>
          <a:p>
            <a:pPr marL="484632" indent="-457200">
              <a:buFont typeface="Arial" panose="020B0604020202020204" pitchFamily="34" charset="0"/>
              <a:buChar char="•"/>
            </a:pPr>
            <a:r>
              <a:rPr lang="de-DE" sz="2800" dirty="0">
                <a:solidFill>
                  <a:schemeClr val="tx1"/>
                </a:solidFill>
                <a:latin typeface="Times New Roman" panose="02020603050405020304" pitchFamily="18" charset="0"/>
                <a:cs typeface="Times New Roman" panose="02020603050405020304" pitchFamily="18" charset="0"/>
              </a:rPr>
              <a:t>Die Menge an Müll pro Jahr beträgt 165kg</a:t>
            </a:r>
          </a:p>
          <a:p>
            <a:pPr marL="484632" indent="-457200">
              <a:buFont typeface="Arial" panose="020B0604020202020204" pitchFamily="34" charset="0"/>
              <a:buChar char="•"/>
            </a:pPr>
            <a:r>
              <a:rPr lang="de-DE" sz="2800" dirty="0">
                <a:solidFill>
                  <a:schemeClr val="tx1"/>
                </a:solidFill>
                <a:latin typeface="Times New Roman" panose="02020603050405020304" pitchFamily="18" charset="0"/>
                <a:cs typeface="Times New Roman" panose="02020603050405020304" pitchFamily="18" charset="0"/>
              </a:rPr>
              <a:t>Müllmenge pro Person-33 kg</a:t>
            </a:r>
            <a:endParaRPr lang="ru-RU" sz="2800" dirty="0">
              <a:solidFill>
                <a:schemeClr val="tx1"/>
              </a:solidFill>
              <a:latin typeface="Times New Roman" panose="02020603050405020304" pitchFamily="18" charset="0"/>
              <a:cs typeface="Times New Roman" panose="02020603050405020304" pitchFamily="18" charset="0"/>
            </a:endParaRPr>
          </a:p>
          <a:p>
            <a:endParaRPr lang="ru-RU" sz="2800" dirty="0" smtClean="0"/>
          </a:p>
        </p:txBody>
      </p:sp>
      <p:pic>
        <p:nvPicPr>
          <p:cNvPr id="17410" name="Picture 2" descr="https://pp.vk.me/c633118/v633118988/21c2d/yz0Zpkjr4d4.jpg"/>
          <p:cNvPicPr>
            <a:picLocks noChangeAspect="1" noChangeArrowheads="1"/>
          </p:cNvPicPr>
          <p:nvPr/>
        </p:nvPicPr>
        <p:blipFill>
          <a:blip r:embed="rId2" cstate="screen"/>
          <a:srcRect/>
          <a:stretch>
            <a:fillRect/>
          </a:stretch>
        </p:blipFill>
        <p:spPr bwMode="auto">
          <a:xfrm rot="1292499">
            <a:off x="5215181" y="1993531"/>
            <a:ext cx="3159696" cy="410445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620</TotalTime>
  <Words>311</Words>
  <Application>Microsoft Office PowerPoint</Application>
  <PresentationFormat>Экран (4:3)</PresentationFormat>
  <Paragraphs>52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Солнцестояние</vt:lpstr>
      <vt:lpstr>Unserem Dorf - Pflege und Sauberkeit!</vt:lpstr>
      <vt:lpstr>Wir besprechen heute folgende Probleme:</vt:lpstr>
      <vt:lpstr> Wir haben  die Anzahl der Müllhalden im Dorf bestimmt. </vt:lpstr>
      <vt:lpstr>Wir machten eine Umfrage unter den Dorfbewohnern :</vt:lpstr>
      <vt:lpstr> TSCHEMUROVA NADEZHDA IVANOVNA  (eine Bewohnerin des Dorfes) </vt:lpstr>
      <vt:lpstr>Sutormina Lubov Vasilevna (eine Bewohnerin des Dorfes)</vt:lpstr>
      <vt:lpstr>Слайд 7</vt:lpstr>
      <vt:lpstr>Слайд 8</vt:lpstr>
      <vt:lpstr>Wie viel Müll produziert eine Familie?</vt:lpstr>
      <vt:lpstr>Berechnung der Müllmenge im Dorf.</vt:lpstr>
      <vt:lpstr>Wie kann man die Menge an Müll zu reduzieren?</vt:lpstr>
      <vt:lpstr>Schützt die Natur! </vt:lpstr>
      <vt:lpstr>Danke schön!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Экологическая проблема мусора.</dc:title>
  <dc:creator>Татьяна</dc:creator>
  <cp:lastModifiedBy>пк</cp:lastModifiedBy>
  <cp:revision>80</cp:revision>
  <dcterms:created xsi:type="dcterms:W3CDTF">2016-04-12T15:41:42Z</dcterms:created>
  <dcterms:modified xsi:type="dcterms:W3CDTF">2019-04-24T17:34:33Z</dcterms:modified>
</cp:coreProperties>
</file>