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80" r:id="rId3"/>
    <p:sldId id="285" r:id="rId4"/>
    <p:sldId id="286" r:id="rId5"/>
    <p:sldId id="295" r:id="rId6"/>
    <p:sldId id="288" r:id="rId7"/>
    <p:sldId id="289" r:id="rId8"/>
    <p:sldId id="293" r:id="rId9"/>
    <p:sldId id="300" r:id="rId10"/>
    <p:sldId id="302" r:id="rId11"/>
    <p:sldId id="301" r:id="rId12"/>
    <p:sldId id="292" r:id="rId13"/>
    <p:sldId id="298" r:id="rId14"/>
    <p:sldId id="29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FFF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492CA-8BBF-4581-A2C6-F9DE7CAC3E74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850D6-B7AC-496F-AFB2-AA83E1B9D3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492CA-8BBF-4581-A2C6-F9DE7CAC3E74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850D6-B7AC-496F-AFB2-AA83E1B9D3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492CA-8BBF-4581-A2C6-F9DE7CAC3E74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850D6-B7AC-496F-AFB2-AA83E1B9D3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492CA-8BBF-4581-A2C6-F9DE7CAC3E74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850D6-B7AC-496F-AFB2-AA83E1B9D3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492CA-8BBF-4581-A2C6-F9DE7CAC3E74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850D6-B7AC-496F-AFB2-AA83E1B9D3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492CA-8BBF-4581-A2C6-F9DE7CAC3E74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850D6-B7AC-496F-AFB2-AA83E1B9D3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492CA-8BBF-4581-A2C6-F9DE7CAC3E74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850D6-B7AC-496F-AFB2-AA83E1B9D3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492CA-8BBF-4581-A2C6-F9DE7CAC3E74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850D6-B7AC-496F-AFB2-AA83E1B9D3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492CA-8BBF-4581-A2C6-F9DE7CAC3E74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850D6-B7AC-496F-AFB2-AA83E1B9D3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492CA-8BBF-4581-A2C6-F9DE7CAC3E74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850D6-B7AC-496F-AFB2-AA83E1B9D3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492CA-8BBF-4581-A2C6-F9DE7CAC3E74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850D6-B7AC-496F-AFB2-AA83E1B9D3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8492CA-8BBF-4581-A2C6-F9DE7CAC3E74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E850D6-B7AC-496F-AFB2-AA83E1B9D36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8" name="AutoShape 14" descr="ÐÐ°ÑÑÐ¸Ð½ÐºÐ¸ Ð¿Ð¾ Ð·Ð°Ð¿ÑÐ¾ÑÑ ÑÐµÑÐµÐ¿Ð°ÑÐ° ÐºÐ°ÑÑÐ¸Ð½ÐºÐ° Ð¿Ð½Ð³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40" name="AutoShape 16" descr="ÐÐ°ÑÑÐ¸Ð½ÐºÐ¸ Ð¿Ð¾ Ð·Ð°Ð¿ÑÐ¾ÑÑ ÑÐµÑÐµÐ¿Ð°ÑÐ° ÐºÐ°ÑÑÐ¸Ð½ÐºÐ° Ð¿Ð½Ð³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59024" y="1700808"/>
            <a:ext cx="878497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 smtClean="0">
                <a:solidFill>
                  <a:schemeClr val="bg1"/>
                </a:solidFill>
              </a:rPr>
              <a:t>Камышам шуршала мышь:</a:t>
            </a:r>
          </a:p>
          <a:p>
            <a:r>
              <a:rPr lang="ru-RU" sz="5400" b="1" dirty="0" smtClean="0">
                <a:solidFill>
                  <a:schemeClr val="bg1"/>
                </a:solidFill>
              </a:rPr>
              <a:t>Ветер вам нарушил тишь!</a:t>
            </a:r>
          </a:p>
          <a:p>
            <a:r>
              <a:rPr lang="ru-RU" sz="5400" b="1" dirty="0" smtClean="0">
                <a:solidFill>
                  <a:schemeClr val="bg1"/>
                </a:solidFill>
              </a:rPr>
              <a:t>Шепчут тихо камыши:</a:t>
            </a:r>
          </a:p>
          <a:p>
            <a:r>
              <a:rPr lang="ru-RU" sz="5400" b="1" dirty="0" smtClean="0">
                <a:solidFill>
                  <a:schemeClr val="bg1"/>
                </a:solidFill>
              </a:rPr>
              <a:t>Тихо, мышка, не шурши!</a:t>
            </a:r>
            <a:endParaRPr lang="ru-RU" sz="5400" b="1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188640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Прочитайте стихотворение и выделите наиболее часто встречающуюся букву. Назовите парный согласный для звука Ш.</a:t>
            </a:r>
            <a:endParaRPr lang="ru-RU" sz="2000" b="1" dirty="0">
              <a:solidFill>
                <a:schemeClr val="bg1"/>
              </a:solidFill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2195736" y="2492896"/>
            <a:ext cx="576064" cy="0"/>
          </a:xfrm>
          <a:prstGeom prst="line">
            <a:avLst/>
          </a:prstGeom>
          <a:ln w="57150"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3635896" y="2492896"/>
            <a:ext cx="576064" cy="0"/>
          </a:xfrm>
          <a:prstGeom prst="line">
            <a:avLst/>
          </a:prstGeom>
          <a:ln w="57150"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4860032" y="2492896"/>
            <a:ext cx="576064" cy="0"/>
          </a:xfrm>
          <a:prstGeom prst="line">
            <a:avLst/>
          </a:prstGeom>
          <a:ln w="57150"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7596336" y="2492896"/>
            <a:ext cx="576064" cy="0"/>
          </a:xfrm>
          <a:prstGeom prst="line">
            <a:avLst/>
          </a:prstGeom>
          <a:ln w="57150"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5076056" y="3284984"/>
            <a:ext cx="576064" cy="0"/>
          </a:xfrm>
          <a:prstGeom prst="line">
            <a:avLst/>
          </a:prstGeom>
          <a:ln w="57150"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7092280" y="3284984"/>
            <a:ext cx="576064" cy="0"/>
          </a:xfrm>
          <a:prstGeom prst="line">
            <a:avLst/>
          </a:prstGeom>
          <a:ln w="57150"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467544" y="4149080"/>
            <a:ext cx="576064" cy="0"/>
          </a:xfrm>
          <a:prstGeom prst="line">
            <a:avLst/>
          </a:prstGeom>
          <a:ln w="57150"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6012160" y="4149080"/>
            <a:ext cx="576064" cy="0"/>
          </a:xfrm>
          <a:prstGeom prst="line">
            <a:avLst/>
          </a:prstGeom>
          <a:ln w="57150"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3131840" y="4941168"/>
            <a:ext cx="576064" cy="0"/>
          </a:xfrm>
          <a:prstGeom prst="line">
            <a:avLst/>
          </a:prstGeom>
          <a:ln w="57150"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5508104" y="4941168"/>
            <a:ext cx="576064" cy="0"/>
          </a:xfrm>
          <a:prstGeom prst="line">
            <a:avLst/>
          </a:prstGeom>
          <a:ln w="57150"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6732240" y="4941168"/>
            <a:ext cx="576064" cy="0"/>
          </a:xfrm>
          <a:prstGeom prst="line">
            <a:avLst/>
          </a:prstGeom>
          <a:ln w="57150"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8229600" cy="2664296"/>
          </a:xfrm>
        </p:spPr>
        <p:txBody>
          <a:bodyPr>
            <a:noAutofit/>
          </a:bodyPr>
          <a:lstStyle/>
          <a:p>
            <a:r>
              <a:rPr lang="ru-RU" sz="8800" b="1" dirty="0" smtClean="0">
                <a:solidFill>
                  <a:schemeClr val="bg1"/>
                </a:solidFill>
              </a:rPr>
              <a:t>Зрительная гимнастика</a:t>
            </a:r>
            <a:endParaRPr lang="ru-RU" sz="8800" b="1" dirty="0">
              <a:solidFill>
                <a:schemeClr val="bg1"/>
              </a:solidFill>
            </a:endParaRPr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3429000"/>
            <a:ext cx="2225702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1763688" y="3429000"/>
            <a:ext cx="2232248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AutoShape 2" descr="ÐÐ¾ÑÐ¾Ð¶ÐµÐµ Ð¸Ð·Ð¾Ð±ÑÐ°Ð¶ÐµÐ½Ð¸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867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462" y="144463"/>
            <a:ext cx="8629721" cy="671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548680"/>
            <a:ext cx="2225702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2411760" y="908720"/>
            <a:ext cx="2232248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solidFill>
                  <a:schemeClr val="bg1"/>
                </a:solidFill>
              </a:rPr>
              <a:t>Составьте словосочетания из слов левого и правого столбиков. Запишите их, выделите буквы Ж – Ш.</a:t>
            </a: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323528" y="1124744"/>
            <a:ext cx="4752528" cy="45365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lvl="2">
              <a:lnSpc>
                <a:spcPct val="150000"/>
              </a:lnSpc>
              <a:spcBef>
                <a:spcPct val="0"/>
              </a:spcBef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ШОВ</a:t>
            </a:r>
          </a:p>
          <a:p>
            <a:pPr marL="0" lvl="2">
              <a:lnSpc>
                <a:spcPct val="150000"/>
              </a:lnSpc>
              <a:spcBef>
                <a:spcPct val="0"/>
              </a:spcBef>
            </a:pPr>
            <a:r>
              <a:rPr lang="ru-RU" sz="4400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КАРАНДАШИ</a:t>
            </a:r>
          </a:p>
          <a:p>
            <a:pPr marL="0" lvl="2">
              <a:lnSpc>
                <a:spcPct val="150000"/>
              </a:lnSpc>
              <a:spcBef>
                <a:spcPct val="0"/>
              </a:spcBef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КОЖА</a:t>
            </a:r>
          </a:p>
          <a:p>
            <a:pPr marL="0" lvl="2">
              <a:lnSpc>
                <a:spcPct val="150000"/>
              </a:lnSpc>
              <a:spcBef>
                <a:spcPct val="0"/>
              </a:spcBef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ШТАНИШКИ</a:t>
            </a:r>
          </a:p>
          <a:p>
            <a:pPr marL="0" lvl="2">
              <a:lnSpc>
                <a:spcPct val="150000"/>
              </a:lnSpc>
              <a:spcBef>
                <a:spcPct val="0"/>
              </a:spcBef>
            </a:pPr>
            <a:r>
              <a:rPr lang="ru-RU" sz="4400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ШОРОХ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724128" y="1268760"/>
            <a:ext cx="3024336" cy="43924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lvl="2">
              <a:lnSpc>
                <a:spcPct val="150000"/>
              </a:lnSpc>
              <a:spcBef>
                <a:spcPct val="0"/>
              </a:spcBef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ЗМЕИНАЯ</a:t>
            </a:r>
          </a:p>
          <a:p>
            <a:pPr marL="0" lvl="2">
              <a:lnSpc>
                <a:spcPct val="150000"/>
              </a:lnSpc>
              <a:spcBef>
                <a:spcPct val="0"/>
              </a:spcBef>
            </a:pPr>
            <a:r>
              <a:rPr lang="ru-RU" sz="4400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ГРУБЫЙ</a:t>
            </a:r>
          </a:p>
          <a:p>
            <a:pPr marL="0" lvl="2">
              <a:lnSpc>
                <a:spcPct val="150000"/>
              </a:lnSpc>
              <a:spcBef>
                <a:spcPct val="0"/>
              </a:spcBef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ЦВЕТНЫЕ</a:t>
            </a:r>
          </a:p>
          <a:p>
            <a:pPr marL="0" lvl="2">
              <a:lnSpc>
                <a:spcPct val="150000"/>
              </a:lnSpc>
              <a:spcBef>
                <a:spcPct val="0"/>
              </a:spcBef>
            </a:pPr>
            <a:r>
              <a:rPr lang="ru-RU" sz="4400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ТИХИЙ</a:t>
            </a:r>
          </a:p>
          <a:p>
            <a:pPr marL="0" lvl="2">
              <a:lnSpc>
                <a:spcPct val="150000"/>
              </a:lnSpc>
              <a:spcBef>
                <a:spcPct val="0"/>
              </a:spcBef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КОРОТКИЕ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979712" y="1556792"/>
            <a:ext cx="3672408" cy="1008112"/>
          </a:xfrm>
          <a:prstGeom prst="line">
            <a:avLst/>
          </a:prstGeom>
          <a:ln w="57150"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>
            <a:endCxn id="6" idx="1"/>
          </p:cNvCxnSpPr>
          <p:nvPr/>
        </p:nvCxnSpPr>
        <p:spPr>
          <a:xfrm>
            <a:off x="3635896" y="2564904"/>
            <a:ext cx="2088232" cy="900100"/>
          </a:xfrm>
          <a:prstGeom prst="line">
            <a:avLst/>
          </a:prstGeom>
          <a:ln w="57150"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V="1">
            <a:off x="2339752" y="1628800"/>
            <a:ext cx="3312368" cy="1872208"/>
          </a:xfrm>
          <a:prstGeom prst="line">
            <a:avLst/>
          </a:prstGeom>
          <a:ln w="57150"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3419872" y="4509120"/>
            <a:ext cx="2232248" cy="1008112"/>
          </a:xfrm>
          <a:prstGeom prst="line">
            <a:avLst/>
          </a:prstGeom>
          <a:ln w="57150"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V="1">
            <a:off x="2411760" y="4581128"/>
            <a:ext cx="3312368" cy="936104"/>
          </a:xfrm>
          <a:prstGeom prst="line">
            <a:avLst/>
          </a:prstGeom>
          <a:ln w="57150"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850106"/>
          </a:xfrm>
        </p:spPr>
        <p:txBody>
          <a:bodyPr>
            <a:normAutofit/>
          </a:bodyPr>
          <a:lstStyle/>
          <a:p>
            <a:r>
              <a:rPr lang="ru-RU" sz="2700" dirty="0" smtClean="0">
                <a:solidFill>
                  <a:schemeClr val="bg1"/>
                </a:solidFill>
              </a:rPr>
              <a:t>Вставьте в слова пропущенные буквы Ш или Ж.</a:t>
            </a: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51520" y="1124744"/>
            <a:ext cx="8676456" cy="45365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lvl="2" algn="just">
              <a:spcBef>
                <a:spcPct val="0"/>
              </a:spcBef>
            </a:pPr>
            <a:r>
              <a:rPr lang="ru-RU" sz="4400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Ты </a:t>
            </a:r>
            <a:r>
              <a:rPr lang="ru-RU" sz="4400" b="1" dirty="0" err="1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бе__ать</a:t>
            </a:r>
            <a:r>
              <a:rPr lang="ru-RU" sz="4400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мне не </a:t>
            </a:r>
            <a:r>
              <a:rPr lang="ru-RU" sz="4400" b="1" dirty="0" err="1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ме__ай</a:t>
            </a:r>
            <a:r>
              <a:rPr lang="ru-RU" sz="4400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.</a:t>
            </a:r>
          </a:p>
          <a:p>
            <a:pPr marL="0" lvl="2" algn="just">
              <a:spcBef>
                <a:spcPct val="0"/>
              </a:spcBef>
            </a:pPr>
            <a:r>
              <a:rPr lang="ru-RU" sz="4400" b="1" dirty="0" err="1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Лё__а</a:t>
            </a:r>
            <a:r>
              <a:rPr lang="ru-RU" sz="4400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, читать </a:t>
            </a:r>
            <a:r>
              <a:rPr lang="ru-RU" sz="4400" b="1" dirty="0" err="1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лё__а</a:t>
            </a:r>
            <a:r>
              <a:rPr lang="ru-RU" sz="4400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вредно.</a:t>
            </a:r>
          </a:p>
          <a:p>
            <a:pPr marL="0" lvl="2" algn="just">
              <a:spcBef>
                <a:spcPct val="0"/>
              </a:spcBef>
            </a:pPr>
            <a:r>
              <a:rPr lang="ru-RU" sz="4400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Летит </a:t>
            </a:r>
            <a:r>
              <a:rPr lang="ru-RU" sz="4400" b="1" dirty="0" err="1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сне__ок</a:t>
            </a:r>
            <a:r>
              <a:rPr lang="ru-RU" sz="4400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, лёгкий, как </a:t>
            </a:r>
            <a:r>
              <a:rPr lang="ru-RU" sz="4400" b="1" dirty="0" err="1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пу__ок</a:t>
            </a:r>
            <a:r>
              <a:rPr lang="ru-RU" sz="4400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.</a:t>
            </a:r>
          </a:p>
          <a:p>
            <a:pPr marL="0" lvl="2" algn="just">
              <a:spcBef>
                <a:spcPct val="0"/>
              </a:spcBef>
            </a:pPr>
            <a:r>
              <a:rPr lang="ru-RU" sz="4400" b="1" dirty="0" err="1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Малы__и</a:t>
            </a:r>
            <a:r>
              <a:rPr lang="ru-RU" sz="4400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встали на </a:t>
            </a:r>
            <a:r>
              <a:rPr lang="ru-RU" sz="4400" b="1" dirty="0" err="1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лы__и</a:t>
            </a:r>
            <a:r>
              <a:rPr lang="ru-RU" sz="4400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. </a:t>
            </a:r>
            <a:r>
              <a:rPr lang="ru-RU" sz="4400" b="1" dirty="0" err="1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Сере__е</a:t>
            </a:r>
            <a:r>
              <a:rPr lang="ru-RU" sz="4400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подарили </a:t>
            </a:r>
            <a:r>
              <a:rPr lang="ru-RU" sz="4400" b="1" dirty="0" err="1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каранда__и</a:t>
            </a:r>
            <a:r>
              <a:rPr lang="ru-RU" sz="4400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.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0" y="1628800"/>
            <a:ext cx="9144000" cy="38884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      ж                            </a:t>
            </a:r>
            <a:r>
              <a:rPr kumimoji="0" lang="ru-RU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ш</a:t>
            </a:r>
            <a:endParaRPr kumimoji="0" lang="ru-RU" sz="4400" b="1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</a:t>
            </a:r>
            <a: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lang="ru-RU" sz="4400" b="1" dirty="0" smtClean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 </a:t>
            </a:r>
            <a:r>
              <a:rPr kumimoji="0" lang="ru-RU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ш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             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ж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dirty="0" smtClean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                   </a:t>
            </a:r>
            <a:r>
              <a:rPr lang="ru-RU" sz="2000" b="1" dirty="0" smtClean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sz="4400" b="1" dirty="0" smtClean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 ж                                  </a:t>
            </a:r>
            <a:r>
              <a:rPr lang="ru-RU" sz="2800" b="1" dirty="0" smtClean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  </a:t>
            </a:r>
            <a:r>
              <a:rPr lang="ru-RU" sz="4400" b="1" dirty="0" err="1" smtClean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ш</a:t>
            </a:r>
            <a:endParaRPr lang="ru-RU" sz="4400" b="1" dirty="0" smtClean="0">
              <a:solidFill>
                <a:srgbClr val="FFFF00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       </a:t>
            </a:r>
            <a:r>
              <a:rPr kumimoji="0" lang="ru-RU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ш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                                     ж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dirty="0" smtClean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            ж                                       </a:t>
            </a:r>
            <a:r>
              <a:rPr lang="ru-RU" sz="2800" b="1" dirty="0" smtClean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sz="4400" b="1" dirty="0" err="1" smtClean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ш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492896"/>
            <a:ext cx="2592288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1700808"/>
            <a:ext cx="3312368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404664"/>
            <a:ext cx="2736304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51520" y="5157192"/>
            <a:ext cx="26642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Плохо понимаю материал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275856" y="4653136"/>
            <a:ext cx="28083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Понимаю, но нужно еще поработать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084168" y="3212976"/>
            <a:ext cx="28083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Всё понимаю, все получается!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23528" y="548680"/>
            <a:ext cx="58143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chemeClr val="bg1"/>
                </a:solidFill>
              </a:rPr>
              <a:t>Смайлики успеха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611560" y="260648"/>
            <a:ext cx="8172400" cy="34563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Различаем </a:t>
            </a:r>
            <a:br>
              <a:rPr kumimoji="0" lang="ru-RU" sz="1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Ж - Ш</a:t>
            </a:r>
            <a:endParaRPr kumimoji="0" lang="ru-RU" sz="12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3357562"/>
            <a:ext cx="3355975" cy="330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634082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Определите, какой символ к какому звуку относится?</a:t>
            </a:r>
            <a:endParaRPr lang="ru-RU" sz="2400" b="1" dirty="0"/>
          </a:p>
        </p:txBody>
      </p:sp>
      <p:pic>
        <p:nvPicPr>
          <p:cNvPr id="102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980728"/>
            <a:ext cx="3384376" cy="3384376"/>
          </a:xfrm>
          <a:prstGeom prst="rect">
            <a:avLst/>
          </a:prstGeom>
          <a:noFill/>
        </p:spPr>
      </p:pic>
      <p:pic>
        <p:nvPicPr>
          <p:cNvPr id="1028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03648" y="908720"/>
            <a:ext cx="2520280" cy="3377175"/>
          </a:xfrm>
          <a:prstGeom prst="rect">
            <a:avLst/>
          </a:prstGeom>
          <a:noFill/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1187624" y="4221088"/>
            <a:ext cx="2952328" cy="23042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Ж</a:t>
            </a:r>
            <a:endParaRPr kumimoji="0" lang="ru-RU" sz="15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5148064" y="4221088"/>
            <a:ext cx="2952328" cy="23042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Ш</a:t>
            </a:r>
            <a:endParaRPr kumimoji="0" lang="ru-RU" sz="15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/>
              <a:t>Составьте имена героев занятия по первым буквам слов-картинок. Запишите эти имена и выделите буквы Ж - Ш.</a:t>
            </a:r>
            <a:endParaRPr lang="ru-RU" sz="2400" b="1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2339752" y="1340768"/>
          <a:ext cx="4680520" cy="11521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0130"/>
                <a:gridCol w="1170130"/>
                <a:gridCol w="1170130"/>
                <a:gridCol w="1170130"/>
              </a:tblGrid>
              <a:tr h="115212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19462" name="Picture 6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>
            <a:lum bright="20000"/>
          </a:blip>
          <a:srcRect/>
          <a:stretch>
            <a:fillRect/>
          </a:stretch>
        </p:blipFill>
        <p:spPr bwMode="auto">
          <a:xfrm rot="200417">
            <a:off x="447849" y="3620581"/>
            <a:ext cx="1686477" cy="1844824"/>
          </a:xfrm>
          <a:prstGeom prst="rect">
            <a:avLst/>
          </a:prstGeom>
          <a:noFill/>
        </p:spPr>
      </p:pic>
      <p:pic>
        <p:nvPicPr>
          <p:cNvPr id="19464" name="Picture 8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lum bright="10000"/>
          </a:blip>
          <a:srcRect/>
          <a:stretch>
            <a:fillRect/>
          </a:stretch>
        </p:blipFill>
        <p:spPr bwMode="auto">
          <a:xfrm rot="21148450">
            <a:off x="2896926" y="4405001"/>
            <a:ext cx="1842464" cy="2031877"/>
          </a:xfrm>
          <a:prstGeom prst="rect">
            <a:avLst/>
          </a:prstGeom>
          <a:noFill/>
        </p:spPr>
      </p:pic>
      <p:pic>
        <p:nvPicPr>
          <p:cNvPr id="19466" name="Picture 10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print">
            <a:lum bright="10000"/>
          </a:blip>
          <a:srcRect/>
          <a:stretch>
            <a:fillRect/>
          </a:stretch>
        </p:blipFill>
        <p:spPr bwMode="auto">
          <a:xfrm rot="21102235">
            <a:off x="4765255" y="4414344"/>
            <a:ext cx="1812032" cy="1812033"/>
          </a:xfrm>
          <a:prstGeom prst="rect">
            <a:avLst/>
          </a:prstGeom>
          <a:noFill/>
        </p:spPr>
      </p:pic>
      <p:pic>
        <p:nvPicPr>
          <p:cNvPr id="19468" name="Picture 12" descr="ÐÐ°ÑÑÐ¸Ð½ÐºÐ¸ Ð¿Ð¾ Ð·Ð°Ð¿ÑÐ¾ÑÑ Ð°ÑÐ±ÑÐ· Ð¿Ð½Ð³"/>
          <p:cNvPicPr>
            <a:picLocks noChangeAspect="1" noChangeArrowheads="1"/>
          </p:cNvPicPr>
          <p:nvPr/>
        </p:nvPicPr>
        <p:blipFill>
          <a:blip r:embed="rId5" cstate="print">
            <a:lum bright="10000"/>
          </a:blip>
          <a:srcRect/>
          <a:stretch>
            <a:fillRect/>
          </a:stretch>
        </p:blipFill>
        <p:spPr bwMode="auto">
          <a:xfrm>
            <a:off x="6876256" y="3717032"/>
            <a:ext cx="1662537" cy="1800200"/>
          </a:xfrm>
          <a:prstGeom prst="rect">
            <a:avLst/>
          </a:prstGeom>
          <a:noFill/>
        </p:spPr>
      </p:pic>
      <p:graphicFrame>
        <p:nvGraphicFramePr>
          <p:cNvPr id="17" name="Таблица 16"/>
          <p:cNvGraphicFramePr>
            <a:graphicFrameLocks noGrp="1"/>
          </p:cNvGraphicFramePr>
          <p:nvPr/>
        </p:nvGraphicFramePr>
        <p:xfrm>
          <a:off x="2339752" y="1124744"/>
          <a:ext cx="4680520" cy="1615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0130"/>
                <a:gridCol w="1170130"/>
                <a:gridCol w="1170130"/>
                <a:gridCol w="1170130"/>
              </a:tblGrid>
              <a:tr h="1152128">
                <a:tc>
                  <a:txBody>
                    <a:bodyPr/>
                    <a:lstStyle/>
                    <a:p>
                      <a:pPr algn="ctr"/>
                      <a:r>
                        <a:rPr lang="ru-RU" sz="100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Ж</a:t>
                      </a:r>
                      <a:endParaRPr lang="ru-RU" sz="100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О</a:t>
                      </a: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Р</a:t>
                      </a: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А</a:t>
                      </a: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cxnSp>
        <p:nvCxnSpPr>
          <p:cNvPr id="11" name="Прямая соединительная линия 10"/>
          <p:cNvCxnSpPr/>
          <p:nvPr/>
        </p:nvCxnSpPr>
        <p:spPr>
          <a:xfrm flipV="1">
            <a:off x="1835696" y="2636912"/>
            <a:ext cx="1080120" cy="108012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V="1">
            <a:off x="3923928" y="2636912"/>
            <a:ext cx="144016" cy="187220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H="1" flipV="1">
            <a:off x="5364088" y="2780928"/>
            <a:ext cx="216024" cy="144016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H="1" flipV="1">
            <a:off x="6516216" y="2636912"/>
            <a:ext cx="648072" cy="108012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/>
              <a:t>Составьте имена героев занятия по первым буквам слов-картинок. Запишите эти имена и выделите буквы Ж - Ш.</a:t>
            </a:r>
            <a:endParaRPr lang="ru-RU" sz="2400" b="1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2339752" y="1340768"/>
          <a:ext cx="4680520" cy="11521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0130"/>
                <a:gridCol w="1170130"/>
                <a:gridCol w="1170130"/>
                <a:gridCol w="1170130"/>
              </a:tblGrid>
              <a:tr h="115212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17" name="Таблица 16"/>
          <p:cNvGraphicFramePr>
            <a:graphicFrameLocks noGrp="1"/>
          </p:cNvGraphicFramePr>
          <p:nvPr/>
        </p:nvGraphicFramePr>
        <p:xfrm>
          <a:off x="2339752" y="1124744"/>
          <a:ext cx="4680520" cy="1615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0130"/>
                <a:gridCol w="1170130"/>
                <a:gridCol w="1170130"/>
                <a:gridCol w="1170130"/>
              </a:tblGrid>
              <a:tr h="1152128">
                <a:tc>
                  <a:txBody>
                    <a:bodyPr/>
                    <a:lstStyle/>
                    <a:p>
                      <a:pPr algn="ctr"/>
                      <a:r>
                        <a:rPr lang="ru-RU" sz="100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М</a:t>
                      </a:r>
                      <a:endParaRPr lang="ru-RU" sz="100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А</a:t>
                      </a: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Ш</a:t>
                      </a: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А</a:t>
                      </a: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cxnSp>
        <p:nvCxnSpPr>
          <p:cNvPr id="11" name="Прямая соединительная линия 10"/>
          <p:cNvCxnSpPr/>
          <p:nvPr/>
        </p:nvCxnSpPr>
        <p:spPr>
          <a:xfrm flipV="1">
            <a:off x="1835696" y="2636912"/>
            <a:ext cx="1080120" cy="108012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V="1">
            <a:off x="3923928" y="2636912"/>
            <a:ext cx="144016" cy="187220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H="1" flipV="1">
            <a:off x="5364088" y="2780928"/>
            <a:ext cx="216024" cy="144016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H="1" flipV="1">
            <a:off x="6516216" y="2636912"/>
            <a:ext cx="648072" cy="108012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13" name="Picture 2" descr="ÐÐ°ÑÑÐ¸Ð½ÐºÐ¸ Ð¿Ð¾ Ð·Ð°Ð¿ÑÐ¾ÑÑ Ð¼Ð°Ðº Ð¿Ð½Ð³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0" y="3212976"/>
            <a:ext cx="2630320" cy="3833665"/>
          </a:xfrm>
          <a:prstGeom prst="rect">
            <a:avLst/>
          </a:prstGeom>
          <a:noFill/>
        </p:spPr>
      </p:pic>
      <p:pic>
        <p:nvPicPr>
          <p:cNvPr id="15" name="Picture 4" descr="ÐÐ°ÑÑÐ¸Ð½ÐºÐ¸ Ð¿Ð¾ Ð·Ð°Ð¿ÑÐ¾ÑÑ Ð°Ð¸ÑÑ Ð¿Ð½Ð³"/>
          <p:cNvPicPr>
            <a:picLocks noChangeAspect="1" noChangeArrowheads="1"/>
          </p:cNvPicPr>
          <p:nvPr/>
        </p:nvPicPr>
        <p:blipFill>
          <a:blip r:embed="rId3" cstate="print">
            <a:lum bright="10000"/>
          </a:blip>
          <a:srcRect/>
          <a:stretch>
            <a:fillRect/>
          </a:stretch>
        </p:blipFill>
        <p:spPr bwMode="auto">
          <a:xfrm>
            <a:off x="2915816" y="4365104"/>
            <a:ext cx="1584176" cy="2112235"/>
          </a:xfrm>
          <a:prstGeom prst="rect">
            <a:avLst/>
          </a:prstGeom>
          <a:noFill/>
        </p:spPr>
      </p:pic>
      <p:pic>
        <p:nvPicPr>
          <p:cNvPr id="19" name="Picture 6" descr="ÐÐ°ÑÑÐ¸Ð½ÐºÐ¸ Ð¿Ð¾ Ð·Ð°Ð¿ÑÐ¾ÑÑ ÑÐ°Ñ Ð¿Ð½Ð³"/>
          <p:cNvPicPr>
            <a:picLocks noChangeAspect="1" noChangeArrowheads="1"/>
          </p:cNvPicPr>
          <p:nvPr/>
        </p:nvPicPr>
        <p:blipFill>
          <a:blip r:embed="rId4" cstate="print">
            <a:lum bright="10000"/>
          </a:blip>
          <a:srcRect/>
          <a:stretch>
            <a:fillRect/>
          </a:stretch>
        </p:blipFill>
        <p:spPr bwMode="auto">
          <a:xfrm>
            <a:off x="5004048" y="4509120"/>
            <a:ext cx="1520769" cy="2016224"/>
          </a:xfrm>
          <a:prstGeom prst="rect">
            <a:avLst/>
          </a:prstGeom>
          <a:noFill/>
        </p:spPr>
      </p:pic>
      <p:pic>
        <p:nvPicPr>
          <p:cNvPr id="20" name="Picture 8" descr="ÐÐ°ÑÑÐ¸Ð½ÐºÐ¸ Ð¿Ð¾ Ð·Ð°Ð¿ÑÐ¾ÑÑ Ð°Ð±ÑÐ¸ÐºÐ¾Ñ Ð¿Ð½Ð³"/>
          <p:cNvPicPr>
            <a:picLocks noChangeAspect="1" noChangeArrowheads="1"/>
          </p:cNvPicPr>
          <p:nvPr/>
        </p:nvPicPr>
        <p:blipFill>
          <a:blip r:embed="rId5" cstate="print">
            <a:lum bright="10000"/>
          </a:blip>
          <a:srcRect/>
          <a:stretch>
            <a:fillRect/>
          </a:stretch>
        </p:blipFill>
        <p:spPr bwMode="auto">
          <a:xfrm>
            <a:off x="6948264" y="3212976"/>
            <a:ext cx="1666244" cy="23142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73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AutoShape 2" descr="ÐÐ¾ÑÐ¾Ð¶ÐµÐµ Ð¸Ð·Ð¾Ð±ÑÐ°Ð¶ÐµÐ½Ð¸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08" name="AutoShape 4" descr="ÐÐ¾ÑÐ¾Ð¶ÐµÐµ Ð¸Ð·Ð¾Ð±ÑÐ°Ð¶ÐµÐ½Ð¸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1844824"/>
            <a:ext cx="2225702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2051720" y="3212976"/>
            <a:ext cx="2232248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" decel="100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Заголовок 23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836712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Пройдите по дорожкам - составьте и запишите слоги с буквами Ж - Ш.</a:t>
            </a:r>
            <a:endParaRPr lang="ru-RU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graphicFrame>
        <p:nvGraphicFramePr>
          <p:cNvPr id="28" name="Таблица 27"/>
          <p:cNvGraphicFramePr>
            <a:graphicFrameLocks noGrp="1"/>
          </p:cNvGraphicFramePr>
          <p:nvPr/>
        </p:nvGraphicFramePr>
        <p:xfrm>
          <a:off x="1835696" y="3284984"/>
          <a:ext cx="1535832" cy="2895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35832"/>
              </a:tblGrid>
              <a:tr h="578693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ША</a:t>
                      </a:r>
                      <a:endParaRPr lang="ru-RU" sz="32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7869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1F497D">
                              <a:lumMod val="75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ШУ</a:t>
                      </a:r>
                      <a:endParaRPr lang="ru-RU" sz="3200" b="1" dirty="0" smtClean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78693">
                <a:tc>
                  <a:txBody>
                    <a:bodyPr/>
                    <a:lstStyle/>
                    <a:p>
                      <a:pPr algn="ctr"/>
                      <a:r>
                        <a:rPr kumimoji="0" lang="ru-RU" sz="3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1F497D">
                              <a:lumMod val="75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ШИ</a:t>
                      </a:r>
                      <a:endParaRPr lang="ru-RU" sz="32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78693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ШЮ</a:t>
                      </a:r>
                      <a:endParaRPr lang="ru-RU" sz="32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78693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ШЕ</a:t>
                      </a:r>
                      <a:endParaRPr lang="ru-RU" sz="32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9" name="Таблица 28"/>
          <p:cNvGraphicFramePr>
            <a:graphicFrameLocks noGrp="1"/>
          </p:cNvGraphicFramePr>
          <p:nvPr/>
        </p:nvGraphicFramePr>
        <p:xfrm>
          <a:off x="5508104" y="3284984"/>
          <a:ext cx="1535832" cy="2895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35832"/>
              </a:tblGrid>
              <a:tr h="578693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АЖ</a:t>
                      </a:r>
                      <a:endParaRPr lang="ru-RU" sz="32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78693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УЖ</a:t>
                      </a:r>
                      <a:endParaRPr lang="ru-RU" sz="32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78693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ИЖ</a:t>
                      </a:r>
                      <a:endParaRPr lang="ru-RU" sz="32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78693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ЮЖ</a:t>
                      </a:r>
                      <a:endParaRPr lang="ru-RU" sz="32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78693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ЕЖ</a:t>
                      </a:r>
                      <a:endParaRPr lang="ru-RU" sz="32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835696" y="3284984"/>
          <a:ext cx="1535832" cy="2895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35832"/>
              </a:tblGrid>
              <a:tr h="578693"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7869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3200" b="1" dirty="0" smtClean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78693"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78693"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78693"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5508104" y="3284984"/>
          <a:ext cx="1535832" cy="2895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35832"/>
              </a:tblGrid>
              <a:tr h="578693"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7869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3200" b="1" dirty="0" smtClean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78693"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78693"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78693"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8" name="Заголовок 23"/>
          <p:cNvSpPr txBox="1">
            <a:spLocks/>
          </p:cNvSpPr>
          <p:nvPr/>
        </p:nvSpPr>
        <p:spPr>
          <a:xfrm>
            <a:off x="179512" y="908720"/>
            <a:ext cx="1137320" cy="10081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Ш</a:t>
            </a:r>
            <a:endParaRPr kumimoji="0" lang="ru-RU" sz="66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Заголовок 23"/>
          <p:cNvSpPr txBox="1">
            <a:spLocks/>
          </p:cNvSpPr>
          <p:nvPr/>
        </p:nvSpPr>
        <p:spPr>
          <a:xfrm>
            <a:off x="7740352" y="836712"/>
            <a:ext cx="1137320" cy="10081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Ж</a:t>
            </a:r>
            <a:endParaRPr kumimoji="0" lang="ru-RU" sz="66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Заголовок 23"/>
          <p:cNvSpPr txBox="1">
            <a:spLocks/>
          </p:cNvSpPr>
          <p:nvPr/>
        </p:nvSpPr>
        <p:spPr>
          <a:xfrm>
            <a:off x="1187624" y="980728"/>
            <a:ext cx="864096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000" b="1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А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Заголовок 23"/>
          <p:cNvSpPr txBox="1">
            <a:spLocks/>
          </p:cNvSpPr>
          <p:nvPr/>
        </p:nvSpPr>
        <p:spPr>
          <a:xfrm>
            <a:off x="1763688" y="1196752"/>
            <a:ext cx="864096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000" b="1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У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5" name="Заголовок 23"/>
          <p:cNvSpPr txBox="1">
            <a:spLocks/>
          </p:cNvSpPr>
          <p:nvPr/>
        </p:nvSpPr>
        <p:spPr>
          <a:xfrm>
            <a:off x="2267744" y="1340768"/>
            <a:ext cx="864096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000" b="1" noProof="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И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7" name="Заголовок 23"/>
          <p:cNvSpPr txBox="1">
            <a:spLocks/>
          </p:cNvSpPr>
          <p:nvPr/>
        </p:nvSpPr>
        <p:spPr>
          <a:xfrm>
            <a:off x="2915816" y="1556792"/>
            <a:ext cx="864096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000" b="1" noProof="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Ю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8" name="Заголовок 23"/>
          <p:cNvSpPr txBox="1">
            <a:spLocks/>
          </p:cNvSpPr>
          <p:nvPr/>
        </p:nvSpPr>
        <p:spPr>
          <a:xfrm>
            <a:off x="3491880" y="1772816"/>
            <a:ext cx="864096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000" b="1" noProof="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Е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9" name="Заголовок 23"/>
          <p:cNvSpPr txBox="1">
            <a:spLocks/>
          </p:cNvSpPr>
          <p:nvPr/>
        </p:nvSpPr>
        <p:spPr>
          <a:xfrm>
            <a:off x="4644008" y="1772816"/>
            <a:ext cx="864096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000" b="1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А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0" name="Заголовок 23"/>
          <p:cNvSpPr txBox="1">
            <a:spLocks/>
          </p:cNvSpPr>
          <p:nvPr/>
        </p:nvSpPr>
        <p:spPr>
          <a:xfrm>
            <a:off x="5220072" y="1628800"/>
            <a:ext cx="864096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000" b="1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У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1" name="Заголовок 23"/>
          <p:cNvSpPr txBox="1">
            <a:spLocks/>
          </p:cNvSpPr>
          <p:nvPr/>
        </p:nvSpPr>
        <p:spPr>
          <a:xfrm>
            <a:off x="5796136" y="1412776"/>
            <a:ext cx="864096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000" b="1" noProof="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И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2" name="Заголовок 23"/>
          <p:cNvSpPr txBox="1">
            <a:spLocks/>
          </p:cNvSpPr>
          <p:nvPr/>
        </p:nvSpPr>
        <p:spPr>
          <a:xfrm>
            <a:off x="6444208" y="1196752"/>
            <a:ext cx="864096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000" b="1" noProof="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Ю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3" name="Заголовок 23"/>
          <p:cNvSpPr txBox="1">
            <a:spLocks/>
          </p:cNvSpPr>
          <p:nvPr/>
        </p:nvSpPr>
        <p:spPr>
          <a:xfrm>
            <a:off x="7092280" y="980728"/>
            <a:ext cx="864096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000" b="1" noProof="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Е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26" name="Прямая со стрелкой 25"/>
          <p:cNvCxnSpPr/>
          <p:nvPr/>
        </p:nvCxnSpPr>
        <p:spPr>
          <a:xfrm>
            <a:off x="1331640" y="1988840"/>
            <a:ext cx="2592288" cy="936104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flipV="1">
            <a:off x="4932040" y="1988840"/>
            <a:ext cx="2808312" cy="936104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35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028384" y="1772816"/>
            <a:ext cx="648072" cy="868417"/>
          </a:xfrm>
          <a:prstGeom prst="rect">
            <a:avLst/>
          </a:prstGeom>
          <a:noFill/>
        </p:spPr>
      </p:pic>
      <p:pic>
        <p:nvPicPr>
          <p:cNvPr id="3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520" y="1916832"/>
            <a:ext cx="936104" cy="936104"/>
          </a:xfrm>
          <a:prstGeom prst="rect">
            <a:avLst/>
          </a:prstGeom>
          <a:noFill/>
        </p:spPr>
      </p:pic>
      <p:pic>
        <p:nvPicPr>
          <p:cNvPr id="37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9872" y="3933056"/>
            <a:ext cx="2225702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500"/>
                            </p:stCondLst>
                            <p:childTnLst>
                              <p:par>
                                <p:cTn id="6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0"/>
                            </p:stCondLst>
                            <p:childTnLst>
                              <p:par>
                                <p:cTn id="7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500"/>
                            </p:stCondLst>
                            <p:childTnLst>
                              <p:par>
                                <p:cTn id="7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6500"/>
                            </p:stCondLst>
                            <p:childTnLst>
                              <p:par>
                                <p:cTn id="9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7000"/>
                            </p:stCondLst>
                            <p:childTnLst>
                              <p:par>
                                <p:cTn id="9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7500"/>
                            </p:stCondLst>
                            <p:childTnLst>
                              <p:par>
                                <p:cTn id="10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  <p:bldP spid="13" grpId="0"/>
      <p:bldP spid="15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6" name="Picture 6" descr="ÐÐ°ÑÑÐ¸Ð½ÐºÐ¸ Ð¿Ð¾ Ð·Ð°Ð¿ÑÐ¾ÑÑ Ð¶ÑÐºÐ¸ Ð½Ð° Ð¿Ð¾Ð»ÑÐ½Ðº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56" y="0"/>
            <a:ext cx="9139944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475656" y="476672"/>
            <a:ext cx="6408712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kumimoji="0" lang="ru-RU" sz="8000" b="1" i="0" u="none" strike="noStrike" kern="1200" cap="none" spc="0" normalizeH="0" baseline="0" noProof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Физминутка</a:t>
            </a:r>
            <a:endParaRPr lang="ru-RU" sz="8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Группа 33"/>
          <p:cNvGrpSpPr/>
          <p:nvPr/>
        </p:nvGrpSpPr>
        <p:grpSpPr>
          <a:xfrm>
            <a:off x="0" y="0"/>
            <a:ext cx="3091198" cy="1700808"/>
            <a:chOff x="77463" y="150654"/>
            <a:chExt cx="3091198" cy="1700808"/>
          </a:xfrm>
        </p:grpSpPr>
        <p:pic>
          <p:nvPicPr>
            <p:cNvPr id="2053" name="Picture 5"/>
            <p:cNvPicPr>
              <a:picLocks noChangeAspect="1" noChangeArrowheads="1"/>
            </p:cNvPicPr>
            <p:nvPr/>
          </p:nvPicPr>
          <p:blipFill>
            <a:blip r:embed="rId3" cstate="print">
              <a:lum bright="30000"/>
            </a:blip>
            <a:srcRect/>
            <a:stretch>
              <a:fillRect/>
            </a:stretch>
          </p:blipFill>
          <p:spPr bwMode="auto">
            <a:xfrm rot="10454804" flipH="1">
              <a:off x="77463" y="150654"/>
              <a:ext cx="3091198" cy="17008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7" name="Заголовок 23"/>
            <p:cNvSpPr txBox="1">
              <a:spLocks/>
            </p:cNvSpPr>
            <p:nvPr/>
          </p:nvSpPr>
          <p:spPr>
            <a:xfrm rot="20739475">
              <a:off x="251520" y="332656"/>
              <a:ext cx="2736304" cy="108012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4400" b="1" noProof="0" dirty="0" smtClean="0">
                  <a:solidFill>
                    <a:schemeClr val="accent1">
                      <a:lumMod val="75000"/>
                    </a:schemeClr>
                  </a:solidFill>
                  <a:latin typeface="+mj-lt"/>
                  <a:ea typeface="+mj-ea"/>
                  <a:cs typeface="+mj-cs"/>
                </a:rPr>
                <a:t>шила</a:t>
              </a:r>
              <a:endParaRPr kumimoji="0" lang="ru-RU" sz="44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</p:grpSp>
      <p:grpSp>
        <p:nvGrpSpPr>
          <p:cNvPr id="28" name="Группа 27"/>
          <p:cNvGrpSpPr/>
          <p:nvPr/>
        </p:nvGrpSpPr>
        <p:grpSpPr>
          <a:xfrm rot="10800000">
            <a:off x="4657360" y="3424082"/>
            <a:ext cx="2936375" cy="1787205"/>
            <a:chOff x="4499992" y="3429000"/>
            <a:chExt cx="3091198" cy="1700808"/>
          </a:xfrm>
        </p:grpSpPr>
        <p:pic>
          <p:nvPicPr>
            <p:cNvPr id="13" name="Picture 5"/>
            <p:cNvPicPr>
              <a:picLocks noChangeAspect="1" noChangeArrowheads="1"/>
            </p:cNvPicPr>
            <p:nvPr/>
          </p:nvPicPr>
          <p:blipFill>
            <a:blip r:embed="rId3" cstate="print">
              <a:lum bright="30000"/>
            </a:blip>
            <a:srcRect/>
            <a:stretch>
              <a:fillRect/>
            </a:stretch>
          </p:blipFill>
          <p:spPr bwMode="auto">
            <a:xfrm flipH="1">
              <a:off x="4499992" y="3429000"/>
              <a:ext cx="3091198" cy="17008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7" name="Заголовок 23"/>
            <p:cNvSpPr txBox="1">
              <a:spLocks/>
            </p:cNvSpPr>
            <p:nvPr/>
          </p:nvSpPr>
          <p:spPr>
            <a:xfrm rot="9999450">
              <a:off x="4601715" y="3775464"/>
              <a:ext cx="2736304" cy="108012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4400" b="1" noProof="0" dirty="0" smtClean="0">
                  <a:solidFill>
                    <a:schemeClr val="accent1">
                      <a:lumMod val="75000"/>
                    </a:schemeClr>
                  </a:solidFill>
                  <a:latin typeface="+mj-lt"/>
                  <a:ea typeface="+mj-ea"/>
                  <a:cs typeface="+mj-cs"/>
                </a:rPr>
                <a:t>машет</a:t>
              </a:r>
              <a:endParaRPr kumimoji="0" lang="ru-RU" sz="44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</p:grpSp>
      <p:grpSp>
        <p:nvGrpSpPr>
          <p:cNvPr id="27" name="Группа 26"/>
          <p:cNvGrpSpPr/>
          <p:nvPr/>
        </p:nvGrpSpPr>
        <p:grpSpPr>
          <a:xfrm rot="10618771">
            <a:off x="4427984" y="1772816"/>
            <a:ext cx="3091198" cy="1700808"/>
            <a:chOff x="4427984" y="1772816"/>
            <a:chExt cx="3091198" cy="1700808"/>
          </a:xfrm>
        </p:grpSpPr>
        <p:pic>
          <p:nvPicPr>
            <p:cNvPr id="14" name="Picture 5"/>
            <p:cNvPicPr>
              <a:picLocks noChangeAspect="1" noChangeArrowheads="1"/>
            </p:cNvPicPr>
            <p:nvPr/>
          </p:nvPicPr>
          <p:blipFill>
            <a:blip r:embed="rId3" cstate="print">
              <a:lum bright="30000"/>
            </a:blip>
            <a:srcRect/>
            <a:stretch>
              <a:fillRect/>
            </a:stretch>
          </p:blipFill>
          <p:spPr bwMode="auto">
            <a:xfrm flipH="1">
              <a:off x="4427984" y="1772816"/>
              <a:ext cx="3091198" cy="17008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8" name="Заголовок 23"/>
            <p:cNvSpPr txBox="1">
              <a:spLocks/>
            </p:cNvSpPr>
            <p:nvPr/>
          </p:nvSpPr>
          <p:spPr>
            <a:xfrm rot="9966802">
              <a:off x="4608728" y="2163259"/>
              <a:ext cx="2736304" cy="108012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4000" b="1" noProof="0" dirty="0" smtClean="0">
                  <a:solidFill>
                    <a:schemeClr val="accent1">
                      <a:lumMod val="75000"/>
                    </a:schemeClr>
                  </a:solidFill>
                  <a:latin typeface="+mj-lt"/>
                  <a:ea typeface="+mj-ea"/>
                  <a:cs typeface="+mj-cs"/>
                </a:rPr>
                <a:t>крушить</a:t>
              </a:r>
              <a:endParaRPr kumimoji="0" lang="ru-RU" sz="40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</p:grpSp>
      <p:grpSp>
        <p:nvGrpSpPr>
          <p:cNvPr id="26" name="Группа 25"/>
          <p:cNvGrpSpPr/>
          <p:nvPr/>
        </p:nvGrpSpPr>
        <p:grpSpPr>
          <a:xfrm rot="10604349">
            <a:off x="4499992" y="188640"/>
            <a:ext cx="3091198" cy="1700808"/>
            <a:chOff x="4499992" y="188640"/>
            <a:chExt cx="3091198" cy="1700808"/>
          </a:xfrm>
        </p:grpSpPr>
        <p:pic>
          <p:nvPicPr>
            <p:cNvPr id="15" name="Picture 5"/>
            <p:cNvPicPr>
              <a:picLocks noChangeAspect="1" noChangeArrowheads="1"/>
            </p:cNvPicPr>
            <p:nvPr/>
          </p:nvPicPr>
          <p:blipFill>
            <a:blip r:embed="rId3" cstate="print">
              <a:lum bright="30000"/>
            </a:blip>
            <a:srcRect/>
            <a:stretch>
              <a:fillRect/>
            </a:stretch>
          </p:blipFill>
          <p:spPr bwMode="auto">
            <a:xfrm flipH="1">
              <a:off x="4499992" y="188640"/>
              <a:ext cx="3091198" cy="17008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9" name="Заголовок 23"/>
            <p:cNvSpPr txBox="1">
              <a:spLocks/>
            </p:cNvSpPr>
            <p:nvPr/>
          </p:nvSpPr>
          <p:spPr>
            <a:xfrm rot="9890773">
              <a:off x="4591379" y="512332"/>
              <a:ext cx="2736304" cy="108012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4400" b="1" noProof="0" dirty="0" smtClean="0">
                  <a:solidFill>
                    <a:schemeClr val="accent1">
                      <a:lumMod val="75000"/>
                    </a:schemeClr>
                  </a:solidFill>
                  <a:latin typeface="+mj-lt"/>
                  <a:ea typeface="+mj-ea"/>
                  <a:cs typeface="+mj-cs"/>
                </a:rPr>
                <a:t>тушить</a:t>
              </a:r>
              <a:endParaRPr kumimoji="0" lang="ru-RU" sz="44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</p:grpSp>
      <p:grpSp>
        <p:nvGrpSpPr>
          <p:cNvPr id="25" name="Группа 24"/>
          <p:cNvGrpSpPr/>
          <p:nvPr/>
        </p:nvGrpSpPr>
        <p:grpSpPr>
          <a:xfrm rot="10800000">
            <a:off x="0" y="1628800"/>
            <a:ext cx="3091198" cy="1700808"/>
            <a:chOff x="683568" y="1988840"/>
            <a:chExt cx="3091198" cy="1700808"/>
          </a:xfrm>
        </p:grpSpPr>
        <p:pic>
          <p:nvPicPr>
            <p:cNvPr id="9" name="Picture 5"/>
            <p:cNvPicPr>
              <a:picLocks noChangeAspect="1" noChangeArrowheads="1"/>
            </p:cNvPicPr>
            <p:nvPr/>
          </p:nvPicPr>
          <p:blipFill>
            <a:blip r:embed="rId3" cstate="print">
              <a:lum bright="30000"/>
            </a:blip>
            <a:srcRect/>
            <a:stretch>
              <a:fillRect/>
            </a:stretch>
          </p:blipFill>
          <p:spPr bwMode="auto">
            <a:xfrm flipH="1">
              <a:off x="683568" y="1988840"/>
              <a:ext cx="3091198" cy="17008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0" name="Заголовок 23"/>
            <p:cNvSpPr txBox="1">
              <a:spLocks/>
            </p:cNvSpPr>
            <p:nvPr/>
          </p:nvSpPr>
          <p:spPr>
            <a:xfrm rot="10044698">
              <a:off x="828228" y="2329367"/>
              <a:ext cx="2736304" cy="108012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4400" b="1" noProof="0" dirty="0" smtClean="0">
                  <a:solidFill>
                    <a:schemeClr val="accent1">
                      <a:lumMod val="75000"/>
                    </a:schemeClr>
                  </a:solidFill>
                  <a:latin typeface="+mj-lt"/>
                  <a:ea typeface="+mj-ea"/>
                  <a:cs typeface="+mj-cs"/>
                </a:rPr>
                <a:t>шесть</a:t>
              </a:r>
              <a:endParaRPr kumimoji="0" lang="ru-RU" sz="44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</p:grpSp>
      <p:grpSp>
        <p:nvGrpSpPr>
          <p:cNvPr id="24" name="Группа 23"/>
          <p:cNvGrpSpPr/>
          <p:nvPr/>
        </p:nvGrpSpPr>
        <p:grpSpPr>
          <a:xfrm rot="20692364">
            <a:off x="125925" y="3184618"/>
            <a:ext cx="3091198" cy="1700808"/>
            <a:chOff x="35615" y="3412403"/>
            <a:chExt cx="3091198" cy="1700808"/>
          </a:xfrm>
        </p:grpSpPr>
        <p:pic>
          <p:nvPicPr>
            <p:cNvPr id="10" name="Picture 5"/>
            <p:cNvPicPr>
              <a:picLocks noChangeAspect="1" noChangeArrowheads="1"/>
            </p:cNvPicPr>
            <p:nvPr/>
          </p:nvPicPr>
          <p:blipFill>
            <a:blip r:embed="rId3" cstate="print">
              <a:lum bright="30000"/>
            </a:blip>
            <a:srcRect/>
            <a:stretch>
              <a:fillRect/>
            </a:stretch>
          </p:blipFill>
          <p:spPr bwMode="auto">
            <a:xfrm rot="11405223" flipH="1">
              <a:off x="35615" y="3412403"/>
              <a:ext cx="3091198" cy="17008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1" name="Заголовок 23"/>
            <p:cNvSpPr txBox="1">
              <a:spLocks/>
            </p:cNvSpPr>
            <p:nvPr/>
          </p:nvSpPr>
          <p:spPr>
            <a:xfrm>
              <a:off x="243371" y="3678630"/>
              <a:ext cx="2736304" cy="108012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4000" b="1" noProof="0" dirty="0" smtClean="0">
                  <a:solidFill>
                    <a:schemeClr val="accent1">
                      <a:lumMod val="75000"/>
                    </a:schemeClr>
                  </a:solidFill>
                  <a:latin typeface="+mj-lt"/>
                  <a:ea typeface="+mj-ea"/>
                  <a:cs typeface="+mj-cs"/>
                </a:rPr>
                <a:t>шалость</a:t>
              </a:r>
              <a:endParaRPr kumimoji="0" lang="ru-RU" sz="40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</p:grpSp>
      <p:grpSp>
        <p:nvGrpSpPr>
          <p:cNvPr id="33" name="Группа 32"/>
          <p:cNvGrpSpPr/>
          <p:nvPr/>
        </p:nvGrpSpPr>
        <p:grpSpPr>
          <a:xfrm>
            <a:off x="1619672" y="404664"/>
            <a:ext cx="3091198" cy="1700808"/>
            <a:chOff x="1907704" y="692696"/>
            <a:chExt cx="3091198" cy="1700808"/>
          </a:xfrm>
        </p:grpSpPr>
        <p:pic>
          <p:nvPicPr>
            <p:cNvPr id="30" name="Picture 5"/>
            <p:cNvPicPr>
              <a:picLocks noChangeAspect="1" noChangeArrowheads="1"/>
            </p:cNvPicPr>
            <p:nvPr/>
          </p:nvPicPr>
          <p:blipFill>
            <a:blip r:embed="rId3" cstate="print">
              <a:lum bright="30000"/>
            </a:blip>
            <a:srcRect/>
            <a:stretch>
              <a:fillRect/>
            </a:stretch>
          </p:blipFill>
          <p:spPr bwMode="auto">
            <a:xfrm flipH="1">
              <a:off x="1907704" y="692696"/>
              <a:ext cx="3091198" cy="17008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2" name="Заголовок 23"/>
            <p:cNvSpPr txBox="1">
              <a:spLocks/>
            </p:cNvSpPr>
            <p:nvPr/>
          </p:nvSpPr>
          <p:spPr>
            <a:xfrm rot="20734805">
              <a:off x="2071099" y="944380"/>
              <a:ext cx="2736304" cy="108012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4400" b="1" noProof="0" dirty="0" smtClean="0">
                  <a:solidFill>
                    <a:schemeClr val="accent1">
                      <a:lumMod val="75000"/>
                    </a:schemeClr>
                  </a:solidFill>
                  <a:latin typeface="+mj-lt"/>
                  <a:ea typeface="+mj-ea"/>
                  <a:cs typeface="+mj-cs"/>
                </a:rPr>
                <a:t>жила</a:t>
              </a:r>
              <a:endParaRPr kumimoji="0" lang="ru-RU" sz="44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</p:grpSp>
      <p:grpSp>
        <p:nvGrpSpPr>
          <p:cNvPr id="51" name="Группа 50"/>
          <p:cNvGrpSpPr/>
          <p:nvPr/>
        </p:nvGrpSpPr>
        <p:grpSpPr>
          <a:xfrm>
            <a:off x="1691680" y="2060848"/>
            <a:ext cx="3024336" cy="1664020"/>
            <a:chOff x="1691680" y="2060848"/>
            <a:chExt cx="3024336" cy="1664020"/>
          </a:xfrm>
        </p:grpSpPr>
        <p:pic>
          <p:nvPicPr>
            <p:cNvPr id="37" name="Picture 5"/>
            <p:cNvPicPr>
              <a:picLocks noChangeAspect="1" noChangeArrowheads="1"/>
            </p:cNvPicPr>
            <p:nvPr/>
          </p:nvPicPr>
          <p:blipFill>
            <a:blip r:embed="rId3" cstate="print">
              <a:lum bright="30000"/>
            </a:blip>
            <a:srcRect/>
            <a:stretch>
              <a:fillRect/>
            </a:stretch>
          </p:blipFill>
          <p:spPr bwMode="auto">
            <a:xfrm flipH="1">
              <a:off x="1691680" y="2060848"/>
              <a:ext cx="3024336" cy="16640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8" name="Заголовок 23"/>
            <p:cNvSpPr txBox="1">
              <a:spLocks/>
            </p:cNvSpPr>
            <p:nvPr/>
          </p:nvSpPr>
          <p:spPr>
            <a:xfrm rot="20734805">
              <a:off x="1855075" y="2312532"/>
              <a:ext cx="2736304" cy="108012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4400" b="1" noProof="0" dirty="0" smtClean="0">
                  <a:solidFill>
                    <a:schemeClr val="accent1">
                      <a:lumMod val="75000"/>
                    </a:schemeClr>
                  </a:solidFill>
                  <a:latin typeface="+mj-lt"/>
                  <a:ea typeface="+mj-ea"/>
                  <a:cs typeface="+mj-cs"/>
                </a:rPr>
                <a:t>жесть</a:t>
              </a:r>
              <a:endParaRPr kumimoji="0" lang="ru-RU" sz="44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</p:grpSp>
      <p:grpSp>
        <p:nvGrpSpPr>
          <p:cNvPr id="52" name="Группа 51"/>
          <p:cNvGrpSpPr/>
          <p:nvPr/>
        </p:nvGrpSpPr>
        <p:grpSpPr>
          <a:xfrm>
            <a:off x="1835696" y="3501008"/>
            <a:ext cx="3010094" cy="1656184"/>
            <a:chOff x="1835696" y="3501008"/>
            <a:chExt cx="3010094" cy="1656184"/>
          </a:xfrm>
        </p:grpSpPr>
        <p:pic>
          <p:nvPicPr>
            <p:cNvPr id="39" name="Picture 5"/>
            <p:cNvPicPr>
              <a:picLocks noChangeAspect="1" noChangeArrowheads="1"/>
            </p:cNvPicPr>
            <p:nvPr/>
          </p:nvPicPr>
          <p:blipFill>
            <a:blip r:embed="rId3" cstate="print">
              <a:lum bright="30000"/>
            </a:blip>
            <a:srcRect/>
            <a:stretch>
              <a:fillRect/>
            </a:stretch>
          </p:blipFill>
          <p:spPr bwMode="auto">
            <a:xfrm rot="257132" flipH="1">
              <a:off x="1835696" y="3501008"/>
              <a:ext cx="3010094" cy="1656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0" name="Заголовок 23"/>
            <p:cNvSpPr txBox="1">
              <a:spLocks/>
            </p:cNvSpPr>
            <p:nvPr/>
          </p:nvSpPr>
          <p:spPr>
            <a:xfrm rot="21028351">
              <a:off x="1927085" y="3752692"/>
              <a:ext cx="2736304" cy="108012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4000" b="1" noProof="0" dirty="0" smtClean="0">
                  <a:solidFill>
                    <a:schemeClr val="accent1">
                      <a:lumMod val="75000"/>
                    </a:schemeClr>
                  </a:solidFill>
                  <a:latin typeface="+mj-lt"/>
                  <a:ea typeface="+mj-ea"/>
                  <a:cs typeface="+mj-cs"/>
                </a:rPr>
                <a:t>жалость</a:t>
              </a:r>
              <a:endParaRPr kumimoji="0" lang="ru-RU" sz="40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</p:grpSp>
      <p:grpSp>
        <p:nvGrpSpPr>
          <p:cNvPr id="54" name="Группа 53"/>
          <p:cNvGrpSpPr/>
          <p:nvPr/>
        </p:nvGrpSpPr>
        <p:grpSpPr>
          <a:xfrm>
            <a:off x="6228184" y="548680"/>
            <a:ext cx="2915816" cy="1604311"/>
            <a:chOff x="6228184" y="548680"/>
            <a:chExt cx="2915816" cy="1604311"/>
          </a:xfrm>
        </p:grpSpPr>
        <p:pic>
          <p:nvPicPr>
            <p:cNvPr id="43" name="Picture 5"/>
            <p:cNvPicPr>
              <a:picLocks noChangeAspect="1" noChangeArrowheads="1"/>
            </p:cNvPicPr>
            <p:nvPr/>
          </p:nvPicPr>
          <p:blipFill>
            <a:blip r:embed="rId3" cstate="print">
              <a:lum bright="30000"/>
            </a:blip>
            <a:srcRect/>
            <a:stretch>
              <a:fillRect/>
            </a:stretch>
          </p:blipFill>
          <p:spPr bwMode="auto">
            <a:xfrm flipH="1">
              <a:off x="6228184" y="548680"/>
              <a:ext cx="2915816" cy="16043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4" name="Заголовок 23"/>
            <p:cNvSpPr txBox="1">
              <a:spLocks/>
            </p:cNvSpPr>
            <p:nvPr/>
          </p:nvSpPr>
          <p:spPr>
            <a:xfrm rot="20734805">
              <a:off x="6386076" y="758918"/>
              <a:ext cx="2500217" cy="1006052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4400" b="1" noProof="0" dirty="0" smtClean="0">
                  <a:solidFill>
                    <a:schemeClr val="accent1">
                      <a:lumMod val="75000"/>
                    </a:schemeClr>
                  </a:solidFill>
                  <a:latin typeface="+mj-lt"/>
                  <a:ea typeface="+mj-ea"/>
                  <a:cs typeface="+mj-cs"/>
                </a:rPr>
                <a:t>тужить</a:t>
              </a:r>
              <a:endParaRPr kumimoji="0" lang="ru-RU" sz="44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</p:grpSp>
      <p:grpSp>
        <p:nvGrpSpPr>
          <p:cNvPr id="55" name="Группа 54"/>
          <p:cNvGrpSpPr/>
          <p:nvPr/>
        </p:nvGrpSpPr>
        <p:grpSpPr>
          <a:xfrm>
            <a:off x="6228184" y="2132856"/>
            <a:ext cx="2915816" cy="1604311"/>
            <a:chOff x="6228184" y="2132856"/>
            <a:chExt cx="2915816" cy="1604311"/>
          </a:xfrm>
        </p:grpSpPr>
        <p:pic>
          <p:nvPicPr>
            <p:cNvPr id="45" name="Picture 5"/>
            <p:cNvPicPr>
              <a:picLocks noChangeAspect="1" noChangeArrowheads="1"/>
            </p:cNvPicPr>
            <p:nvPr/>
          </p:nvPicPr>
          <p:blipFill>
            <a:blip r:embed="rId3" cstate="print">
              <a:lum bright="30000"/>
            </a:blip>
            <a:srcRect/>
            <a:stretch>
              <a:fillRect/>
            </a:stretch>
          </p:blipFill>
          <p:spPr bwMode="auto">
            <a:xfrm flipH="1">
              <a:off x="6228184" y="2132856"/>
              <a:ext cx="2915816" cy="16043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6" name="Заголовок 23"/>
            <p:cNvSpPr txBox="1">
              <a:spLocks/>
            </p:cNvSpPr>
            <p:nvPr/>
          </p:nvSpPr>
          <p:spPr>
            <a:xfrm rot="20734805">
              <a:off x="6386076" y="2343094"/>
              <a:ext cx="2500217" cy="1006052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4000" b="1" noProof="0" dirty="0" smtClean="0">
                  <a:solidFill>
                    <a:schemeClr val="accent1">
                      <a:lumMod val="75000"/>
                    </a:schemeClr>
                  </a:solidFill>
                  <a:latin typeface="+mj-lt"/>
                  <a:ea typeface="+mj-ea"/>
                  <a:cs typeface="+mj-cs"/>
                </a:rPr>
                <a:t>кружить</a:t>
              </a:r>
              <a:endParaRPr kumimoji="0" lang="ru-RU" sz="40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</p:grpSp>
      <p:pic>
        <p:nvPicPr>
          <p:cNvPr id="47" name="Picture 5"/>
          <p:cNvPicPr>
            <a:picLocks noChangeAspect="1" noChangeArrowheads="1"/>
          </p:cNvPicPr>
          <p:nvPr/>
        </p:nvPicPr>
        <p:blipFill>
          <a:blip r:embed="rId3" cstate="print">
            <a:lum bright="30000"/>
          </a:blip>
          <a:srcRect/>
          <a:stretch>
            <a:fillRect/>
          </a:stretch>
        </p:blipFill>
        <p:spPr bwMode="auto">
          <a:xfrm flipH="1">
            <a:off x="6228184" y="3717032"/>
            <a:ext cx="2915816" cy="1604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8" name="Заголовок 23"/>
          <p:cNvSpPr txBox="1">
            <a:spLocks/>
          </p:cNvSpPr>
          <p:nvPr/>
        </p:nvSpPr>
        <p:spPr>
          <a:xfrm rot="20734805">
            <a:off x="6386076" y="3927270"/>
            <a:ext cx="2500217" cy="10060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noProof="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мажет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3566</TotalTime>
  <Words>263</Words>
  <Application>Microsoft Office PowerPoint</Application>
  <PresentationFormat>Экран (4:3)</PresentationFormat>
  <Paragraphs>81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Определите, какой символ к какому звуку относится?</vt:lpstr>
      <vt:lpstr>Составьте имена героев занятия по первым буквам слов-картинок. Запишите эти имена и выделите буквы Ж - Ш.</vt:lpstr>
      <vt:lpstr>Составьте имена героев занятия по первым буквам слов-картинок. Запишите эти имена и выделите буквы Ж - Ш.</vt:lpstr>
      <vt:lpstr>Слайд 6</vt:lpstr>
      <vt:lpstr>Пройдите по дорожкам - составьте и запишите слоги с буквами Ж - Ш.</vt:lpstr>
      <vt:lpstr>Слайд 8</vt:lpstr>
      <vt:lpstr>Слайд 9</vt:lpstr>
      <vt:lpstr>Зрительная гимнастика</vt:lpstr>
      <vt:lpstr>Слайд 11</vt:lpstr>
      <vt:lpstr>Составьте словосочетания из слов левого и правого столбиков. Запишите их, выделите буквы Ж – Ш.</vt:lpstr>
      <vt:lpstr>Вставьте в слова пропущенные буквы Ш или Ж.</vt:lpstr>
      <vt:lpstr>Слайд 14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Найдите буквы, сходные по начертанию</dc:title>
  <dc:creator>User</dc:creator>
  <cp:lastModifiedBy>user</cp:lastModifiedBy>
  <cp:revision>87</cp:revision>
  <dcterms:created xsi:type="dcterms:W3CDTF">2015-12-14T16:50:10Z</dcterms:created>
  <dcterms:modified xsi:type="dcterms:W3CDTF">2019-04-24T06:45:05Z</dcterms:modified>
</cp:coreProperties>
</file>