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1" r:id="rId9"/>
    <p:sldId id="272" r:id="rId10"/>
    <p:sldId id="293" r:id="rId11"/>
    <p:sldId id="273" r:id="rId12"/>
    <p:sldId id="274" r:id="rId13"/>
    <p:sldId id="268" r:id="rId14"/>
    <p:sldId id="289" r:id="rId15"/>
    <p:sldId id="290" r:id="rId16"/>
    <p:sldId id="291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41" autoAdjust="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8340474940843107"/>
          <c:y val="0"/>
          <c:w val="0.81659525059156923"/>
          <c:h val="0.79519318945729156"/>
        </c:manualLayout>
      </c:layout>
      <c:lineChart>
        <c:grouping val="standard"/>
        <c:ser>
          <c:idx val="0"/>
          <c:order val="0"/>
          <c:tx>
            <c:strRef>
              <c:f>Лист1!$B$2</c:f>
              <c:strCache>
                <c:ptCount val="1"/>
                <c:pt idx="0">
                  <c:v>30 сек</c:v>
                </c:pt>
              </c:strCache>
            </c:strRef>
          </c:tx>
          <c:cat>
            <c:strRef>
              <c:f>Лист1!$A$3:$A$7</c:f>
              <c:strCache>
                <c:ptCount val="3"/>
                <c:pt idx="0">
                  <c:v>30сек</c:v>
                </c:pt>
                <c:pt idx="1">
                  <c:v>1 мин</c:v>
                </c:pt>
                <c:pt idx="2">
                  <c:v>2 мин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1 мин</c:v>
                </c:pt>
              </c:strCache>
            </c:strRef>
          </c:tx>
          <c:cat>
            <c:strRef>
              <c:f>Лист1!$A$3:$A$7</c:f>
              <c:strCache>
                <c:ptCount val="3"/>
                <c:pt idx="0">
                  <c:v>30сек</c:v>
                </c:pt>
                <c:pt idx="1">
                  <c:v>1 мин</c:v>
                </c:pt>
                <c:pt idx="2">
                  <c:v>2 мин</c:v>
                </c:pt>
              </c:strCache>
            </c:strRef>
          </c:cat>
          <c:val>
            <c:numRef>
              <c:f>Лист1!$C$3:$C$7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 мин</c:v>
                </c:pt>
              </c:strCache>
            </c:strRef>
          </c:tx>
          <c:cat>
            <c:strRef>
              <c:f>Лист1!$A$3:$A$7</c:f>
              <c:strCache>
                <c:ptCount val="3"/>
                <c:pt idx="0">
                  <c:v>30сек</c:v>
                </c:pt>
                <c:pt idx="1">
                  <c:v>1 мин</c:v>
                </c:pt>
                <c:pt idx="2">
                  <c:v>2 мин</c:v>
                </c:pt>
              </c:strCache>
            </c:strRef>
          </c:cat>
          <c:val>
            <c:numRef>
              <c:f>Лист1!$D$3:$D$7</c:f>
              <c:numCache>
                <c:formatCode>General</c:formatCode>
                <c:ptCount val="5"/>
              </c:numCache>
            </c:numRef>
          </c:val>
        </c:ser>
        <c:marker val="1"/>
        <c:axId val="96688384"/>
        <c:axId val="96686080"/>
      </c:lineChart>
      <c:catAx>
        <c:axId val="96688384"/>
        <c:scaling>
          <c:orientation val="minMax"/>
        </c:scaling>
        <c:axPos val="b"/>
        <c:majorTickMark val="none"/>
        <c:tickLblPos val="nextTo"/>
        <c:crossAx val="96686080"/>
        <c:crosses val="autoZero"/>
        <c:auto val="1"/>
        <c:lblAlgn val="ctr"/>
        <c:lblOffset val="80"/>
        <c:tickMarkSkip val="3"/>
      </c:catAx>
      <c:valAx>
        <c:axId val="9668608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96688384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>
          <a:solidFill>
            <a:schemeClr val="accent3">
              <a:lumMod val="50000"/>
            </a:schemeClr>
          </a:solidFill>
        </a:defRPr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3DE01-BBD9-45AD-8D34-B00D267332FC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CA22E-A9C0-4DD6-A1BC-0841FFB00D7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0200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CA22E-A9C0-4DD6-A1BC-0841FFB00D79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49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81E177E-EBD3-4C9B-952C-9F0051FF815F}" type="datetimeFigureOut">
              <a:rPr lang="ru-RU" smtClean="0"/>
              <a:pPr/>
              <a:t>13.11.2016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1CD0162-8472-49A0-8A79-A8A41AE52E1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Домашние задания по физической культуре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для 2 класса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5373216"/>
            <a:ext cx="2880320" cy="64807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000" dirty="0" smtClean="0"/>
              <a:t>Автор  </a:t>
            </a:r>
            <a:r>
              <a:rPr lang="ru-RU" sz="1000" dirty="0" err="1" smtClean="0"/>
              <a:t>Судоргина</a:t>
            </a:r>
            <a:r>
              <a:rPr lang="ru-RU" sz="1000" dirty="0" smtClean="0"/>
              <a:t> А.В..</a:t>
            </a:r>
            <a:endParaRPr lang="ru-RU" sz="1000" dirty="0"/>
          </a:p>
        </p:txBody>
      </p:sp>
    </p:spTree>
    <p:extLst>
      <p:ext uri="{BB962C8B-B14F-4D97-AF65-F5344CB8AC3E}">
        <p14:creationId xmlns="" xmlns:p14="http://schemas.microsoft.com/office/powerpoint/2010/main" val="28179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Выучи игру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Мороз-Красный </a:t>
            </a:r>
            <a:r>
              <a:rPr lang="ru-RU" dirty="0" smtClean="0">
                <a:solidFill>
                  <a:srgbClr val="002060"/>
                </a:solidFill>
              </a:rPr>
              <a:t>нос</a:t>
            </a:r>
            <a:endParaRPr lang="ru-RU" b="0" dirty="0" smtClean="0">
              <a:solidFill>
                <a:srgbClr val="002060"/>
              </a:solidFill>
            </a:endParaRP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На противоположных сторонах площадки обозначают два дома, в одном из них располагаются играющие. Посередине площадки встает водящий — Мороз-Красный нос. Он говорит: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Я Мороз-Красный нос.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Кто из вас решится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В путь-дороженьку пуститься?        .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Играющие отвечают: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Не боимся мы угроз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И не страшен нам мороз.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После этого дети перебегают через площадку в другой дом. Мороз догоняет их и старается заморозить (коснуться рукой). Замороженные останавливаются на том месте, где их настиг Мороз, и стоят до окончания перебежки. После нескольких перебежек выбирают другого водящего.</a:t>
            </a:r>
            <a:endParaRPr lang="ru-RU" b="0" dirty="0" smtClean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1\Downloads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581128"/>
            <a:ext cx="31432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Выучи игру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8280920" cy="43924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Туннель</a:t>
            </a:r>
            <a:endParaRPr lang="ru-RU" b="0" dirty="0" smtClean="0">
              <a:solidFill>
                <a:srgbClr val="002060"/>
              </a:solidFill>
            </a:endParaRPr>
          </a:p>
          <a:p>
            <a:r>
              <a:rPr lang="ru-RU" b="0" dirty="0" smtClean="0">
                <a:solidFill>
                  <a:srgbClr val="002060"/>
                </a:solidFill>
              </a:rPr>
              <a:t>Играющие делятся на две команды и строятся в колонны по два, взявшись за руки, одна колонна параллельно другой. По сигналу ведущего дети, стоящие в колоннах последними, бегут вперед под поднятыми руками играющих и встают впереди своей колонны, подняв руки вверх. Последнее является сигналом для оказавшихся задними, и они выполняют то же, что и предыдущая пара. Выигрывает команда, игроки которой первыми закончат пробежку.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Невод</a:t>
            </a:r>
            <a:endParaRPr lang="ru-RU" b="0" dirty="0" smtClean="0">
              <a:solidFill>
                <a:srgbClr val="002060"/>
              </a:solidFill>
            </a:endParaRPr>
          </a:p>
          <a:p>
            <a:r>
              <a:rPr lang="ru-RU" b="0" dirty="0" smtClean="0">
                <a:solidFill>
                  <a:srgbClr val="002060"/>
                </a:solidFill>
              </a:rPr>
              <a:t>Двое или трое играющих берутся за руки, образуя "невод". Их задача - поймать как можно больше "плавающих рыб". Если "рыбку" поймали, то она присоединяется к водящим и становится частью "невода".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Лабиринт</a:t>
            </a:r>
            <a:endParaRPr lang="ru-RU" b="0" dirty="0" smtClean="0">
              <a:solidFill>
                <a:srgbClr val="002060"/>
              </a:solidFill>
            </a:endParaRPr>
          </a:p>
          <a:p>
            <a:r>
              <a:rPr lang="ru-RU" b="0" dirty="0" smtClean="0">
                <a:solidFill>
                  <a:srgbClr val="002060"/>
                </a:solidFill>
              </a:rPr>
              <a:t>Дети встают в несколько шеренг. 2 водящих (заяц, волк). Дети стоят на расстоянии вытянутой руки (боковые не поднимают руки) Заяц бегает по лабиринту не пробегая под руками. По команде воспитателя "направо" дети поворачиваются и заяц уже бегает по другому лабиринту. Волк догоняет зайца, если догонит - меняются.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Мячик в руке</a:t>
            </a:r>
            <a:endParaRPr lang="ru-RU" b="0" dirty="0" smtClean="0">
              <a:solidFill>
                <a:srgbClr val="002060"/>
              </a:solidFill>
            </a:endParaRPr>
          </a:p>
          <a:p>
            <a:r>
              <a:rPr lang="ru-RU" b="0" dirty="0" smtClean="0">
                <a:solidFill>
                  <a:srgbClr val="002060"/>
                </a:solidFill>
              </a:rPr>
              <a:t>Игроки выстраиваются в шеренгу. Вытянутые руки с раскрытыми ладонями держат за спиной. Один из игроков стоит за их спинами. У него в руке мячик или камешек. Идя вдоль шеренги, он делает вид, будто хочет опустить шарик в чью-нибудь ладонь. Игроки не должны оглядываться. Наконец он опускает шарик в чью-то руку. Игрок, получивший шарик, неожиданно вырывается из шеренги. Соседи справа и слева должны схватить его (или осалить) прежде, чем он двинется с места. Но при этом они не имеют права сходить с линии. Если им не удастся его схватить, он может вернуться на место, и игра продолжается. Если его схватят, он меняется местами с ведущим.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1\Downloads\i (3).jpg"/>
          <p:cNvPicPr>
            <a:picLocks noChangeAspect="1" noChangeArrowheads="1"/>
          </p:cNvPicPr>
          <p:nvPr/>
        </p:nvPicPr>
        <p:blipFill>
          <a:blip r:embed="rId2" cstate="print"/>
          <a:srcRect l="6977" r="6977"/>
          <a:stretch>
            <a:fillRect/>
          </a:stretch>
        </p:blipFill>
        <p:spPr bwMode="auto">
          <a:xfrm>
            <a:off x="2987824" y="4653136"/>
            <a:ext cx="2664296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0959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Выучи игру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840540"/>
          </a:xfrm>
        </p:spPr>
        <p:txBody>
          <a:bodyPr>
            <a:normAutofit fontScale="40000" lnSpcReduction="20000"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Море </a:t>
            </a:r>
            <a:r>
              <a:rPr lang="ru-RU" sz="3000" dirty="0" smtClean="0">
                <a:solidFill>
                  <a:srgbClr val="002060"/>
                </a:solidFill>
              </a:rPr>
              <a:t>волнуется.</a:t>
            </a:r>
            <a:endParaRPr lang="ru-RU" sz="3000" b="0" dirty="0" smtClean="0">
              <a:solidFill>
                <a:srgbClr val="002060"/>
              </a:solidFill>
            </a:endParaRPr>
          </a:p>
          <a:p>
            <a:r>
              <a:rPr lang="ru-RU" sz="3000" b="0" dirty="0" smtClean="0">
                <a:solidFill>
                  <a:srgbClr val="002060"/>
                </a:solidFill>
              </a:rPr>
              <a:t>Выбирается ведущий и участникам говорит следующие слова: «Море волнуется раз, море волнуется два ,море волнуется три, морская фигура замри.» Участники должны изобразить любую по желанию фигуру, а ведущий должен угадать фигуры и сказать какая ему больше понравилась. Тот человек ,чья фигура понравилась становится ведущим.(игра по идее бесконечная).?.</a:t>
            </a:r>
          </a:p>
          <a:p>
            <a:r>
              <a:rPr lang="ru-RU" sz="3000" dirty="0" smtClean="0">
                <a:solidFill>
                  <a:srgbClr val="002060"/>
                </a:solidFill>
              </a:rPr>
              <a:t>Агенты </a:t>
            </a:r>
            <a:r>
              <a:rPr lang="ru-RU" sz="3000" dirty="0" smtClean="0">
                <a:solidFill>
                  <a:srgbClr val="002060"/>
                </a:solidFill>
              </a:rPr>
              <a:t>007</a:t>
            </a:r>
            <a:endParaRPr lang="ru-RU" sz="3000" b="0" dirty="0" smtClean="0">
              <a:solidFill>
                <a:srgbClr val="002060"/>
              </a:solidFill>
            </a:endParaRPr>
          </a:p>
          <a:p>
            <a:r>
              <a:rPr lang="ru-RU" sz="3000" b="0" dirty="0" smtClean="0">
                <a:solidFill>
                  <a:srgbClr val="002060"/>
                </a:solidFill>
              </a:rPr>
              <a:t>Место проведение: лужайка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Продолжительность: 5 мин.        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Возрастная категория: с 8 лет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Количество:20 человек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Оборудование: баночки от фотопленки + например: песок, крупа, камушки, монета, галька, шурупы маленькие, вода и т.д..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Рекомендация: возможно негромкое музыкальное сопровождение или игра проводится во время дискотеки.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Ход игры:</a:t>
            </a:r>
          </a:p>
          <a:p>
            <a:r>
              <a:rPr lang="ru-RU" sz="3000" b="0" dirty="0" smtClean="0">
                <a:solidFill>
                  <a:srgbClr val="002060"/>
                </a:solidFill>
              </a:rPr>
              <a:t>Каждому участнику раздается баночка от фотопленки. Внутри их могут быть камушки, песок, соль мука и т.д. Задача участников - не открывая баночку, по звуку, найти свою пару как можно быстрее.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1\Downloads\img7.jpg"/>
          <p:cNvPicPr>
            <a:picLocks noChangeAspect="1" noChangeArrowheads="1"/>
          </p:cNvPicPr>
          <p:nvPr/>
        </p:nvPicPr>
        <p:blipFill>
          <a:blip r:embed="rId2" cstate="print"/>
          <a:srcRect l="58662" t="62600" r="2751" b="2637"/>
          <a:stretch>
            <a:fillRect/>
          </a:stretch>
        </p:blipFill>
        <p:spPr bwMode="auto">
          <a:xfrm>
            <a:off x="3275856" y="4725144"/>
            <a:ext cx="266429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23323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Что такое ГТО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solidFill>
                  <a:srgbClr val="002060"/>
                </a:solidFill>
              </a:rPr>
              <a:t>ГТО представляет собой комплекс мероприятий, направленных на обязательную физическую подготовку граждан разных возрастных категорий. </a:t>
            </a:r>
          </a:p>
          <a:p>
            <a:r>
              <a:rPr lang="ru-RU" b="0" dirty="0" smtClean="0">
                <a:solidFill>
                  <a:srgbClr val="002060"/>
                </a:solidFill>
              </a:rPr>
              <a:t> </a:t>
            </a:r>
            <a:r>
              <a:rPr lang="ru-RU" b="0" dirty="0" smtClean="0">
                <a:solidFill>
                  <a:srgbClr val="002060"/>
                </a:solidFill>
              </a:rPr>
              <a:t>«Готов к труду и обороне» - так расшифровывается аббревиатура </a:t>
            </a:r>
            <a:r>
              <a:rPr lang="ru-RU" b="0" dirty="0" smtClean="0">
                <a:solidFill>
                  <a:srgbClr val="002060"/>
                </a:solidFill>
              </a:rPr>
              <a:t>ГТО</a:t>
            </a:r>
          </a:p>
          <a:p>
            <a:r>
              <a:rPr lang="ru-RU" b="0" dirty="0" smtClean="0">
                <a:solidFill>
                  <a:srgbClr val="002060"/>
                </a:solidFill>
              </a:rPr>
              <a:t>Современные </a:t>
            </a:r>
            <a:r>
              <a:rPr lang="ru-RU" b="0" dirty="0" smtClean="0">
                <a:solidFill>
                  <a:srgbClr val="002060"/>
                </a:solidFill>
              </a:rPr>
              <a:t>знаки отличия ГТО будут трех видов – золотой, серебряный и бронзовый. Золотой знак отличия будет получен в случае, если выполнивший нормативы соответствующие серебряному знаку </a:t>
            </a:r>
          </a:p>
          <a:p>
            <a:r>
              <a:rPr lang="ru-RU" b="0" dirty="0" smtClean="0">
                <a:solidFill>
                  <a:srgbClr val="002060"/>
                </a:solidFill>
              </a:rPr>
              <a:t/>
            </a:r>
            <a:br>
              <a:rPr lang="ru-RU" b="0" dirty="0" smtClean="0">
                <a:solidFill>
                  <a:srgbClr val="002060"/>
                </a:solidFill>
              </a:rPr>
            </a:br>
            <a:r>
              <a:rPr lang="ru-RU" b="0" dirty="0" smtClean="0">
                <a:solidFill>
                  <a:srgbClr val="002060"/>
                </a:solidFill>
              </a:rPr>
              <a:t>Обязательные испытания нового ГТО будут </a:t>
            </a:r>
            <a:r>
              <a:rPr lang="ru-RU" b="0" dirty="0" smtClean="0">
                <a:solidFill>
                  <a:srgbClr val="002060"/>
                </a:solidFill>
              </a:rPr>
              <a:t>включены </a:t>
            </a:r>
            <a:r>
              <a:rPr lang="ru-RU" b="0" dirty="0" smtClean="0">
                <a:solidFill>
                  <a:srgbClr val="002060"/>
                </a:solidFill>
              </a:rPr>
              <a:t>нормативы на скорость, выносливость, гибкость, силу. В </a:t>
            </a:r>
            <a:r>
              <a:rPr lang="ru-RU" b="0" dirty="0" smtClean="0">
                <a:solidFill>
                  <a:srgbClr val="002060"/>
                </a:solidFill>
              </a:rPr>
              <a:t>комплекс</a:t>
            </a:r>
            <a:r>
              <a:rPr lang="ru-RU" b="0" dirty="0" smtClean="0">
                <a:solidFill>
                  <a:srgbClr val="002060"/>
                </a:solidFill>
              </a:rPr>
              <a:t> </a:t>
            </a:r>
            <a:r>
              <a:rPr lang="ru-RU" b="0" dirty="0" smtClean="0">
                <a:solidFill>
                  <a:srgbClr val="002060"/>
                </a:solidFill>
              </a:rPr>
              <a:t>  </a:t>
            </a:r>
            <a:r>
              <a:rPr lang="ru-RU" b="0" dirty="0" smtClean="0">
                <a:solidFill>
                  <a:srgbClr val="002060"/>
                </a:solidFill>
              </a:rPr>
              <a:t>включена оценка знаний об истории физической культуры, гигиене занятий физкультуры, методик самостоятельных занятий.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301208"/>
            <a:ext cx="1988283" cy="1296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01208"/>
            <a:ext cx="1827287" cy="1215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373216"/>
            <a:ext cx="1755279" cy="1093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575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Ты Должен знать!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1"/>
            <a:ext cx="7520940" cy="5040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Обязательные </a:t>
            </a:r>
            <a:r>
              <a:rPr lang="ru-RU" dirty="0" smtClean="0">
                <a:solidFill>
                  <a:srgbClr val="FF0000"/>
                </a:solidFill>
              </a:rPr>
              <a:t>испытания (тесты</a:t>
            </a:r>
            <a:r>
              <a:rPr lang="ru-RU" dirty="0" smtClean="0">
                <a:solidFill>
                  <a:srgbClr val="FF0000"/>
                </a:solidFill>
              </a:rPr>
              <a:t>) по ГТО,1 ступень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213285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9552" y="1412776"/>
          <a:ext cx="8136904" cy="3672408"/>
        </p:xfrm>
        <a:graphic>
          <a:graphicData uri="http://schemas.openxmlformats.org/presentationml/2006/ole">
            <p:oleObj spid="_x0000_s1026" name="Документ" r:id="rId3" imgW="6799373" imgH="5209179" progId="Word.Document.12">
              <p:embed/>
            </p:oleObj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5229200"/>
            <a:ext cx="2166159" cy="12877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01208"/>
            <a:ext cx="1601765" cy="1199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373216"/>
            <a:ext cx="1830338" cy="10380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95119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Испытание  (тесты) по выбору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ph idx="1"/>
          </p:nvPr>
        </p:nvGraphicFramePr>
        <p:xfrm>
          <a:off x="288812" y="980728"/>
          <a:ext cx="8675676" cy="3531296"/>
        </p:xfrm>
        <a:graphic>
          <a:graphicData uri="http://schemas.openxmlformats.org/presentationml/2006/ole">
            <p:oleObj spid="_x0000_s2050" name="Документ" r:id="rId3" imgW="6799373" imgH="3243485" progId="Word.Document.12">
              <p:embed/>
            </p:oleObj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87625" y="4725144"/>
          <a:ext cx="6480719" cy="18447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5829"/>
                <a:gridCol w="842606"/>
                <a:gridCol w="929946"/>
                <a:gridCol w="756524"/>
                <a:gridCol w="726990"/>
                <a:gridCol w="801138"/>
                <a:gridCol w="857686"/>
              </a:tblGrid>
              <a:tr h="548640">
                <a:tc>
                  <a:txBody>
                    <a:bodyPr/>
                    <a:lstStyle/>
                    <a:p>
                      <a:pPr indent="19050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видов испытаний (тестов) в возрастной группе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 indent="190500" algn="l"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видов испытаний (тестов), которые необходимо выполнить для получения знака отличия Комплекса**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905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6632"/>
            <a:ext cx="1686121" cy="980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Рекомендации к  недельному двигательному режиму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827583" y="1100139"/>
          <a:ext cx="7920879" cy="3855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858"/>
                <a:gridCol w="5181136"/>
                <a:gridCol w="2014885"/>
              </a:tblGrid>
              <a:tr h="351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п</a:t>
                      </a:r>
                      <a:r>
                        <a:rPr lang="ru-RU" sz="1200" dirty="0">
                          <a:effectLst/>
                        </a:rPr>
                        <a:t>/</a:t>
                      </a:r>
                      <a:r>
                        <a:rPr lang="ru-RU" sz="1200" dirty="0" err="1">
                          <a:effectLst/>
                        </a:rPr>
                        <a:t>п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Виды двигательной деятельности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Временной объем в неделю, не менее (мин) 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Утренняя гимнастика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Обязательные учебные занятия в образовательных организациях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Виды двигательной деятельности в процессе учебного дня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571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Организованные занятия в спортивных секциях и кружках по легкой атлетике, плаванию, лыжам, гимнастике, подвижным играм, в группах общей физической подготовки, участие в спортивных соревнованиях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918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Самостоятельные занятия физической культурой (с участием родителей), в том числе подвижными и спортивными играми, другими видами двигательной деятельности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5218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каникулярное время ежедневный двигательный режим должен составлять не менее 3 часов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8" descr="D:\Users\Wellbro\Desktop\картинки  ГТО\метание мал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453"/>
          <a:stretch/>
        </p:blipFill>
        <p:spPr bwMode="auto">
          <a:xfrm>
            <a:off x="7092280" y="5229200"/>
            <a:ext cx="1640519" cy="1219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1" descr="D:\Users\Wellbro\Desktop\картинки  ГТО\прыжок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157192"/>
            <a:ext cx="1691680" cy="14446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Users\Wellbro\Desktop\картинки  ГТО\поход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229200"/>
            <a:ext cx="1368152" cy="1408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Режим дня (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составь свой режим дня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1\Desktop\папки\картинки\ПЯТАЧО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27422" cy="12476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папки\картинки\Винни Пух 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053410"/>
            <a:ext cx="1370087" cy="1615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262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Составь комплекс утренней гимнастики( зарядки). выучи его.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853496" cy="39125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Упражнения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Проверка комплекса учителем физкультуры ________(оценка)</a:t>
            </a:r>
          </a:p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      _________________(подпись)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3" descr="C:\Users\1\Desktop\0006-006-Delajut-zarjadku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11" r="7549" b="15737"/>
          <a:stretch/>
        </p:blipFill>
        <p:spPr bwMode="auto">
          <a:xfrm>
            <a:off x="6876256" y="5157192"/>
            <a:ext cx="1899821" cy="14389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6394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Выучи комплекс упражнений №1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00628"/>
            <a:ext cx="7588324" cy="3912548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Комплекс 1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Исходное положение (И.п.) – основная стойка, руки на пояс. Ходьба на месте с высоким подниманием бедра (30 – 40 шагов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). 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Дыхание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свободное.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ноги врозь. Согнуть руки в стороны, пальцы в кулак, прогнуться – вдох. Вернуться в исходное положение, разжать пальцы – выдох.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Темп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медленный.  Повторить 3 – раза.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основная стойка. Наклон вперед, коснуться пальцами носков ног –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вдох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Вернуться в исходное положение –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ы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дох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. Повторить 5 – 6 раз.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стойка ноги врозь, руки в стороны ладонями вниз. Наклоны влево – вправо. Дыхание свободное.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Повторить 6 – 7 раз в каждую сторону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                                                                        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основная стойка. Присесть, коснуться  пальцами пола – выдох.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Вернуться в исходное положение – вдох. Повторить 4 – 5 раз.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стойка ноги врозь. Руки вверх, прогнуться – вдох. Вернуться в и.п. – выдох.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Темп медленный. Повторить 6 – 8 раз.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И.п. – стойка ноги врозь, руки вперед. Кисти сжать в кулаки, затем разжать. 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Темп медленный. Повторить 15 – 20 раз.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9578" y="5000612"/>
            <a:ext cx="330442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867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21448" cy="792088"/>
          </a:xfrm>
        </p:spPr>
        <p:txBody>
          <a:bodyPr/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В комплексе №1 семь упражнений .Начинай с первого и заканчивай седьмым . Если какое-либо упражнение  тебе выполнить трудно, то можно снизить количество  повторений Если легко то повтори все упражнения еще раз.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08720"/>
            <a:ext cx="7416824" cy="410445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>                         Выполняй комплекс в течение месяца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724983"/>
              </p:ext>
            </p:extLst>
          </p:nvPr>
        </p:nvGraphicFramePr>
        <p:xfrm>
          <a:off x="1331640" y="1196752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88677416"/>
              </p:ext>
            </p:extLst>
          </p:nvPr>
        </p:nvGraphicFramePr>
        <p:xfrm>
          <a:off x="1259632" y="1196752"/>
          <a:ext cx="6120680" cy="384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084"/>
                <a:gridCol w="1518084"/>
                <a:gridCol w="1518084"/>
                <a:gridCol w="1566428"/>
              </a:tblGrid>
              <a:tr h="434020">
                <a:tc>
                  <a:txBody>
                    <a:bodyPr/>
                    <a:lstStyle/>
                    <a:p>
                      <a:r>
                        <a:rPr lang="ru-RU" dirty="0" smtClean="0"/>
                        <a:t>1 неделя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неделя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неделя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неделя</a:t>
                      </a:r>
                      <a:endParaRPr lang="ru-RU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</a:tr>
              <a:tr h="54947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  <a:p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Подпись родителе</a:t>
                      </a:r>
                      <a:r>
                        <a:rPr lang="ru-RU" sz="800" dirty="0" smtClean="0"/>
                        <a:t>й</a:t>
                      </a:r>
                      <a:endParaRPr lang="ru-RU" sz="800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  <a:endParaRPr lang="ru-RU" sz="800" dirty="0"/>
                    </a:p>
                  </a:txBody>
                  <a:tcPr/>
                </a:tc>
              </a:tr>
              <a:tr h="43402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Дата</a:t>
                      </a:r>
                    </a:p>
                    <a:p>
                      <a:endParaRPr lang="ru-RU" sz="800" dirty="0" smtClean="0"/>
                    </a:p>
                    <a:p>
                      <a:r>
                        <a:rPr lang="ru-RU" sz="800" dirty="0" smtClean="0"/>
                        <a:t>Подпись родителей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331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5472608" cy="648072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Измерь свою силу и силовую выносливость 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</a:rPr>
              <a:t>заполни таблицу и сделай график)</a:t>
            </a:r>
            <a:endParaRPr lang="ru-RU" sz="11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7948364" cy="3843765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</a:rPr>
              <a:t>Измеряется количество сгибания туловища за 30 сек, за 1 мин и 2 мин</a:t>
            </a:r>
            <a:endParaRPr lang="ru-RU" sz="12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1110438466"/>
              </p:ext>
            </p:extLst>
          </p:nvPr>
        </p:nvGraphicFramePr>
        <p:xfrm>
          <a:off x="107504" y="620688"/>
          <a:ext cx="626469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56471104"/>
              </p:ext>
            </p:extLst>
          </p:nvPr>
        </p:nvGraphicFramePr>
        <p:xfrm>
          <a:off x="971600" y="1124744"/>
          <a:ext cx="532660" cy="2926080"/>
        </p:xfrm>
        <a:graphic>
          <a:graphicData uri="http://schemas.openxmlformats.org/drawingml/2006/table">
            <a:tbl>
              <a:tblPr/>
              <a:tblGrid>
                <a:gridCol w="532660"/>
              </a:tblGrid>
              <a:tr h="3442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7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50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7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86251739"/>
              </p:ext>
            </p:extLst>
          </p:nvPr>
        </p:nvGraphicFramePr>
        <p:xfrm>
          <a:off x="6372200" y="650476"/>
          <a:ext cx="2771799" cy="4362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933"/>
                <a:gridCol w="923933"/>
                <a:gridCol w="923933"/>
              </a:tblGrid>
              <a:tr h="54742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30сек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 мин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 мин</a:t>
                      </a:r>
                      <a:endParaRPr lang="ru-RU" sz="1400" dirty="0"/>
                    </a:p>
                  </a:txBody>
                  <a:tcPr/>
                </a:tc>
              </a:tr>
              <a:tr h="911715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Сентябрь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Сентябрь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Сентябрь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  <a:tr h="911715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Декабрь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Декабрь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Декабрь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  <a:tr h="911715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Март 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Март 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Март 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  <a:tr h="1080130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Май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Май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Май</a:t>
                      </a:r>
                    </a:p>
                    <a:p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1\Pictures\2014-03-17\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750" t="27825" r="18750" b="21996"/>
          <a:stretch/>
        </p:blipFill>
        <p:spPr bwMode="auto">
          <a:xfrm>
            <a:off x="4499992" y="1988840"/>
            <a:ext cx="1708459" cy="1656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079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20940" cy="548640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С помощью родителей измерь свой рост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1\Download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3384376" cy="3312368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96135" y="1196752"/>
          <a:ext cx="1944217" cy="3744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/>
              </a:tblGrid>
              <a:tr h="695865">
                <a:tc>
                  <a:txBody>
                    <a:bodyPr/>
                    <a:lstStyle/>
                    <a:p>
                      <a:r>
                        <a:rPr lang="ru-RU" dirty="0" smtClean="0"/>
                        <a:t>Мой</a:t>
                      </a:r>
                      <a:r>
                        <a:rPr lang="ru-RU" baseline="0" dirty="0" smtClean="0"/>
                        <a:t> рост</a:t>
                      </a:r>
                      <a:endParaRPr lang="ru-RU" dirty="0"/>
                    </a:p>
                  </a:txBody>
                  <a:tcPr/>
                </a:tc>
              </a:tr>
              <a:tr h="76213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Сентябрь</a:t>
                      </a:r>
                    </a:p>
                    <a:p>
                      <a:r>
                        <a:rPr lang="ru-RU" sz="1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дата</a:t>
                      </a:r>
                    </a:p>
                    <a:p>
                      <a:endParaRPr lang="ru-RU" sz="1000" dirty="0" smtClean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1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результат</a:t>
                      </a:r>
                      <a:endParaRPr lang="ru-RU" sz="10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62138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Декабрь</a:t>
                      </a:r>
                    </a:p>
                    <a:p>
                      <a:r>
                        <a:rPr lang="ru-RU" sz="1000" dirty="0" smtClean="0"/>
                        <a:t> </a:t>
                      </a:r>
                      <a:r>
                        <a:rPr lang="ru-RU" sz="1000" dirty="0" smtClean="0"/>
                        <a:t>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  <a:tr h="7621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Март  </a:t>
                      </a:r>
                      <a:endParaRPr lang="ru-R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дата</a:t>
                      </a:r>
                      <a:endParaRPr lang="ru-R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результат</a:t>
                      </a:r>
                    </a:p>
                  </a:txBody>
                  <a:tcPr/>
                </a:tc>
              </a:tr>
              <a:tr h="762138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Май</a:t>
                      </a:r>
                    </a:p>
                    <a:p>
                      <a:r>
                        <a:rPr lang="ru-RU" sz="1000" dirty="0" smtClean="0"/>
                        <a:t> дата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Результат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552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Выучи игру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0"/>
            <a:ext cx="8352928" cy="42484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Разведчики и часовой</a:t>
            </a:r>
            <a:endParaRPr lang="ru-RU" b="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</a:rPr>
              <a:t>Выбирается часовой. Вокруг него расставляются флажки (5-7 штук) на расстоянии 15-25 шагов. Все остальные – разведчики. Они удаляются на такое расстояние, чтобы часовой ох не видел. Задача разведчиков – выкрасть флаг. Часовой может передвигаться только по периметру, ограниченному флажками. Если часовой, заметив разведчика, назовёт его по имени, разведчик выбывает из игры. Если часовой увидел разведчика, убегающего с флагом, и успел назвать его по имени, флаг возвращается на место, а разведчик снова прячется. Игра заканчивается либо когда останется 1 флаг, либо если 1 разведчик.</a:t>
            </a:r>
          </a:p>
          <a:p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</a:rPr>
              <a:t>(Разведчики могут не выбывать из игры, а попадать в плен, т.е. вставать в ограниченное пространство часового. При этом его могут освободить другие разведчики, дотронувшись до него. Если часовой не успеет назвать имя освободителя, пленённый свободен. При таком варианте игра может длиться бесконечно долго).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Освобождение</a:t>
            </a:r>
            <a:endParaRPr lang="ru-RU" b="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</a:rPr>
              <a:t>Играющие делятся на две команды: охрана и шпионы. Чертится круг, по периметру которого становиться охрана с завязанными глазами. В центре – заложник. Его должны освободить шпионы, незаметно проникнув между охраной и вывести его из круга. Охрана  стоит примерно на расстоянии вытянутой руки друг от друга. Если до шпиона дотронется охрана, он становиться ещё одним заложником. По прошествии определённого промежутка времени охрана и шпионы меняются местами.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Поезда</a:t>
            </a:r>
            <a:endParaRPr lang="ru-RU" b="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</a:rPr>
              <a:t>Играют 7 и более человек. Инвентарь: свисток.</a:t>
            </a:r>
          </a:p>
          <a:p>
            <a:r>
              <a:rPr lang="ru-RU" b="0" dirty="0" smtClean="0">
                <a:solidFill>
                  <a:schemeClr val="accent3">
                    <a:lumMod val="50000"/>
                  </a:schemeClr>
                </a:solidFill>
              </a:rPr>
              <a:t>Каждый игрок строит себе депо: очерчивает небольшой круг. В середине площадки стоит водящий -паровоз. У него нет своего депо. Водящий идёт от одного вагона к другому. К кому он подходит, тот следует за ним. Так собираются все вагоны. Паровоз неожиданно свистит, </a:t>
            </a:r>
          </a:p>
          <a:p>
            <a:endParaRPr lang="ru-RU" dirty="0"/>
          </a:p>
        </p:txBody>
      </p:sp>
      <p:pic>
        <p:nvPicPr>
          <p:cNvPr id="5122" name="Picture 2" descr="C:\Users\1\Downloads\i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810125"/>
            <a:ext cx="33813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32388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Выучи игру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3204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Игровая.</a:t>
            </a:r>
            <a:endParaRPr lang="ru-RU" b="0" dirty="0" smtClean="0">
              <a:solidFill>
                <a:srgbClr val="002060"/>
              </a:solidFill>
            </a:endParaRP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Дети встают в круг, берутся за руки. В центре находится ведущий. Играющие ходят по кругу и говорят нараспев слова: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У дядюшки Трифона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Было семеро детей,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Семеро сыновей: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Они не пили, не ели,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Друг на друга смотрели.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Разом делали, как я!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При последних словах все начинают повторять его жесты. Тот, кто повторил движения лучше всех, становится ведущим. Правила игры. При повторении игры дети, стоящие в кругу, идут в противоположную сторону.</a:t>
            </a:r>
          </a:p>
          <a:p>
            <a:pPr algn="ctr"/>
            <a:r>
              <a:rPr lang="ru-RU" b="0" dirty="0" smtClean="0">
                <a:solidFill>
                  <a:srgbClr val="002060"/>
                </a:solidFill>
              </a:rPr>
              <a:t>окончания </a:t>
            </a:r>
            <a:r>
              <a:rPr lang="ru-RU" b="0" dirty="0" smtClean="0">
                <a:solidFill>
                  <a:srgbClr val="002060"/>
                </a:solidFill>
              </a:rPr>
              <a:t>перебежки. После нескольких перебежек выбирают другого водящего.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1\Downloads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653136"/>
            <a:ext cx="36385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0250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346</TotalTime>
  <Words>1242</Words>
  <Application>Microsoft Office PowerPoint</Application>
  <PresentationFormat>Экран (4:3)</PresentationFormat>
  <Paragraphs>285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Углы</vt:lpstr>
      <vt:lpstr>Документ</vt:lpstr>
      <vt:lpstr>Домашние задания по физической культуре для 2 класса</vt:lpstr>
      <vt:lpstr>Режим дня ( составь свой режим дня)</vt:lpstr>
      <vt:lpstr>Составь комплекс утренней гимнастики( зарядки). выучи его.</vt:lpstr>
      <vt:lpstr>Выучи комплекс упражнений №1</vt:lpstr>
      <vt:lpstr>В комплексе №1 семь упражнений .Начинай с первого и заканчивай седьмым . Если какое-либо упражнение  тебе выполнить трудно, то можно снизить количество  повторений Если легко то повтори все упражнения еще раз.</vt:lpstr>
      <vt:lpstr>Измерь свою силу и силовую выносливость  (заполни таблицу и сделай график)</vt:lpstr>
      <vt:lpstr>С помощью родителей измерь свой рост</vt:lpstr>
      <vt:lpstr>Выучи игру</vt:lpstr>
      <vt:lpstr>Выучи игру</vt:lpstr>
      <vt:lpstr>Выучи игру</vt:lpstr>
      <vt:lpstr>Выучи игру</vt:lpstr>
      <vt:lpstr>Выучи игру</vt:lpstr>
      <vt:lpstr>Что такое ГТО</vt:lpstr>
      <vt:lpstr>Ты Должен знать!</vt:lpstr>
      <vt:lpstr>Испытание  (тесты) по выбору</vt:lpstr>
      <vt:lpstr>Рекомендации к  недельному двигательному режиму</vt:lpstr>
      <vt:lpstr>Слайд 17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задания по физической культуре для 2 класса</dc:title>
  <dc:creator>Пользователь Windows</dc:creator>
  <cp:lastModifiedBy>Пользователь Windows</cp:lastModifiedBy>
  <cp:revision>44</cp:revision>
  <dcterms:created xsi:type="dcterms:W3CDTF">2014-03-17T06:12:32Z</dcterms:created>
  <dcterms:modified xsi:type="dcterms:W3CDTF">2016-11-13T06:37:07Z</dcterms:modified>
</cp:coreProperties>
</file>