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83" r:id="rId4"/>
    <p:sldId id="260" r:id="rId5"/>
    <p:sldId id="264" r:id="rId6"/>
    <p:sldId id="269" r:id="rId7"/>
    <p:sldId id="285" r:id="rId8"/>
    <p:sldId id="286" r:id="rId9"/>
    <p:sldId id="259" r:id="rId10"/>
    <p:sldId id="272" r:id="rId11"/>
    <p:sldId id="275" r:id="rId12"/>
    <p:sldId id="278" r:id="rId13"/>
    <p:sldId id="280" r:id="rId14"/>
    <p:sldId id="281" r:id="rId15"/>
    <p:sldId id="282" r:id="rId16"/>
    <p:sldId id="288" r:id="rId17"/>
    <p:sldId id="289" r:id="rId18"/>
  </p:sldIdLst>
  <p:sldSz cx="9144000" cy="6858000" type="screen4x3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EF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2.jpeg"/><Relationship Id="rId7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675724"/>
            <a:ext cx="7920880" cy="1241108"/>
          </a:xfrm>
        </p:spPr>
        <p:txBody>
          <a:bodyPr/>
          <a:lstStyle/>
          <a:p>
            <a:pPr algn="ctr"/>
            <a:r>
              <a:rPr lang="ru-RU" sz="3300" b="1" dirty="0" smtClean="0">
                <a:solidFill>
                  <a:schemeClr val="accent2">
                    <a:lumMod val="50000"/>
                  </a:schemeClr>
                </a:solidFill>
              </a:rPr>
              <a:t>Тема: «Экологическое состояние улицы Республики»</a:t>
            </a:r>
            <a:endParaRPr lang="ru-RU" sz="33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060848"/>
            <a:ext cx="5760640" cy="3672408"/>
          </a:xfrm>
          <a:ln w="57150">
            <a:solidFill>
              <a:schemeClr val="bg2">
                <a:lumMod val="50000"/>
              </a:schemeClr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572000" y="5733256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Выполнила: Спиридонова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Софья</a:t>
            </a:r>
          </a:p>
          <a:p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ученица 5 А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 МБОУ СОШ с УИОП  Руководитель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: Закирова Ф.А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10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52928" cy="924475"/>
          </a:xfrm>
        </p:spPr>
        <p:txBody>
          <a:bodyPr/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Чистые остановки улицы Республики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799" y="1807361"/>
            <a:ext cx="5362755" cy="10947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harenko\Desktop\ЭКОЛОГИЯ\IMG_57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22572"/>
            <a:ext cx="3744416" cy="4704522"/>
          </a:xfrm>
          <a:prstGeom prst="rect">
            <a:avLst/>
          </a:prstGeom>
          <a:noFill/>
          <a:ln w="57150">
            <a:solidFill>
              <a:srgbClr val="77EFE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arenko\Desktop\ЭКОЛОГИЯ\IMG_578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916832"/>
            <a:ext cx="3816424" cy="4800534"/>
          </a:xfrm>
          <a:prstGeom prst="rect">
            <a:avLst/>
          </a:prstGeom>
          <a:noFill/>
          <a:ln w="57150">
            <a:solidFill>
              <a:srgbClr val="77EFE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лако 4"/>
          <p:cNvSpPr/>
          <p:nvPr/>
        </p:nvSpPr>
        <p:spPr>
          <a:xfrm>
            <a:off x="467544" y="5517232"/>
            <a:ext cx="3024336" cy="1200134"/>
          </a:xfrm>
          <a:prstGeom prst="cloud">
            <a:avLst/>
          </a:prstGeom>
          <a:solidFill>
            <a:srgbClr val="77EF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5292080" y="1052736"/>
            <a:ext cx="3600400" cy="1008112"/>
          </a:xfrm>
          <a:prstGeom prst="cloud">
            <a:avLst/>
          </a:prstGeom>
          <a:solidFill>
            <a:srgbClr val="77EFE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75556" y="5963410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u="sng" dirty="0" smtClean="0">
                <a:solidFill>
                  <a:srgbClr val="0070C0"/>
                </a:solidFill>
              </a:rPr>
              <a:t>Остановка «Ул. </a:t>
            </a:r>
            <a:r>
              <a:rPr lang="ru-RU" sz="1400" i="1" u="sng" dirty="0" err="1" smtClean="0">
                <a:solidFill>
                  <a:srgbClr val="0070C0"/>
                </a:solidFill>
              </a:rPr>
              <a:t>Чубынина</a:t>
            </a:r>
            <a:r>
              <a:rPr lang="ru-RU" sz="1400" i="1" u="sng" dirty="0" smtClean="0">
                <a:solidFill>
                  <a:srgbClr val="0070C0"/>
                </a:solidFill>
              </a:rPr>
              <a:t>»</a:t>
            </a:r>
            <a:endParaRPr lang="ru-RU" sz="1400" i="1" u="sng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1340768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u="sng" dirty="0" smtClean="0">
                <a:solidFill>
                  <a:srgbClr val="0070C0"/>
                </a:solidFill>
              </a:rPr>
              <a:t>Остановка «Ледовый дворец»</a:t>
            </a:r>
            <a:endParaRPr lang="ru-RU" sz="1400" i="1" u="sng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41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9"/>
            <a:ext cx="8352928" cy="720079"/>
          </a:xfrm>
        </p:spPr>
        <p:txBody>
          <a:bodyPr/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Небольшие проблемы с мусором все же встречаются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1799" y="1807361"/>
            <a:ext cx="5362755" cy="10947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Picture 2" descr="C:\Users\harenko\Desktop\ЭКОЛОГИЯ\IMG_57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669" y="1066233"/>
            <a:ext cx="3346994" cy="393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harenko\Desktop\ЭКОЛОГИЯ\IMG_57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852936"/>
            <a:ext cx="3487061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76056" y="1517883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Рядом с Ледовым дворцом явно не хватает мусорного контейнера.  </a:t>
            </a:r>
          </a:p>
          <a:p>
            <a:pPr algn="ctr"/>
            <a:endParaRPr lang="ru-RU" sz="1600" dirty="0"/>
          </a:p>
        </p:txBody>
      </p:sp>
      <p:sp>
        <p:nvSpPr>
          <p:cNvPr id="9" name="Стрелка вниз 8"/>
          <p:cNvSpPr/>
          <p:nvPr/>
        </p:nvSpPr>
        <p:spPr>
          <a:xfrm>
            <a:off x="6912260" y="2132856"/>
            <a:ext cx="288032" cy="699426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504" y="5226197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Решением </a:t>
            </a:r>
            <a:r>
              <a:rPr lang="ru-RU" sz="1600" dirty="0"/>
              <a:t>проблемы </a:t>
            </a:r>
            <a:r>
              <a:rPr lang="ru-RU" sz="1600" dirty="0" smtClean="0"/>
              <a:t>возможно станет </a:t>
            </a:r>
            <a:r>
              <a:rPr lang="ru-RU" sz="1600" dirty="0"/>
              <a:t>простое </a:t>
            </a:r>
            <a:r>
              <a:rPr lang="ru-RU" sz="1600" dirty="0" smtClean="0"/>
              <a:t>предупреждение на контейнере о </a:t>
            </a:r>
            <a:r>
              <a:rPr lang="ru-RU" sz="1600" dirty="0"/>
              <a:t>том, что мы сами несем себе вред разбросанным мусором. Не говоря уже о вреде </a:t>
            </a:r>
            <a:r>
              <a:rPr lang="ru-RU" sz="1600" dirty="0" smtClean="0"/>
              <a:t>экологии</a:t>
            </a:r>
            <a:r>
              <a:rPr lang="ru-RU" sz="1500" dirty="0" smtClean="0"/>
              <a:t>. </a:t>
            </a:r>
            <a:endParaRPr lang="ru-RU" sz="16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3707904" y="3018857"/>
            <a:ext cx="1800200" cy="1599188"/>
          </a:xfrm>
          <a:prstGeom prst="triangle">
            <a:avLst/>
          </a:prstGeom>
          <a:solidFill>
            <a:srgbClr val="FF0000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3000000" rev="0"/>
              </a:camera>
              <a:lightRig rig="threePt" dir="t"/>
            </a:scene3d>
          </a:bodyPr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887924" y="3818451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Не промахнись</a:t>
            </a:r>
            <a:r>
              <a:rPr lang="ru-RU" sz="1000" b="1" dirty="0" smtClean="0">
                <a:solidFill>
                  <a:schemeClr val="bg1"/>
                </a:solidFill>
              </a:rPr>
              <a:t>!</a:t>
            </a:r>
            <a:endParaRPr lang="ru-RU" sz="1000" b="1" dirty="0">
              <a:solidFill>
                <a:schemeClr val="bg1"/>
              </a:solidFill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1763688" y="3717032"/>
            <a:ext cx="2160240" cy="33225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63688" y="4280116"/>
            <a:ext cx="504056" cy="33792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771800" y="4049283"/>
            <a:ext cx="504056" cy="3997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23528" y="4618045"/>
            <a:ext cx="288032" cy="25111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403648" y="4743602"/>
            <a:ext cx="288032" cy="25487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76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52928" cy="924475"/>
          </a:xfrm>
        </p:spPr>
        <p:txBody>
          <a:bodyPr/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Вторая жизнь пластиковых бутылок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9592" y="6211669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FFFF00"/>
                </a:solidFill>
              </a:rPr>
              <a:t>Изделия из пластика могут украсить любой интерьер</a:t>
            </a:r>
            <a:endParaRPr lang="ru-RU" b="1" i="1" dirty="0">
              <a:solidFill>
                <a:srgbClr val="FFFF00"/>
              </a:solidFill>
            </a:endParaRPr>
          </a:p>
        </p:txBody>
      </p:sp>
      <p:pic>
        <p:nvPicPr>
          <p:cNvPr id="8" name="Picture 2" descr="C:\Users\harenko\Desktop\IMG_57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24" y="1196752"/>
            <a:ext cx="2134727" cy="2794113"/>
          </a:xfrm>
          <a:prstGeom prst="rect">
            <a:avLst/>
          </a:prstGeom>
          <a:noFill/>
          <a:ln w="57150">
            <a:solidFill>
              <a:srgbClr val="77EFE9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harenko\Desktop\IMG_57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278052"/>
            <a:ext cx="2832314" cy="2664296"/>
          </a:xfrm>
          <a:prstGeom prst="rect">
            <a:avLst/>
          </a:prstGeom>
          <a:noFill/>
          <a:ln w="57150" cmpd="dbl">
            <a:solidFill>
              <a:schemeClr val="accent4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679200"/>
            <a:ext cx="1659385" cy="2532469"/>
          </a:xfrm>
          <a:prstGeom prst="rect">
            <a:avLst/>
          </a:prstGeom>
          <a:noFill/>
          <a:ln w="57150" cmpd="dbl">
            <a:solidFill>
              <a:schemeClr val="accent6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596503"/>
            <a:ext cx="1872209" cy="2615166"/>
          </a:xfrm>
          <a:prstGeom prst="rect">
            <a:avLst/>
          </a:prstGeom>
          <a:noFill/>
          <a:ln w="57150" cmpd="dbl">
            <a:solidFill>
              <a:srgbClr val="FFC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1196752"/>
            <a:ext cx="1848205" cy="2491364"/>
          </a:xfrm>
          <a:prstGeom prst="rect">
            <a:avLst/>
          </a:prstGeom>
          <a:noFill/>
          <a:ln w="5715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08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5244" y="3429000"/>
            <a:ext cx="7992888" cy="30931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500" dirty="0"/>
              <a:t>Анкета </a:t>
            </a:r>
          </a:p>
          <a:p>
            <a:r>
              <a:rPr lang="ru-RU" sz="1500" dirty="0"/>
              <a:t>1) </a:t>
            </a:r>
            <a:r>
              <a:rPr lang="ru-RU" sz="1500" u="sng" dirty="0"/>
              <a:t>Верно ли утверждение: « Улица Республики – самая чистая и ухоженная улица нашего города»?</a:t>
            </a:r>
            <a:endParaRPr lang="ru-RU" sz="1500" dirty="0"/>
          </a:p>
          <a:p>
            <a:r>
              <a:rPr lang="ru-RU" sz="1500" dirty="0"/>
              <a:t>1. да, это так.</a:t>
            </a:r>
          </a:p>
          <a:p>
            <a:r>
              <a:rPr lang="ru-RU" sz="1500" dirty="0"/>
              <a:t>2. это почти так,  улице требуется больше ухода.</a:t>
            </a:r>
          </a:p>
          <a:p>
            <a:r>
              <a:rPr lang="ru-RU" sz="1500" dirty="0"/>
              <a:t>3.  нет, считаю, что улица сильно загрязнена.</a:t>
            </a:r>
          </a:p>
          <a:p>
            <a:r>
              <a:rPr lang="ru-RU" sz="1500" dirty="0"/>
              <a:t>2) </a:t>
            </a:r>
            <a:r>
              <a:rPr lang="ru-RU" sz="1500" u="sng" dirty="0"/>
              <a:t>Считаешь ли ты, что можешь повлиять на чистоту улицы?</a:t>
            </a:r>
            <a:endParaRPr lang="ru-RU" sz="1500" dirty="0"/>
          </a:p>
          <a:p>
            <a:r>
              <a:rPr lang="ru-RU" sz="1500" dirty="0"/>
              <a:t>1. да.</a:t>
            </a:r>
          </a:p>
          <a:p>
            <a:r>
              <a:rPr lang="ru-RU" sz="1500" dirty="0"/>
              <a:t>2. нет, это от меня не зависит.</a:t>
            </a:r>
          </a:p>
          <a:p>
            <a:r>
              <a:rPr lang="ru-RU" sz="1500" dirty="0"/>
              <a:t>3) </a:t>
            </a:r>
            <a:r>
              <a:rPr lang="ru-RU" sz="1500" u="sng" dirty="0"/>
              <a:t>Готов ли ты участвовать в очистке и облагораживании улицы? </a:t>
            </a:r>
            <a:endParaRPr lang="ru-RU" sz="1500" dirty="0"/>
          </a:p>
          <a:p>
            <a:r>
              <a:rPr lang="ru-RU" sz="1500" dirty="0"/>
              <a:t>1. Да.</a:t>
            </a:r>
          </a:p>
          <a:p>
            <a:r>
              <a:rPr lang="ru-RU" sz="1500" dirty="0"/>
              <a:t>2. нет, мне не до этого.</a:t>
            </a:r>
          </a:p>
          <a:p>
            <a:r>
              <a:rPr lang="ru-RU" sz="1500" dirty="0"/>
              <a:t>4) </a:t>
            </a:r>
            <a:r>
              <a:rPr lang="ru-RU" sz="1500" u="sng" dirty="0"/>
              <a:t>Что на твой взгляд можно сделать, чтобы улица стала еще лучше</a:t>
            </a:r>
            <a:endParaRPr lang="ru-RU" sz="1500" dirty="0"/>
          </a:p>
        </p:txBody>
      </p:sp>
      <p:pic>
        <p:nvPicPr>
          <p:cNvPr id="1026" name="Picture 2" descr="C:\Users\harenko\Desktop\IMG_4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2738" y="908719"/>
            <a:ext cx="3996444" cy="2646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6106" y="260648"/>
            <a:ext cx="869180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Мнение о состоянии улицы Республики</a:t>
            </a:r>
          </a:p>
          <a:p>
            <a:pPr algn="ctr"/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ребят из 5 «А» и «В» классов</a:t>
            </a:r>
            <a:endParaRPr lang="ru-RU" sz="2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 rot="20316125">
            <a:off x="557846" y="1608618"/>
            <a:ext cx="3209940" cy="1246495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500" dirty="0" smtClean="0"/>
              <a:t>Ребята с удовольствием помогли нам с исследованием общественного мнения по проекту и ответили на вопросы анкеты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202231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6632"/>
            <a:ext cx="5009706" cy="55399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Опрос ребят показал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836712"/>
            <a:ext cx="7920880" cy="14773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Из 40 человек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11 считают, что </a:t>
            </a:r>
            <a:r>
              <a:rPr lang="ru-RU" dirty="0"/>
              <a:t>Улица Республики </a:t>
            </a:r>
            <a:r>
              <a:rPr lang="ru-RU" dirty="0" smtClean="0"/>
              <a:t>и в самом деле </a:t>
            </a:r>
            <a:r>
              <a:rPr lang="ru-RU" dirty="0"/>
              <a:t>самая чистая и ухоженная улица нашего </a:t>
            </a:r>
            <a:r>
              <a:rPr lang="ru-RU" dirty="0" smtClean="0"/>
              <a:t>города! 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 21 человек уверены, что </a:t>
            </a:r>
            <a:r>
              <a:rPr lang="ru-RU" dirty="0"/>
              <a:t>улице требуется больше </a:t>
            </a:r>
            <a:r>
              <a:rPr lang="ru-RU" dirty="0" smtClean="0"/>
              <a:t>ухода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 мнению 8-х ребят улица очень загрязнена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2420888"/>
            <a:ext cx="7920880" cy="120032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- 27 моих одноклассников считают, что они могут повлиять на чистоту улицы</a:t>
            </a:r>
          </a:p>
          <a:p>
            <a:r>
              <a:rPr lang="ru-RU" dirty="0" smtClean="0"/>
              <a:t>- Но 13 человек решили, что они не могут сделать улицу чище и от них ничего не зависит.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63028" y="3702059"/>
            <a:ext cx="7913428" cy="120032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 - 32 ребят подтвердили свою готовность </a:t>
            </a:r>
            <a:r>
              <a:rPr lang="ru-RU" dirty="0"/>
              <a:t>участвовать в очистке и облагораживании </a:t>
            </a:r>
            <a:r>
              <a:rPr lang="ru-RU" dirty="0" smtClean="0"/>
              <a:t>улицы</a:t>
            </a:r>
          </a:p>
          <a:p>
            <a:r>
              <a:rPr lang="ru-RU" dirty="0" smtClean="0"/>
              <a:t>- 8 человек не нашли возможности уделить время очистке улицы, но это их право. Хорошо, что желающих большинство!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77932" y="5013176"/>
            <a:ext cx="7898524" cy="1477328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На удивление от ребят поступило множество предложений, как улучшить состояние улицы.  Поступило предложение даже создать бригаду «Зеленый патруль» и контролировать хотя бы участок улицы от магазина Перекресток   до Детской школы искусств. Может быть мы так и поступим.)))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692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196752"/>
            <a:ext cx="8136904" cy="4939814"/>
          </a:xfrm>
          <a:prstGeom prst="rect">
            <a:avLst/>
          </a:prstGeom>
          <a:ln w="57150" cap="flat" cmpd="dbl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lvl="0" indent="-285750">
              <a:buFontTx/>
              <a:buChar char="-"/>
            </a:pPr>
            <a:r>
              <a:rPr lang="ru-RU" sz="1500" dirty="0" smtClean="0"/>
              <a:t>озеленение территории улицы (высадка деревьев и кустарников)</a:t>
            </a:r>
          </a:p>
          <a:p>
            <a:pPr lvl="0"/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ужесточение наказание за выброс мусора и выгул домашних животных в неположенном месте</a:t>
            </a:r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проводить профилактические мероприятия среди населения города с целью развития экологической культуры, особенно у учеников начального звена</a:t>
            </a:r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принципиально </a:t>
            </a:r>
            <a:r>
              <a:rPr lang="ru-RU" sz="1500" dirty="0"/>
              <a:t>не покупать продукты, упаковка которых может стать мусором </a:t>
            </a:r>
            <a:endParaRPr lang="ru-RU" sz="1500" dirty="0" smtClean="0"/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мусор </a:t>
            </a:r>
            <a:r>
              <a:rPr lang="ru-RU" sz="1500" dirty="0"/>
              <a:t>не выбрасывать на свалки, а научиться его перерабатывать </a:t>
            </a:r>
            <a:endParaRPr lang="ru-RU" sz="1500" dirty="0" smtClean="0"/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проводить </a:t>
            </a:r>
            <a:r>
              <a:rPr lang="ru-RU" sz="1500" dirty="0"/>
              <a:t>конкурсы-ярмарки «Вторая жизнь вещей</a:t>
            </a:r>
            <a:r>
              <a:rPr lang="ru-RU" sz="1500" dirty="0" smtClean="0"/>
              <a:t>»</a:t>
            </a:r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marL="285750" lvl="0" indent="-285750">
              <a:buFontTx/>
              <a:buChar char="-"/>
            </a:pPr>
            <a:r>
              <a:rPr lang="ru-RU" sz="1500" dirty="0" smtClean="0"/>
              <a:t>организовать </a:t>
            </a:r>
            <a:r>
              <a:rPr lang="ru-RU" sz="1500" dirty="0"/>
              <a:t>в школе «Экологический патруль» (</a:t>
            </a:r>
            <a:r>
              <a:rPr lang="ru-RU" sz="1500" dirty="0" err="1"/>
              <a:t>фоторегистрация</a:t>
            </a:r>
            <a:r>
              <a:rPr lang="ru-RU" sz="1500" dirty="0"/>
              <a:t> нарушителей экологии) </a:t>
            </a:r>
            <a:endParaRPr lang="ru-RU" sz="1500" dirty="0" smtClean="0"/>
          </a:p>
          <a:p>
            <a:pPr marL="285750" lvl="0" indent="-285750">
              <a:buFontTx/>
              <a:buChar char="-"/>
            </a:pPr>
            <a:endParaRPr lang="ru-RU" sz="1500" dirty="0"/>
          </a:p>
          <a:p>
            <a:pPr lvl="0"/>
            <a:r>
              <a:rPr lang="ru-RU" sz="1500" dirty="0" smtClean="0"/>
              <a:t>- начать с малого: не </a:t>
            </a:r>
            <a:r>
              <a:rPr lang="ru-RU" sz="1500" dirty="0"/>
              <a:t>бросай и не прилепляй жвачку. Жвачка - это тот продукт, который самостоятельно никогда не разлагается.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332656"/>
            <a:ext cx="67687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Пути решения экологических проблем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727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arenko\Desktop\ЭКОЛОГИЯ\ФОТО\фото пассаж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98500"/>
            <a:ext cx="8496944" cy="546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5301208"/>
            <a:ext cx="8496944" cy="1200329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76200">
            <a:solidFill>
              <a:srgbClr val="FFFF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b="1" i="1" dirty="0" smtClean="0">
              <a:solidFill>
                <a:srgbClr val="FF0000"/>
              </a:solidFill>
            </a:endParaRPr>
          </a:p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Улица Республики </a:t>
            </a:r>
            <a:r>
              <a:rPr lang="ru-RU" b="1" i="1" dirty="0">
                <a:solidFill>
                  <a:srgbClr val="FF0000"/>
                </a:solidFill>
              </a:rPr>
              <a:t>и сегодня красивая и достойна быть центральной улицей города, но мы будем </a:t>
            </a:r>
            <a:r>
              <a:rPr lang="ru-RU" b="1" i="1" dirty="0" smtClean="0">
                <a:solidFill>
                  <a:srgbClr val="FF0000"/>
                </a:solidFill>
              </a:rPr>
              <a:t>стремится </a:t>
            </a:r>
            <a:r>
              <a:rPr lang="ru-RU" b="1" i="1" dirty="0">
                <a:solidFill>
                  <a:srgbClr val="FF0000"/>
                </a:solidFill>
              </a:rPr>
              <a:t>сделать ее ещё лучше</a:t>
            </a:r>
            <a:r>
              <a:rPr lang="ru-RU" b="1" i="1" dirty="0" smtClean="0">
                <a:solidFill>
                  <a:srgbClr val="FF0000"/>
                </a:solidFill>
              </a:rPr>
              <a:t>!</a:t>
            </a:r>
            <a:endParaRPr lang="ru-RU" dirty="0"/>
          </a:p>
        </p:txBody>
      </p:sp>
      <p:sp>
        <p:nvSpPr>
          <p:cNvPr id="4" name="7-конечная звезда 3"/>
          <p:cNvSpPr/>
          <p:nvPr/>
        </p:nvSpPr>
        <p:spPr>
          <a:xfrm>
            <a:off x="1691680" y="116632"/>
            <a:ext cx="792088" cy="72008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7-конечная звезда 6"/>
          <p:cNvSpPr/>
          <p:nvPr/>
        </p:nvSpPr>
        <p:spPr>
          <a:xfrm>
            <a:off x="2771800" y="116632"/>
            <a:ext cx="792088" cy="72008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7-конечная звезда 7"/>
          <p:cNvSpPr/>
          <p:nvPr/>
        </p:nvSpPr>
        <p:spPr>
          <a:xfrm>
            <a:off x="3767718" y="132100"/>
            <a:ext cx="792088" cy="72008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7-конечная звезда 8"/>
          <p:cNvSpPr/>
          <p:nvPr/>
        </p:nvSpPr>
        <p:spPr>
          <a:xfrm>
            <a:off x="4788024" y="153032"/>
            <a:ext cx="792088" cy="72008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9"/>
          <p:cNvSpPr/>
          <p:nvPr/>
        </p:nvSpPr>
        <p:spPr>
          <a:xfrm>
            <a:off x="5796136" y="153032"/>
            <a:ext cx="792088" cy="720080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6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819" y="2967335"/>
            <a:ext cx="8568371" cy="86177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701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332656"/>
            <a:ext cx="7234966" cy="1728192"/>
          </a:xfrm>
        </p:spPr>
        <p:txBody>
          <a:bodyPr/>
          <a:lstStyle/>
          <a:p>
            <a:pPr marL="0" indent="0" algn="ctr"/>
            <a:r>
              <a:rPr lang="ru-RU" sz="2200" b="1" i="1" dirty="0" smtClean="0">
                <a:solidFill>
                  <a:srgbClr val="C00000"/>
                </a:solidFill>
              </a:rPr>
              <a:t>«Главная улица города -улица Республики, самая чистая и ухоженная», - верно ли это утверждение?</a:t>
            </a:r>
            <a:endParaRPr lang="ru-RU" sz="2200" b="1" i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harenko\Desktop\ЭКОЛОГИЯ\зелен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02" y="3717032"/>
            <a:ext cx="3233365" cy="2549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arenko\Desktop\ЭКОЛОГИЯ\школ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941997"/>
            <a:ext cx="3168352" cy="232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harenko\Desktop\ЭКОЛОГИЯ\фото оцнк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988840"/>
            <a:ext cx="3240360" cy="252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8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1166843"/>
            <a:ext cx="7200800" cy="4293483"/>
          </a:xfrm>
          <a:prstGeom prst="rect">
            <a:avLst/>
          </a:prstGeom>
          <a:ln>
            <a:solidFill>
              <a:srgbClr val="FFFF00"/>
            </a:solidFill>
            <a:prstDash val="sysDot"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экологического состояния улицы Республики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  <a:defRPr/>
            </a:pPr>
            <a:r>
              <a:rPr lang="ru-RU" sz="2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Задачи работы:</a:t>
            </a:r>
          </a:p>
          <a:p>
            <a:pPr>
              <a:lnSpc>
                <a:spcPct val="150000"/>
              </a:lnSpc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Овладение знаниями об общей характеристике исследуемой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территории.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Выявить факторы антропогенного воздействия на окружающую среду на улице Республики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Найти пути решения экологических проблем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Определить готовность учеников 5 класса  к  участию в мероприятиях по улучшению экологического состояния улица.</a:t>
            </a:r>
          </a:p>
        </p:txBody>
      </p:sp>
    </p:spTree>
    <p:extLst>
      <p:ext uri="{BB962C8B-B14F-4D97-AF65-F5344CB8AC3E}">
        <p14:creationId xmlns:p14="http://schemas.microsoft.com/office/powerpoint/2010/main" val="380984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3323" y="260648"/>
            <a:ext cx="7125113" cy="924475"/>
          </a:xfrm>
        </p:spPr>
        <p:txBody>
          <a:bodyPr/>
          <a:lstStyle/>
          <a:p>
            <a:pPr lvl="0" algn="ctr"/>
            <a:r>
              <a:rPr lang="ru-RU" sz="2500" b="1" i="1" dirty="0">
                <a:solidFill>
                  <a:srgbClr val="C00000"/>
                </a:solidFill>
              </a:rPr>
              <a:t>Общая характеристика исследуемой территории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8830" y="5589240"/>
            <a:ext cx="7776864" cy="10281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Улица Республики существует с 1918 г. </a:t>
            </a:r>
            <a:r>
              <a:rPr lang="ru-RU" dirty="0"/>
              <a:t>Р</a:t>
            </a:r>
            <a:r>
              <a:rPr lang="ru-RU" dirty="0" smtClean="0"/>
              <a:t>асполагается вдоль правого берега реки </a:t>
            </a:r>
            <a:r>
              <a:rPr lang="ru-RU" dirty="0" err="1" smtClean="0"/>
              <a:t>Поляпта</a:t>
            </a:r>
            <a:r>
              <a:rPr lang="ru-RU" dirty="0" smtClean="0"/>
              <a:t> в южной части города Салехард. </a:t>
            </a:r>
            <a:endParaRPr lang="ru-RU" dirty="0"/>
          </a:p>
        </p:txBody>
      </p:sp>
      <p:pic>
        <p:nvPicPr>
          <p:cNvPr id="1026" name="Picture 2" descr="C:\Users\harenko\Desktop\IMG_576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7421" y="1209758"/>
            <a:ext cx="6760994" cy="4464496"/>
          </a:xfrm>
          <a:prstGeom prst="rect">
            <a:avLst/>
          </a:prstGeom>
          <a:solidFill>
            <a:srgbClr val="FF0000"/>
          </a:solidFill>
          <a:ln w="38100"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851920" y="4653136"/>
            <a:ext cx="20162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solidFill>
                  <a:srgbClr val="FF0000"/>
                </a:solidFill>
              </a:rPr>
              <a:t>Ул. Республики</a:t>
            </a:r>
            <a:endParaRPr lang="ru-RU" sz="1000" b="1" dirty="0">
              <a:solidFill>
                <a:srgbClr val="FF0000"/>
              </a:solidFill>
            </a:endParaRPr>
          </a:p>
        </p:txBody>
      </p:sp>
      <p:sp>
        <p:nvSpPr>
          <p:cNvPr id="7" name="Стрелка вверх 6"/>
          <p:cNvSpPr/>
          <p:nvPr/>
        </p:nvSpPr>
        <p:spPr>
          <a:xfrm>
            <a:off x="4860032" y="4005064"/>
            <a:ext cx="144016" cy="648072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648932" y="3195687"/>
            <a:ext cx="3582186" cy="1762812"/>
          </a:xfrm>
          <a:custGeom>
            <a:avLst/>
            <a:gdLst>
              <a:gd name="connsiteX0" fmla="*/ 3582186 w 3582186"/>
              <a:gd name="connsiteY0" fmla="*/ 0 h 1762812"/>
              <a:gd name="connsiteX1" fmla="*/ 2997724 w 3582186"/>
              <a:gd name="connsiteY1" fmla="*/ 763571 h 1762812"/>
              <a:gd name="connsiteX2" fmla="*/ 1630837 w 3582186"/>
              <a:gd name="connsiteY2" fmla="*/ 669303 h 1762812"/>
              <a:gd name="connsiteX3" fmla="*/ 0 w 3582186"/>
              <a:gd name="connsiteY3" fmla="*/ 1762812 h 1762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2186" h="1762812">
                <a:moveTo>
                  <a:pt x="3582186" y="0"/>
                </a:moveTo>
                <a:cubicBezTo>
                  <a:pt x="3452567" y="326010"/>
                  <a:pt x="3322949" y="652021"/>
                  <a:pt x="2997724" y="763571"/>
                </a:cubicBezTo>
                <a:cubicBezTo>
                  <a:pt x="2672499" y="875122"/>
                  <a:pt x="2130458" y="502763"/>
                  <a:pt x="1630837" y="669303"/>
                </a:cubicBezTo>
                <a:cubicBezTo>
                  <a:pt x="1131216" y="835843"/>
                  <a:pt x="262379" y="1586845"/>
                  <a:pt x="0" y="1762812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00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8964488" cy="924475"/>
          </a:xfrm>
        </p:spPr>
        <p:txBody>
          <a:bodyPr/>
          <a:lstStyle/>
          <a:p>
            <a:pPr algn="r"/>
            <a:r>
              <a:rPr lang="ru-RU" sz="2800" b="1" i="1" dirty="0" smtClean="0">
                <a:solidFill>
                  <a:srgbClr val="C00000"/>
                </a:solidFill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</a:rPr>
            </a:br>
            <a:r>
              <a:rPr lang="ru-RU" sz="2800" b="1" i="1" dirty="0" smtClean="0">
                <a:solidFill>
                  <a:srgbClr val="C00000"/>
                </a:solidFill>
              </a:rPr>
              <a:t>Немного истории…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1028" name="Picture 4" descr="http://polkrug.ru/media/news/4/5-4-nachalo-ul-respubliki-1934-119869538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692696"/>
            <a:ext cx="298782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1\Desktop\ЭКОЛОГИЯ\фото старое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2372" y="2851949"/>
            <a:ext cx="2945640" cy="2337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4016" y="5445222"/>
            <a:ext cx="4572000" cy="1200329"/>
          </a:xfrm>
          <a:prstGeom prst="rect">
            <a:avLst/>
          </a:prstGeom>
        </p:spPr>
        <p:style>
          <a:lnRef idx="1">
            <a:schemeClr val="accent1"/>
          </a:lnRef>
          <a:fillRef idx="1003">
            <a:schemeClr val="lt2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С начала 90-х годов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г. Салехард стремительными </a:t>
            </a: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темпами стал преображаться и улица Республики особенно!</a:t>
            </a:r>
          </a:p>
        </p:txBody>
      </p:sp>
      <p:pic>
        <p:nvPicPr>
          <p:cNvPr id="7" name="Picture 4" descr="C:\Users\1\Desktop\ЭКОЛОГИЯ\ноч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779" y="2420888"/>
            <a:ext cx="30384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1\Desktop\ЭКОЛОГИЯ\фото речпор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0077" y="1052736"/>
            <a:ext cx="2495900" cy="1869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harenko\Desktop\ЭКОЛОГИЯ\ФОТО\фото оцнк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13354"/>
            <a:ext cx="2079184" cy="1383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arenko\Desktop\ЭКОЛОГИЯ\ФОТО\ледовый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691" y="4308924"/>
            <a:ext cx="2799325" cy="1178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Лента лицом вверх 5"/>
          <p:cNvSpPr/>
          <p:nvPr/>
        </p:nvSpPr>
        <p:spPr>
          <a:xfrm>
            <a:off x="144016" y="260648"/>
            <a:ext cx="3851920" cy="1080120"/>
          </a:xfrm>
          <a:prstGeom prst="ribbon2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205880" y="406405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Улица сегодня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Лента лицом вниз 10"/>
          <p:cNvSpPr/>
          <p:nvPr/>
        </p:nvSpPr>
        <p:spPr>
          <a:xfrm>
            <a:off x="4736566" y="4165112"/>
            <a:ext cx="3563888" cy="1152128"/>
          </a:xfrm>
          <a:prstGeom prst="ribbon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5633864" y="457478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Улица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 начале 70-х </a:t>
            </a:r>
            <a:endParaRPr lang="ru-RU" dirty="0"/>
          </a:p>
        </p:txBody>
      </p:sp>
      <p:pic>
        <p:nvPicPr>
          <p:cNvPr id="2053" name="Picture 5" descr="http://old.drahelas.ru/upload/2015/06/23/20150623172259-ac2b1d0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914" y="1746875"/>
            <a:ext cx="2006476" cy="1504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http://89.mchs.gov.ru/upload/site61/images/6f334a105ac864429c6676828b7c3960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6511" y="5367350"/>
            <a:ext cx="3040528" cy="1356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72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56719" y="196589"/>
            <a:ext cx="75608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i="1" dirty="0">
                <a:solidFill>
                  <a:srgbClr val="C00000"/>
                </a:solidFill>
              </a:rPr>
              <a:t>Определение степени </a:t>
            </a:r>
            <a:r>
              <a:rPr lang="ru-RU" sz="2200" b="1" i="1" dirty="0" err="1">
                <a:solidFill>
                  <a:srgbClr val="C00000"/>
                </a:solidFill>
              </a:rPr>
              <a:t>озелененности</a:t>
            </a:r>
            <a:r>
              <a:rPr lang="ru-RU" sz="2200" b="1" i="1" dirty="0">
                <a:solidFill>
                  <a:srgbClr val="C00000"/>
                </a:solidFill>
              </a:rPr>
              <a:t> улицы.</a:t>
            </a:r>
            <a:endParaRPr lang="ru-RU" sz="2200" i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harenko\Desktop\ЭКОЛОГИЯ\ФОТО\лет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45812">
            <a:off x="548877" y="1052736"/>
            <a:ext cx="27241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harenko\Desktop\ЭКОЛОГИЯ\ФОТО\зелен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2204" y="4677184"/>
            <a:ext cx="27336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://volosyk.narod.ru/images/foto-gor/foto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10586">
            <a:off x="5671307" y="975565"/>
            <a:ext cx="3122628" cy="220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0070026.users.photofile.ru/photo/0070026/151100020/xlarge/1712237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1893" y="4467722"/>
            <a:ext cx="2640677" cy="1981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://s50.radikal.ru/i128/0810/4e/8c84c61ada0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265" y="4815718"/>
            <a:ext cx="2545788" cy="190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470975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Деревья – они как маленькие 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лаборатории очищают воздух, поглощая загрязняющие вещества. Вот почему так важно озеленять улицы </a:t>
            </a:r>
            <a:r>
              <a:rPr lang="ru-RU" sz="2000" i="1" dirty="0" smtClean="0">
                <a:solidFill>
                  <a:schemeClr val="tx2">
                    <a:lumMod val="50000"/>
                  </a:schemeClr>
                </a:solidFill>
              </a:rPr>
              <a:t>города !</a:t>
            </a:r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083" name="Picture 11" descr="http://namonitore.ru/uploads/catalog/nature/listvennitsa_1_144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37408">
            <a:off x="4081477" y="919340"/>
            <a:ext cx="207383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http://uslide.ru/images/3/9647/736/img4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21580">
            <a:off x="3492310" y="2231821"/>
            <a:ext cx="1353659" cy="101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79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25371"/>
            <a:ext cx="8352928" cy="504055"/>
          </a:xfrm>
        </p:spPr>
        <p:txBody>
          <a:bodyPr/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</a:rPr>
              <a:t>Определение</a:t>
            </a:r>
            <a:r>
              <a:rPr lang="ru-RU" sz="2200" b="1" dirty="0" smtClean="0">
                <a:solidFill>
                  <a:srgbClr val="C00000"/>
                </a:solidFill>
              </a:rPr>
              <a:t> </a:t>
            </a:r>
            <a:r>
              <a:rPr lang="ru-RU" sz="2200" b="1" i="1" dirty="0">
                <a:solidFill>
                  <a:srgbClr val="C00000"/>
                </a:solidFill>
              </a:rPr>
              <a:t>шумового загрязнения улицы</a:t>
            </a:r>
            <a:r>
              <a:rPr lang="ru-RU" sz="2200" b="1" dirty="0">
                <a:solidFill>
                  <a:srgbClr val="C00000"/>
                </a:solidFill>
              </a:rPr>
              <a:t>.</a:t>
            </a:r>
            <a:endParaRPr lang="ru-RU" sz="2200" dirty="0">
              <a:solidFill>
                <a:srgbClr val="C00000"/>
              </a:solidFill>
            </a:endParaRPr>
          </a:p>
        </p:txBody>
      </p:sp>
      <p:sp>
        <p:nvSpPr>
          <p:cNvPr id="4" name="Выноска-облако 3"/>
          <p:cNvSpPr/>
          <p:nvPr/>
        </p:nvSpPr>
        <p:spPr>
          <a:xfrm>
            <a:off x="7484160" y="530959"/>
            <a:ext cx="1440160" cy="720080"/>
          </a:xfrm>
          <a:prstGeom prst="cloud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-облако 5"/>
          <p:cNvSpPr/>
          <p:nvPr/>
        </p:nvSpPr>
        <p:spPr>
          <a:xfrm>
            <a:off x="179512" y="602967"/>
            <a:ext cx="1296144" cy="648072"/>
          </a:xfrm>
          <a:prstGeom prst="cloudCallou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2411760" y="656692"/>
            <a:ext cx="864096" cy="396044"/>
          </a:xfrm>
          <a:prstGeom prst="cloudCallou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Выноска-облако 11"/>
          <p:cNvSpPr/>
          <p:nvPr/>
        </p:nvSpPr>
        <p:spPr>
          <a:xfrm>
            <a:off x="5004048" y="728700"/>
            <a:ext cx="1872208" cy="756084"/>
          </a:xfrm>
          <a:prstGeom prst="cloudCallou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00"/>
              </a:solidFill>
            </a:endParaRPr>
          </a:p>
        </p:txBody>
      </p:sp>
      <p:sp>
        <p:nvSpPr>
          <p:cNvPr id="13" name="Выноска-облако 12"/>
          <p:cNvSpPr/>
          <p:nvPr/>
        </p:nvSpPr>
        <p:spPr>
          <a:xfrm>
            <a:off x="3995936" y="944724"/>
            <a:ext cx="576064" cy="324036"/>
          </a:xfrm>
          <a:prstGeom prst="cloudCallou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64322" y="1268760"/>
            <a:ext cx="845615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b="1" dirty="0" smtClean="0"/>
              <a:t>Уровень шумового загрязнения  </a:t>
            </a:r>
            <a:r>
              <a:rPr lang="ru-RU" sz="1700" dirty="0"/>
              <a:t>на протяжении </a:t>
            </a:r>
            <a:r>
              <a:rPr lang="ru-RU" sz="1700" dirty="0" smtClean="0"/>
              <a:t>всей центральной  </a:t>
            </a:r>
            <a:r>
              <a:rPr lang="ru-RU" sz="1700" dirty="0"/>
              <a:t>улицы </a:t>
            </a:r>
            <a:r>
              <a:rPr lang="ru-RU" sz="1700" dirty="0" smtClean="0"/>
              <a:t>города достаточно высок, </a:t>
            </a:r>
            <a:r>
              <a:rPr lang="ru-RU" sz="1700" dirty="0"/>
              <a:t>в связи с большим движением </a:t>
            </a:r>
            <a:r>
              <a:rPr lang="ru-RU" sz="1700" dirty="0" smtClean="0"/>
              <a:t>транспорта.</a:t>
            </a:r>
            <a:endParaRPr lang="ru-RU" sz="17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64322" y="4077072"/>
            <a:ext cx="62464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500" dirty="0"/>
          </a:p>
        </p:txBody>
      </p:sp>
      <p:pic>
        <p:nvPicPr>
          <p:cNvPr id="1026" name="Picture 2" descr="http://fotobus.msk.ru/photo/02/12/21/2122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604" y="2204864"/>
            <a:ext cx="378411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62c890954c9392c15d1c72cbc8118031&amp;n=33&amp;h=215&amp;w=32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637" y="2036267"/>
            <a:ext cx="3758293" cy="2544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hotos.wikimapia.org/p/ot2/00/00/06/30/25_bi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4202" y="4127724"/>
            <a:ext cx="2295595" cy="24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im3-tub-ru.yandex.net/i?id=cb4ab6535cee58e849e6ad53a2e1ab25&amp;n=33&amp;h=215&amp;w=32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26" y="4892828"/>
            <a:ext cx="2861806" cy="190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busphoto.ru/photo/00/73/63/7363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434" y="4972018"/>
            <a:ext cx="2222991" cy="1612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82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466009"/>
              </p:ext>
            </p:extLst>
          </p:nvPr>
        </p:nvGraphicFramePr>
        <p:xfrm>
          <a:off x="251520" y="980728"/>
          <a:ext cx="4104456" cy="5291945"/>
        </p:xfrm>
        <a:graphic>
          <a:graphicData uri="http://schemas.openxmlformats.org/drawingml/2006/table">
            <a:tbl>
              <a:tblPr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76019"/>
                <a:gridCol w="1928437"/>
              </a:tblGrid>
              <a:tr h="26818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1000" kern="0" dirty="0">
                          <a:effectLst/>
                        </a:rPr>
                        <a:t>Источник транспортного шума</a:t>
                      </a:r>
                      <a:endParaRPr lang="ru-RU" sz="1000" b="1" kern="0" dirty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2400"/>
                        </a:spcBef>
                        <a:spcAft>
                          <a:spcPts val="0"/>
                        </a:spcAft>
                      </a:pPr>
                      <a:r>
                        <a:rPr lang="ru-RU" sz="1000" kern="0">
                          <a:effectLst/>
                        </a:rPr>
                        <a:t>Уровень звука,дБА</a:t>
                      </a:r>
                      <a:endParaRPr lang="ru-RU" sz="1000" b="1" kern="0">
                        <a:solidFill>
                          <a:srgbClr val="365F9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5007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Воздушный транспорт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Вертолет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Турбовинтовой самолет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Реактивный самолет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106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105-115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110-120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50077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Рельсовый транспорт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Трамвай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Метро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Железнодорожный состав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75-96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89-93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80-100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84210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Автомобильный транспорт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Грузовой автомобиль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Легковой автомобиль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Автобус</a:t>
                      </a:r>
                      <a:endParaRPr lang="ru-RU" sz="10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Мотоцикл, мопед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85-96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82-88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80-95</a:t>
                      </a:r>
                      <a:endParaRPr lang="ru-RU" sz="10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86-108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757" marR="64757" marT="0" marB="0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116632"/>
            <a:ext cx="4248472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300" b="1" dirty="0">
                <a:solidFill>
                  <a:srgbClr val="C00000"/>
                </a:solidFill>
                <a:cs typeface="Times New Roman" pitchFamily="18" charset="0"/>
              </a:rPr>
              <a:t>Таблица 1. Шумовое загрязнение природной среды транспортно-дорожным комплексом</a:t>
            </a:r>
            <a:endParaRPr lang="ru-RU" sz="1300" b="1" dirty="0">
              <a:solidFill>
                <a:srgbClr val="C0000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387200"/>
              </p:ext>
            </p:extLst>
          </p:nvPr>
        </p:nvGraphicFramePr>
        <p:xfrm>
          <a:off x="3563888" y="2983144"/>
          <a:ext cx="5472608" cy="35352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0160"/>
                <a:gridCol w="1152128"/>
                <a:gridCol w="1008112"/>
                <a:gridCol w="1872208"/>
              </a:tblGrid>
              <a:tr h="11659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Вид транспорта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Шумовой показатель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Количество автомобилей,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effectLst/>
                        </a:rPr>
                        <a:t>шт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 (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за час)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Среднеобщее шумовое загрязнение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</a:tr>
              <a:tr h="954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Грузовой автомобиль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82-88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352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9540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Легковой автомобиль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80-90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1436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129240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  <a:tr h="46116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Автобус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86-108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432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77" marR="68577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788024" y="2509156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Таблица 2. </a:t>
            </a:r>
            <a:r>
              <a:rPr lang="ru-RU" altLang="ru-RU" sz="1200" b="1" dirty="0">
                <a:solidFill>
                  <a:srgbClr val="C00000"/>
                </a:solidFill>
              </a:rPr>
              <a:t>Определение шумового загрязнения улицы.</a:t>
            </a:r>
            <a:br>
              <a:rPr lang="ru-RU" altLang="ru-RU" sz="1200" b="1" dirty="0">
                <a:solidFill>
                  <a:srgbClr val="C00000"/>
                </a:solidFill>
              </a:rPr>
            </a:br>
            <a:endParaRPr lang="ru-RU" sz="1200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://img.labirint.ru/images/comments_pic/1326/2_df31e6a768fdc2f1744c913039a2b49b_13723184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4664"/>
            <a:ext cx="3810000" cy="1905000"/>
          </a:xfrm>
          <a:prstGeom prst="rect">
            <a:avLst/>
          </a:prstGeom>
          <a:noFill/>
          <a:ln w="57150">
            <a:solidFill>
              <a:schemeClr val="bg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9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340768"/>
            <a:ext cx="7162955" cy="216024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2200" dirty="0" smtClean="0"/>
          </a:p>
          <a:p>
            <a:pPr marL="0" indent="0" algn="just">
              <a:buNone/>
            </a:pPr>
            <a:r>
              <a:rPr lang="ru-RU" sz="2200" dirty="0" smtClean="0"/>
              <a:t>Человек </a:t>
            </a:r>
            <a:r>
              <a:rPr lang="ru-RU" sz="2200" dirty="0"/>
              <a:t>пользуется вещами, которые, после, выкидывает в мусор. Мусор – это одна из проблем нашего </a:t>
            </a:r>
            <a:r>
              <a:rPr lang="ru-RU" sz="2200" dirty="0" smtClean="0"/>
              <a:t>города и улицы в частности. </a:t>
            </a:r>
            <a:endParaRPr lang="ru-RU" sz="2200" dirty="0"/>
          </a:p>
          <a:p>
            <a:endParaRPr lang="ru-RU" dirty="0"/>
          </a:p>
        </p:txBody>
      </p:sp>
      <p:pic>
        <p:nvPicPr>
          <p:cNvPr id="3074" name="Picture 2" descr="C:\Users\harenko\Desktop\ЭКОЛОГИЯ\бутыл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1270" y="3573016"/>
            <a:ext cx="371719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arenko\Desktop\ЭКОЛОГИЯ\урн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573016"/>
            <a:ext cx="449923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70394" y="836712"/>
            <a:ext cx="43924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i="1" dirty="0" smtClean="0"/>
              <a:t>…Чисто </a:t>
            </a:r>
            <a:r>
              <a:rPr lang="ru-RU" sz="2200" i="1" dirty="0"/>
              <a:t>там, где не мусорят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86356" y="322077"/>
            <a:ext cx="69847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i="1" dirty="0">
                <a:solidFill>
                  <a:srgbClr val="C00000"/>
                </a:solidFill>
              </a:rPr>
              <a:t>Определение степени чистоты улицы</a:t>
            </a:r>
          </a:p>
        </p:txBody>
      </p:sp>
    </p:spTree>
    <p:extLst>
      <p:ext uri="{BB962C8B-B14F-4D97-AF65-F5344CB8AC3E}">
        <p14:creationId xmlns:p14="http://schemas.microsoft.com/office/powerpoint/2010/main" val="387275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2201</TotalTime>
  <Words>760</Words>
  <Application>Microsoft Office PowerPoint</Application>
  <PresentationFormat>Экран (4:3)</PresentationFormat>
  <Paragraphs>126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Spring</vt:lpstr>
      <vt:lpstr>Тема: «Экологическое состояние улицы Республики»</vt:lpstr>
      <vt:lpstr>«Главная улица города -улица Республики, самая чистая и ухоженная», - верно ли это утверждение?</vt:lpstr>
      <vt:lpstr>Презентация PowerPoint</vt:lpstr>
      <vt:lpstr>Общая характеристика исследуемой территории</vt:lpstr>
      <vt:lpstr> Немного истории…</vt:lpstr>
      <vt:lpstr>Презентация PowerPoint</vt:lpstr>
      <vt:lpstr>Определение шумового загрязнения улицы.</vt:lpstr>
      <vt:lpstr>Презентация PowerPoint</vt:lpstr>
      <vt:lpstr>Презентация PowerPoint</vt:lpstr>
      <vt:lpstr>Чистые остановки улицы Республики</vt:lpstr>
      <vt:lpstr>Небольшие проблемы с мусором все же встречаются</vt:lpstr>
      <vt:lpstr>Вторая жизнь пластиковых бутылок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Харенко Валентина Викторовна</dc:creator>
  <cp:lastModifiedBy>Teacher</cp:lastModifiedBy>
  <cp:revision>79</cp:revision>
  <cp:lastPrinted>2016-03-16T13:57:07Z</cp:lastPrinted>
  <dcterms:created xsi:type="dcterms:W3CDTF">2016-03-09T10:41:29Z</dcterms:created>
  <dcterms:modified xsi:type="dcterms:W3CDTF">2019-04-24T12:28:36Z</dcterms:modified>
</cp:coreProperties>
</file>