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3" r:id="rId3"/>
    <p:sldId id="262" r:id="rId4"/>
    <p:sldId id="258" r:id="rId5"/>
    <p:sldId id="261" r:id="rId6"/>
    <p:sldId id="265" r:id="rId7"/>
    <p:sldId id="266" r:id="rId8"/>
    <p:sldId id="260" r:id="rId9"/>
    <p:sldId id="259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ответили на 6 вопросов</c:v>
                </c:pt>
                <c:pt idx="1">
                  <c:v>ответили на 8 вопросов</c:v>
                </c:pt>
                <c:pt idx="2">
                  <c:v>ответили на 5 вопросов</c:v>
                </c:pt>
                <c:pt idx="3">
                  <c:v>ответили на 1 вопросов</c:v>
                </c:pt>
                <c:pt idx="4">
                  <c:v>ответили на 3 вопросов</c:v>
                </c:pt>
                <c:pt idx="5">
                  <c:v>ответили на 4 вопросов</c:v>
                </c:pt>
                <c:pt idx="6">
                  <c:v>ответили на 2 вопросов</c:v>
                </c:pt>
                <c:pt idx="7">
                  <c:v>не ответили</c:v>
                </c:pt>
                <c:pt idx="8">
                  <c:v>ответили на 7 вопросов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9</c:v>
                </c:pt>
                <c:pt idx="1">
                  <c:v>8</c:v>
                </c:pt>
                <c:pt idx="2">
                  <c:v>13</c:v>
                </c:pt>
                <c:pt idx="3">
                  <c:v>12</c:v>
                </c:pt>
                <c:pt idx="4">
                  <c:v>9</c:v>
                </c:pt>
                <c:pt idx="5">
                  <c:v>5</c:v>
                </c:pt>
                <c:pt idx="6">
                  <c:v>16</c:v>
                </c:pt>
                <c:pt idx="7">
                  <c:v>15</c:v>
                </c:pt>
                <c:pt idx="8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0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23F657-0964-43E8-A817-2894127BEF6C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FA56A4C-FF63-41BE-8633-F8780C515E8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103;&#1085;&#1090;&#1072;&#1088;&#1100;&amp;stype=image&amp;lr=22&amp;source=wiz" TargetMode="External"/><Relationship Id="rId2" Type="http://schemas.openxmlformats.org/officeDocument/2006/relationships/hyperlink" Target="https://ru.wikipedia.org/wiki/&#1047;&#1072;&#1075;&#1083;&#1072;&#1074;&#1085;&#1072;&#1103;_&#1089;&#1090;&#1088;&#1072;&#1085;&#1080;&#1094;&#1072;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andex.ru/images/search?pos=0&amp;img_url=https://avatars.mds.yandex.net/get-pdb/903199/b10ec2a5-c146-4481-b8bd-7c85cc97f020/s1200?webp%3Dfalse&amp;text=&#1082;&#1072;&#1088;&#1090;&#1072;%20&#1082;&#1072;&#1083;&#1080;&#1085;&#1080;&#1085;&#1075;&#1088;&#1072;&#1076;&#1089;&#1082;&#1086;&#1081;%20&#1086;&#1073;&#1083;&#1072;&#1089;&#1090;&#1080;&amp;rpt=simage&amp;lr=2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64704"/>
            <a:ext cx="8305800" cy="265022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Географическая грамотность </a:t>
            </a:r>
            <a:r>
              <a:rPr lang="ru-RU" sz="6000" dirty="0">
                <a:solidFill>
                  <a:schemeClr val="accent3">
                    <a:lumMod val="50000"/>
                  </a:schemeClr>
                </a:solidFill>
              </a:rPr>
              <a:t>учащихся </a:t>
            </a:r>
            <a:r>
              <a:rPr lang="ru-RU" sz="6000" dirty="0" smtClean="0">
                <a:solidFill>
                  <a:schemeClr val="accent3">
                    <a:lumMod val="50000"/>
                  </a:schemeClr>
                </a:solidFill>
              </a:rPr>
              <a:t>«МАОУ Полесская СОШ»</a:t>
            </a:r>
            <a:endParaRPr lang="ru-RU" sz="6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21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4960" y="3429000"/>
            <a:ext cx="8229600" cy="30571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Подобрать вопросы для анкеты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Провести анкетирование среди учащихся 7-8 классов и начальной школы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Проанализировать анкеты</a:t>
            </a:r>
          </a:p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Сделать выводы (графики, диаграммы)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4676" y="2564904"/>
            <a:ext cx="8229600" cy="6789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Задачи проекта: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66700" y="116632"/>
            <a:ext cx="8229600" cy="64313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Цель проекта: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0" y="1025500"/>
            <a:ext cx="8229600" cy="132893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Определить уровень географической грамотности учащихся МАОУ 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</a:rPr>
              <a:t>Полесской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 СОШ.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01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12776"/>
            <a:ext cx="8435280" cy="525658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Географически грамотный человек - это тот, который совмещает знания физической географии с ее экономическим аспектом.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Мы поставили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себе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цель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</a:rPr>
              <a:t>выяснить, насколько учащиеся нашей школы владеют данными навыками.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Для достижения данной цели нами были составлены анкеты, включающие в себя ряд вопросов из курса географии . </a:t>
            </a:r>
          </a:p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88368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Актуальность темы: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166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74540" y="1916832"/>
            <a:ext cx="5194920" cy="4572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Сбор материала.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Составить вопросы.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Распечатка вопросов.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Раздать бланки с вопросами.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Составить диаграмму.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Проанализировать 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сделать выводы.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Этапы работы: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183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760640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1. Какой стороны света не существует?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1)Юго-запад 2) Северо-восток  3)Западо-восток.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2. Сколько существует материков?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6 2) 7  3) 5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3. Какого океана не существует?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Тихий 2) Атлантический 3) Восточный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4. Спутник Земли?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Марс 2) Луна 3) Млечный путь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5. Кто первый пришел к выводу о шарообразности Земли?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Аристотель 2) Эратосфен  3)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Птолимей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6. Первое кругосветное путешествие совершил?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1)Колумб 2)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Васко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 да Гама 3)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Магелан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7. На каком материке расположена страна Россия?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Северная Америка 2) Евразия  3) Африка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8. Какой стране принадлежит </a:t>
            </a:r>
            <a:r>
              <a:rPr lang="ru-RU" sz="1400" b="1" dirty="0" err="1">
                <a:solidFill>
                  <a:schemeClr val="accent2">
                    <a:lumMod val="50000"/>
                  </a:schemeClr>
                </a:solidFill>
              </a:rPr>
              <a:t>Байканур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Казахстан  2) Россия 3) Украина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9. В какой стране расположена Калининградская область?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Латвия  2)Литва 3) Россия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10. Чем богато побережье Балтийского моря в Калининградской области?</a:t>
            </a: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1) Нефть  2) Каменный уголь   3) Янтарь</a:t>
            </a:r>
          </a:p>
          <a:p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Вопросы: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06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8460201" cy="536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27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Диаграмма результата опроса учащихся нашей школы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90001299"/>
              </p:ext>
            </p:extLst>
          </p:nvPr>
        </p:nvGraphicFramePr>
        <p:xfrm>
          <a:off x="467544" y="1484784"/>
          <a:ext cx="813690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1446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0638"/>
            <a:ext cx="8100392" cy="607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13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256584"/>
          </a:xfrm>
        </p:spPr>
        <p:txBody>
          <a:bodyPr>
            <a:normAutofit fontScale="85000" lnSpcReduction="10000"/>
          </a:bodyPr>
          <a:lstStyle/>
          <a:p>
            <a:r>
              <a:rPr lang="ru-RU" sz="3000" dirty="0">
                <a:solidFill>
                  <a:schemeClr val="bg1"/>
                </a:solidFill>
              </a:rPr>
              <a:t>Подводя итог данного исследования, </a:t>
            </a:r>
            <a:r>
              <a:rPr lang="ru-RU" sz="3000" dirty="0" smtClean="0">
                <a:solidFill>
                  <a:schemeClr val="bg1"/>
                </a:solidFill>
              </a:rPr>
              <a:t>мы отмечаем, </a:t>
            </a:r>
            <a:r>
              <a:rPr lang="ru-RU" sz="3000" dirty="0">
                <a:solidFill>
                  <a:schemeClr val="bg1"/>
                </a:solidFill>
              </a:rPr>
              <a:t>что учащиеся нашей школы обладают достаточными знаниями общеизвестных географических фактов, однако проявляют затруднения при ответе на вопросы более сложного уровня.</a:t>
            </a:r>
          </a:p>
          <a:p>
            <a:r>
              <a:rPr lang="ru-RU" sz="3000" dirty="0">
                <a:solidFill>
                  <a:schemeClr val="bg1"/>
                </a:solidFill>
              </a:rPr>
              <a:t>География – школьный предмет, способный дать современное видение целостного мира. Успешность нашего государства, его мощь во многом зависит от уровня образованности наших граждан. Необходимо стремиться преодолеть неграмотность в области географических знаний. Перед нашим обществом стоит задача формирования гармонично развитой личности, где одним из важных компонентов является географическое образование.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Вывод: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49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Интернет-ресурсы</a:t>
            </a:r>
          </a:p>
          <a:p>
            <a:r>
              <a:rPr lang="en-US" sz="2800" dirty="0">
                <a:solidFill>
                  <a:schemeClr val="bg1"/>
                </a:solidFill>
                <a:hlinkClick r:id="rId2"/>
              </a:rPr>
              <a:t>https://ru.wikipedia.org/wiki/</a:t>
            </a:r>
            <a:r>
              <a:rPr lang="ru-RU" sz="2800" dirty="0" err="1" smtClean="0">
                <a:solidFill>
                  <a:schemeClr val="bg1"/>
                </a:solidFill>
                <a:hlinkClick r:id="rId2"/>
              </a:rPr>
              <a:t>Заглавная_страница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  <a:hlinkClick r:id="rId3"/>
              </a:rPr>
              <a:t>https://yandex.ru/images/search?text=</a:t>
            </a:r>
            <a:r>
              <a:rPr lang="ru-RU" sz="2800" dirty="0">
                <a:solidFill>
                  <a:schemeClr val="bg1"/>
                </a:solidFill>
                <a:hlinkClick r:id="rId3"/>
              </a:rPr>
              <a:t>янтарь&amp;</a:t>
            </a:r>
            <a:r>
              <a:rPr lang="en-US" sz="2800" dirty="0" err="1" smtClean="0">
                <a:solidFill>
                  <a:schemeClr val="bg1"/>
                </a:solidFill>
                <a:hlinkClick r:id="rId3"/>
              </a:rPr>
              <a:t>stype</a:t>
            </a:r>
            <a:r>
              <a:rPr lang="en-US" sz="2800" dirty="0" smtClean="0">
                <a:solidFill>
                  <a:schemeClr val="bg1"/>
                </a:solidFill>
                <a:hlinkClick r:id="rId3"/>
              </a:rPr>
              <a:t>=</a:t>
            </a:r>
            <a:r>
              <a:rPr lang="en-US" sz="2800" dirty="0" err="1" smtClean="0">
                <a:solidFill>
                  <a:schemeClr val="bg1"/>
                </a:solidFill>
                <a:hlinkClick r:id="rId3"/>
              </a:rPr>
              <a:t>image&amp;lr</a:t>
            </a:r>
            <a:r>
              <a:rPr lang="en-US" sz="2800" dirty="0" smtClean="0">
                <a:solidFill>
                  <a:schemeClr val="bg1"/>
                </a:solidFill>
                <a:hlinkClick r:id="rId3"/>
              </a:rPr>
              <a:t>=22&amp;source=wiz</a:t>
            </a:r>
            <a:endParaRPr lang="ru-RU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  <a:hlinkClick r:id="rId4"/>
              </a:rPr>
              <a:t>https://yandex.ru/images/search?pos=0&amp;img_url=https%3A%2F%2Favatars.mds.yandex.net%2Fget-pdb%2F903199%2Fb10ec2a5-c146-4481-b8bd-7c85cc97f020%2Fs1200%3Fwebp%3Dfalse&amp;text=</a:t>
            </a:r>
            <a:r>
              <a:rPr lang="ru-RU" sz="2800" dirty="0">
                <a:solidFill>
                  <a:schemeClr val="bg1"/>
                </a:solidFill>
                <a:hlinkClick r:id="rId4"/>
              </a:rPr>
              <a:t>карта%20калининградской%20области&amp;</a:t>
            </a:r>
            <a:r>
              <a:rPr lang="en-US" sz="2800" dirty="0" err="1" smtClean="0">
                <a:solidFill>
                  <a:schemeClr val="bg1"/>
                </a:solidFill>
                <a:hlinkClick r:id="rId4"/>
              </a:rPr>
              <a:t>rpt</a:t>
            </a:r>
            <a:r>
              <a:rPr lang="en-US" sz="2800" dirty="0" smtClean="0">
                <a:solidFill>
                  <a:schemeClr val="bg1"/>
                </a:solidFill>
                <a:hlinkClick r:id="rId4"/>
              </a:rPr>
              <a:t>=</a:t>
            </a:r>
            <a:r>
              <a:rPr lang="en-US" sz="2800" dirty="0" err="1" smtClean="0">
                <a:solidFill>
                  <a:schemeClr val="bg1"/>
                </a:solidFill>
                <a:hlinkClick r:id="rId4"/>
              </a:rPr>
              <a:t>simage&amp;lr</a:t>
            </a:r>
            <a:r>
              <a:rPr lang="en-US" sz="2800" dirty="0" smtClean="0">
                <a:solidFill>
                  <a:schemeClr val="bg1"/>
                </a:solidFill>
                <a:hlinkClick r:id="rId4"/>
              </a:rPr>
              <a:t>=22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Источники: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48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385</TotalTime>
  <Words>398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Calibri</vt:lpstr>
      <vt:lpstr>Constantia</vt:lpstr>
      <vt:lpstr>Times New Roman</vt:lpstr>
      <vt:lpstr>Wingdings 2</vt:lpstr>
      <vt:lpstr>Бумажная</vt:lpstr>
      <vt:lpstr>Географическая грамотность учащихся «МАОУ Полесская СОШ»</vt:lpstr>
      <vt:lpstr>Задачи проекта:</vt:lpstr>
      <vt:lpstr>Актуальность темы:</vt:lpstr>
      <vt:lpstr>Этапы работы:</vt:lpstr>
      <vt:lpstr>Вопросы:</vt:lpstr>
      <vt:lpstr>Презентация PowerPoint</vt:lpstr>
      <vt:lpstr>Презентация PowerPoint</vt:lpstr>
      <vt:lpstr>Вывод:</vt:lpstr>
      <vt:lpstr>Источники: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Географическая грамотность населения</dc:title>
  <dc:creator>Влад</dc:creator>
  <cp:lastModifiedBy>MAOU-PSOSH2</cp:lastModifiedBy>
  <cp:revision>21</cp:revision>
  <cp:lastPrinted>2019-04-08T12:47:48Z</cp:lastPrinted>
  <dcterms:created xsi:type="dcterms:W3CDTF">2018-11-27T20:43:21Z</dcterms:created>
  <dcterms:modified xsi:type="dcterms:W3CDTF">2019-04-23T10:11:26Z</dcterms:modified>
</cp:coreProperties>
</file>