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64" r:id="rId6"/>
    <p:sldId id="258" r:id="rId7"/>
    <p:sldId id="259" r:id="rId8"/>
    <p:sldId id="260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3B513-9AC8-41FE-B2B7-1C462B292E9D}" type="datetimeFigureOut">
              <a:rPr lang="ru-RU" smtClean="0"/>
              <a:pPr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8F1B7-172C-44CB-BC13-6C946FF414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jpeg"/><Relationship Id="rId7" Type="http://schemas.openxmlformats.org/officeDocument/2006/relationships/image" Target="../media/image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772400" cy="230425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Изделие на проволоке – насекомые, бабочки из бисера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933056"/>
            <a:ext cx="3744416" cy="17281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Учитель Технологии ГБОУ СОШ №201 </a:t>
            </a:r>
            <a:r>
              <a:rPr lang="ru-RU" dirty="0" err="1" smtClean="0">
                <a:solidFill>
                  <a:srgbClr val="0070C0"/>
                </a:solidFill>
              </a:rPr>
              <a:t>Саитгалиева</a:t>
            </a:r>
            <a:r>
              <a:rPr lang="ru-RU" dirty="0" smtClean="0">
                <a:solidFill>
                  <a:srgbClr val="0070C0"/>
                </a:solidFill>
              </a:rPr>
              <a:t> Ж.О.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2-2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645024"/>
            <a:ext cx="3264362" cy="244827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6" descr="http://dg52.mycdn.me/getImage?photoId=770776538277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808312" cy="18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483" name="Рисунок 17" descr="http://dg52.mycdn.me/getImage?photoId=770776541349&amp;photoType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628800"/>
            <a:ext cx="24860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484" name="Рисунок 18" descr="http://dg52.mycdn.me/getImage?photoId=770776542885&amp;photoType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61048"/>
            <a:ext cx="32099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0485" name="Рисунок 19" descr="http://dg52.mycdn.me/getImage?photoId=770776544165&amp;photoType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581128"/>
            <a:ext cx="2724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332656"/>
            <a:ext cx="8280920" cy="11521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Создание крыла бабочки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1628800"/>
            <a:ext cx="79208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7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3068960"/>
            <a:ext cx="79208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8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5877272"/>
            <a:ext cx="79208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9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5877272"/>
            <a:ext cx="792088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10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12241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Создание крыла бабочки</a:t>
            </a:r>
            <a:endParaRPr lang="ru-RU" sz="4400" b="1" dirty="0" smtClean="0"/>
          </a:p>
          <a:p>
            <a:pPr algn="ctr"/>
            <a:endParaRPr lang="ru-RU" dirty="0"/>
          </a:p>
        </p:txBody>
      </p:sp>
      <p:pic>
        <p:nvPicPr>
          <p:cNvPr id="21506" name="Рисунок 21" descr="http://dg52.mycdn.me/getImage?photoId=770776550309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2880320" cy="227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20" descr="http://dg52.mycdn.me/getImage?photoId=770776545957&amp;photoType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2520280" cy="203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1508" name="Рисунок 22" descr="http://dg52.mycdn.me/getImage?photoId=770776551845&amp;photoType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0361" y="4303013"/>
            <a:ext cx="3813639" cy="255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1507" name="Рисунок 1" descr="http://dg52.mycdn.me/getImage?photoId=770776477093&amp;photoType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628800"/>
            <a:ext cx="31146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3429000"/>
            <a:ext cx="7200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11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5949280"/>
            <a:ext cx="79208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12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5157192"/>
            <a:ext cx="2088232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Оформление бабочки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</a:rPr>
              <a:t>Бисероплетение</a:t>
            </a:r>
            <a:r>
              <a:rPr lang="ru-RU" b="1" dirty="0" smtClean="0">
                <a:solidFill>
                  <a:srgbClr val="0070C0"/>
                </a:solidFill>
              </a:rPr>
              <a:t> - это </a:t>
            </a:r>
            <a:r>
              <a:rPr lang="ru-RU" b="1" dirty="0" err="1" smtClean="0">
                <a:solidFill>
                  <a:srgbClr val="0070C0"/>
                </a:solidFill>
              </a:rPr>
              <a:t>искуство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2530" name="Picture 2" descr="20170402_185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2376264" cy="316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2531" name="Picture 3" descr="20170402_1853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484784"/>
            <a:ext cx="23744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Рисунок 5" descr="1302280956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484785"/>
            <a:ext cx="2376264" cy="316835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 descr="b82cc03767b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510560"/>
            <a:ext cx="2813177" cy="23474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65781478_1288073206_1274375859_4390848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461712"/>
            <a:ext cx="2952328" cy="23962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2-207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72200" y="4725144"/>
            <a:ext cx="2614042" cy="196053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 descr="e766319a7891729a07633b45332ba48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39952" y="2420888"/>
            <a:ext cx="2885424" cy="215252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Литература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AutoNum type="arabicPeriod"/>
            </a:pPr>
            <a:r>
              <a:rPr lang="ru-RU" sz="1400" b="1" dirty="0" smtClean="0">
                <a:solidFill>
                  <a:srgbClr val="0070C0"/>
                </a:solidFill>
              </a:rPr>
              <a:t>Васильева</a:t>
            </a:r>
            <a:r>
              <a:rPr lang="ru-RU" sz="1400" b="1" dirty="0" smtClean="0">
                <a:solidFill>
                  <a:srgbClr val="0070C0"/>
                </a:solidFill>
              </a:rPr>
              <a:t>, И. И. </a:t>
            </a:r>
            <a:r>
              <a:rPr lang="ru-RU" sz="1400" b="1" dirty="0" err="1" smtClean="0">
                <a:solidFill>
                  <a:srgbClr val="0070C0"/>
                </a:solidFill>
              </a:rPr>
              <a:t>Бисероплетение</a:t>
            </a:r>
            <a:r>
              <a:rPr lang="ru-RU" sz="1400" b="1" dirty="0" smtClean="0">
                <a:solidFill>
                  <a:srgbClr val="0070C0"/>
                </a:solidFill>
              </a:rPr>
              <a:t>. Шкатулки. Сумочки / И.И. Васильева. - М.: Корона </a:t>
            </a:r>
            <a:r>
              <a:rPr lang="ru-RU" sz="1400" b="1" dirty="0" err="1" smtClean="0">
                <a:solidFill>
                  <a:srgbClr val="0070C0"/>
                </a:solidFill>
              </a:rPr>
              <a:t>Принт</a:t>
            </a:r>
            <a:r>
              <a:rPr lang="ru-RU" sz="1400" b="1" dirty="0" smtClean="0">
                <a:solidFill>
                  <a:srgbClr val="0070C0"/>
                </a:solidFill>
              </a:rPr>
              <a:t>, 2012. - 623 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</a:rPr>
              <a:t>Гадаева</a:t>
            </a:r>
            <a:r>
              <a:rPr lang="ru-RU" sz="1400" b="1" dirty="0" smtClean="0">
                <a:solidFill>
                  <a:srgbClr val="0070C0"/>
                </a:solidFill>
              </a:rPr>
              <a:t>, Ю. В. </a:t>
            </a:r>
            <a:r>
              <a:rPr lang="ru-RU" sz="1400" b="1" dirty="0" err="1" smtClean="0">
                <a:solidFill>
                  <a:srgbClr val="0070C0"/>
                </a:solidFill>
              </a:rPr>
              <a:t>Бисероплетение</a:t>
            </a:r>
            <a:r>
              <a:rPr lang="ru-RU" sz="1400" b="1" dirty="0" smtClean="0">
                <a:solidFill>
                  <a:srgbClr val="0070C0"/>
                </a:solidFill>
              </a:rPr>
              <a:t>. Цепочки и </a:t>
            </a:r>
            <a:r>
              <a:rPr lang="ru-RU" sz="1400" b="1" dirty="0" err="1" smtClean="0">
                <a:solidFill>
                  <a:srgbClr val="0070C0"/>
                </a:solidFill>
              </a:rPr>
              <a:t>фенечки</a:t>
            </a:r>
            <a:r>
              <a:rPr lang="ru-RU" sz="1400" b="1" dirty="0" smtClean="0">
                <a:solidFill>
                  <a:srgbClr val="0070C0"/>
                </a:solidFill>
              </a:rPr>
              <a:t>. Практическое пособие / Ю.В. </a:t>
            </a:r>
            <a:r>
              <a:rPr lang="ru-RU" sz="1400" b="1" dirty="0" err="1" smtClean="0">
                <a:solidFill>
                  <a:srgbClr val="0070C0"/>
                </a:solidFill>
              </a:rPr>
              <a:t>Гадаева</a:t>
            </a:r>
            <a:r>
              <a:rPr lang="ru-RU" sz="1400" b="1" dirty="0" smtClean="0">
                <a:solidFill>
                  <a:srgbClr val="0070C0"/>
                </a:solidFill>
              </a:rPr>
              <a:t>. - М.: Корона </a:t>
            </a:r>
            <a:r>
              <a:rPr lang="ru-RU" sz="1400" b="1" dirty="0" err="1" smtClean="0">
                <a:solidFill>
                  <a:srgbClr val="0070C0"/>
                </a:solidFill>
              </a:rPr>
              <a:t>Принт</a:t>
            </a:r>
            <a:r>
              <a:rPr lang="ru-RU" sz="1400" b="1" dirty="0" smtClean="0">
                <a:solidFill>
                  <a:srgbClr val="0070C0"/>
                </a:solidFill>
              </a:rPr>
              <a:t>, 2001. - 595 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err="1" smtClean="0">
                <a:solidFill>
                  <a:srgbClr val="0070C0"/>
                </a:solidFill>
              </a:rPr>
              <a:t>Данкевич</a:t>
            </a:r>
            <a:r>
              <a:rPr lang="ru-RU" sz="1400" b="1" dirty="0" smtClean="0">
                <a:solidFill>
                  <a:srgbClr val="0070C0"/>
                </a:solidFill>
              </a:rPr>
              <a:t>, Е.В. Бижутерия из бисера / Е.В. </a:t>
            </a:r>
            <a:r>
              <a:rPr lang="ru-RU" sz="1400" b="1" dirty="0" err="1" smtClean="0">
                <a:solidFill>
                  <a:srgbClr val="0070C0"/>
                </a:solidFill>
              </a:rPr>
              <a:t>Данкевич</a:t>
            </a:r>
            <a:r>
              <a:rPr lang="ru-RU" sz="1400" b="1" dirty="0" smtClean="0">
                <a:solidFill>
                  <a:srgbClr val="0070C0"/>
                </a:solidFill>
              </a:rPr>
              <a:t>. - М.: ООО </a:t>
            </a:r>
            <a:r>
              <a:rPr lang="ru-RU" sz="1400" b="1" dirty="0" err="1" smtClean="0">
                <a:solidFill>
                  <a:srgbClr val="0070C0"/>
                </a:solidFill>
              </a:rPr>
              <a:t>Астрель</a:t>
            </a:r>
            <a:r>
              <a:rPr lang="ru-RU" sz="1400" b="1" dirty="0" smtClean="0">
                <a:solidFill>
                  <a:srgbClr val="0070C0"/>
                </a:solidFill>
              </a:rPr>
              <a:t>, 2012. - 354 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smtClean="0">
                <a:solidFill>
                  <a:srgbClr val="0070C0"/>
                </a:solidFill>
              </a:rPr>
              <a:t>Екатерина</a:t>
            </a:r>
            <a:r>
              <a:rPr lang="ru-RU" sz="1400" b="1" dirty="0" smtClean="0">
                <a:solidFill>
                  <a:srgbClr val="0070C0"/>
                </a:solidFill>
              </a:rPr>
              <a:t>, Кузьмина Макраме и бусины в современной бижутерии / Кузьмина Екатерина. - Москва: СПб. [и др.] : Питер, 2006. - 292 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smtClean="0">
                <a:solidFill>
                  <a:srgbClr val="0070C0"/>
                </a:solidFill>
              </a:rPr>
              <a:t>Нестерова</a:t>
            </a:r>
            <a:r>
              <a:rPr lang="ru-RU" sz="1400" b="1" dirty="0" smtClean="0">
                <a:solidFill>
                  <a:srgbClr val="0070C0"/>
                </a:solidFill>
              </a:rPr>
              <a:t>, Д. В. Бисер. Модные украшения / Д.В. Нестерова. - М.: АСТ, </a:t>
            </a:r>
            <a:r>
              <a:rPr lang="ru-RU" sz="1400" b="1" dirty="0" err="1" smtClean="0">
                <a:solidFill>
                  <a:srgbClr val="0070C0"/>
                </a:solidFill>
              </a:rPr>
              <a:t>Астрель</a:t>
            </a:r>
            <a:r>
              <a:rPr lang="ru-RU" sz="1400" b="1" dirty="0" smtClean="0">
                <a:solidFill>
                  <a:srgbClr val="0070C0"/>
                </a:solidFill>
              </a:rPr>
              <a:t>, </a:t>
            </a:r>
            <a:r>
              <a:rPr lang="ru-RU" sz="1400" b="1" dirty="0" err="1" smtClean="0">
                <a:solidFill>
                  <a:srgbClr val="0070C0"/>
                </a:solidFill>
              </a:rPr>
              <a:t>Харвест</a:t>
            </a:r>
            <a:r>
              <a:rPr lang="ru-RU" sz="1400" b="1" dirty="0" smtClean="0">
                <a:solidFill>
                  <a:srgbClr val="0070C0"/>
                </a:solidFill>
              </a:rPr>
              <a:t>, 2011. - 112 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err="1" smtClean="0">
                <a:solidFill>
                  <a:srgbClr val="0070C0"/>
                </a:solidFill>
              </a:rPr>
              <a:t>Остерхаге</a:t>
            </a:r>
            <a:r>
              <a:rPr lang="ru-RU" sz="1400" b="1" dirty="0" smtClean="0">
                <a:solidFill>
                  <a:srgbClr val="0070C0"/>
                </a:solidFill>
              </a:rPr>
              <a:t>, Николь Блестящие фантазии. Вязанные крючком украшения из бисера / Николь </a:t>
            </a:r>
            <a:r>
              <a:rPr lang="ru-RU" sz="1400" b="1" dirty="0" err="1" smtClean="0">
                <a:solidFill>
                  <a:srgbClr val="0070C0"/>
                </a:solidFill>
              </a:rPr>
              <a:t>Остерхаге</a:t>
            </a:r>
            <a:r>
              <a:rPr lang="ru-RU" sz="1400" b="1" dirty="0" smtClean="0">
                <a:solidFill>
                  <a:srgbClr val="0070C0"/>
                </a:solidFill>
              </a:rPr>
              <a:t>. - М.: Ранок, 2012. - 923 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smtClean="0">
                <a:solidFill>
                  <a:srgbClr val="0070C0"/>
                </a:solidFill>
              </a:rPr>
              <a:t>Семенова</a:t>
            </a:r>
            <a:r>
              <a:rPr lang="ru-RU" sz="1400" b="1" dirty="0" smtClean="0">
                <a:solidFill>
                  <a:srgbClr val="0070C0"/>
                </a:solidFill>
              </a:rPr>
              <a:t>, Л. Н. Вяжем с бисером. Сумки, кошельки, пояса, косынки / Л.Н. Семенова. - М.: Феникс, 2006. - 256 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</a:rPr>
              <a:t>Чиотти</a:t>
            </a:r>
            <a:r>
              <a:rPr lang="ru-RU" sz="1400" b="1" dirty="0" smtClean="0">
                <a:solidFill>
                  <a:srgbClr val="0070C0"/>
                </a:solidFill>
              </a:rPr>
              <a:t>, </a:t>
            </a:r>
            <a:r>
              <a:rPr lang="ru-RU" sz="1400" b="1" dirty="0" err="1" smtClean="0">
                <a:solidFill>
                  <a:srgbClr val="0070C0"/>
                </a:solidFill>
              </a:rPr>
              <a:t>Донателла</a:t>
            </a:r>
            <a:r>
              <a:rPr lang="ru-RU" sz="1400" b="1" dirty="0" smtClean="0">
                <a:solidFill>
                  <a:srgbClr val="0070C0"/>
                </a:solidFill>
              </a:rPr>
              <a:t> Цветы, </a:t>
            </a:r>
            <a:r>
              <a:rPr lang="ru-RU" sz="1400" b="1" dirty="0" err="1" smtClean="0">
                <a:solidFill>
                  <a:srgbClr val="0070C0"/>
                </a:solidFill>
              </a:rPr>
              <a:t>бонсай</a:t>
            </a:r>
            <a:r>
              <a:rPr lang="ru-RU" sz="1400" b="1" dirty="0" smtClean="0">
                <a:solidFill>
                  <a:srgbClr val="0070C0"/>
                </a:solidFill>
              </a:rPr>
              <a:t>, бабочки из бисера / </a:t>
            </a:r>
            <a:r>
              <a:rPr lang="ru-RU" sz="1400" b="1" dirty="0" err="1" smtClean="0">
                <a:solidFill>
                  <a:srgbClr val="0070C0"/>
                </a:solidFill>
              </a:rPr>
              <a:t>Донателла</a:t>
            </a: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 err="1" smtClean="0">
                <a:solidFill>
                  <a:srgbClr val="0070C0"/>
                </a:solidFill>
              </a:rPr>
              <a:t>Чиотти</a:t>
            </a:r>
            <a:r>
              <a:rPr lang="ru-RU" sz="1400" b="1" dirty="0" smtClean="0">
                <a:solidFill>
                  <a:srgbClr val="0070C0"/>
                </a:solidFill>
              </a:rPr>
              <a:t>. - М.: </a:t>
            </a:r>
            <a:r>
              <a:rPr lang="ru-RU" sz="1400" b="1" dirty="0" err="1" smtClean="0">
                <a:solidFill>
                  <a:srgbClr val="0070C0"/>
                </a:solidFill>
              </a:rPr>
              <a:t>Контэнт</a:t>
            </a:r>
            <a:r>
              <a:rPr lang="ru-RU" sz="1400" b="1" dirty="0" smtClean="0">
                <a:solidFill>
                  <a:srgbClr val="0070C0"/>
                </a:solidFill>
              </a:rPr>
              <a:t>, 2010. - 299 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err="1" smtClean="0">
                <a:solidFill>
                  <a:srgbClr val="0070C0"/>
                </a:solidFill>
              </a:rPr>
              <a:t>Шнуровозова</a:t>
            </a:r>
            <a:r>
              <a:rPr lang="ru-RU" sz="1400" b="1" dirty="0" smtClean="0">
                <a:solidFill>
                  <a:srgbClr val="0070C0"/>
                </a:solidFill>
              </a:rPr>
              <a:t>, Т. Забавные фигурки из бисера / Т. </a:t>
            </a:r>
            <a:r>
              <a:rPr lang="ru-RU" sz="1400" b="1" dirty="0" err="1" smtClean="0">
                <a:solidFill>
                  <a:srgbClr val="0070C0"/>
                </a:solidFill>
              </a:rPr>
              <a:t>Шнуровозова</a:t>
            </a:r>
            <a:r>
              <a:rPr lang="ru-RU" sz="1400" b="1" dirty="0" smtClean="0">
                <a:solidFill>
                  <a:srgbClr val="0070C0"/>
                </a:solidFill>
              </a:rPr>
              <a:t>. - М.: </a:t>
            </a:r>
            <a:r>
              <a:rPr lang="ru-RU" sz="1400" b="1" dirty="0" err="1" smtClean="0">
                <a:solidFill>
                  <a:srgbClr val="0070C0"/>
                </a:solidFill>
              </a:rPr>
              <a:t>Владис</a:t>
            </a:r>
            <a:r>
              <a:rPr lang="ru-RU" sz="1400" b="1" dirty="0" smtClean="0">
                <a:solidFill>
                  <a:srgbClr val="0070C0"/>
                </a:solidFill>
              </a:rPr>
              <a:t>, </a:t>
            </a:r>
            <a:r>
              <a:rPr lang="ru-RU" sz="1400" b="1" dirty="0" err="1" smtClean="0">
                <a:solidFill>
                  <a:srgbClr val="0070C0"/>
                </a:solidFill>
              </a:rPr>
              <a:t>Рипол</a:t>
            </a:r>
            <a:r>
              <a:rPr lang="ru-RU" sz="1400" b="1" dirty="0" smtClean="0">
                <a:solidFill>
                  <a:srgbClr val="0070C0"/>
                </a:solidFill>
              </a:rPr>
              <a:t> Классик, 2010. - 224 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400" b="1" dirty="0" err="1" smtClean="0">
                <a:solidFill>
                  <a:srgbClr val="0070C0"/>
                </a:solidFill>
              </a:rPr>
              <a:t>Якимовская</a:t>
            </a:r>
            <a:r>
              <a:rPr lang="ru-RU" sz="1400" b="1" dirty="0" smtClean="0">
                <a:solidFill>
                  <a:srgbClr val="0070C0"/>
                </a:solidFill>
              </a:rPr>
              <a:t>, Л. В. Уроки </a:t>
            </a:r>
            <a:r>
              <a:rPr lang="ru-RU" sz="1400" b="1" dirty="0" err="1" smtClean="0">
                <a:solidFill>
                  <a:srgbClr val="0070C0"/>
                </a:solidFill>
              </a:rPr>
              <a:t>бисероплетения</a:t>
            </a:r>
            <a:r>
              <a:rPr lang="ru-RU" sz="1400" b="1" dirty="0" smtClean="0">
                <a:solidFill>
                  <a:srgbClr val="0070C0"/>
                </a:solidFill>
              </a:rPr>
              <a:t> / Л.В. </a:t>
            </a:r>
            <a:r>
              <a:rPr lang="ru-RU" sz="1400" b="1" dirty="0" err="1" smtClean="0">
                <a:solidFill>
                  <a:srgbClr val="0070C0"/>
                </a:solidFill>
              </a:rPr>
              <a:t>Якимовская</a:t>
            </a:r>
            <a:r>
              <a:rPr lang="ru-RU" sz="1400" b="1" dirty="0" smtClean="0">
                <a:solidFill>
                  <a:srgbClr val="0070C0"/>
                </a:solidFill>
              </a:rPr>
              <a:t>, А.А. Свиридова, В.С. </a:t>
            </a:r>
            <a:r>
              <a:rPr lang="ru-RU" sz="1400" b="1" dirty="0" err="1" smtClean="0">
                <a:solidFill>
                  <a:srgbClr val="0070C0"/>
                </a:solidFill>
              </a:rPr>
              <a:t>Шичанина</a:t>
            </a:r>
            <a:r>
              <a:rPr lang="ru-RU" sz="1400" b="1" dirty="0" smtClean="0">
                <a:solidFill>
                  <a:srgbClr val="0070C0"/>
                </a:solidFill>
              </a:rPr>
              <a:t>. - М.: Корона </a:t>
            </a:r>
            <a:r>
              <a:rPr lang="ru-RU" sz="1400" b="1" dirty="0" err="1" smtClean="0">
                <a:solidFill>
                  <a:srgbClr val="0070C0"/>
                </a:solidFill>
              </a:rPr>
              <a:t>Принт</a:t>
            </a:r>
            <a:r>
              <a:rPr lang="ru-RU" sz="1400" b="1" dirty="0" smtClean="0">
                <a:solidFill>
                  <a:srgbClr val="0070C0"/>
                </a:solidFill>
              </a:rPr>
              <a:t>, 1998. - 200 </a:t>
            </a:r>
            <a:r>
              <a:rPr lang="ru-RU" sz="1400" b="1" dirty="0" err="1" smtClean="0">
                <a:solidFill>
                  <a:srgbClr val="0070C0"/>
                </a:solidFill>
              </a:rPr>
              <a:t>c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  <a:endParaRPr lang="ru-RU" sz="1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легенда </a:t>
            </a:r>
            <a:r>
              <a:rPr lang="ru-RU" b="1" dirty="0">
                <a:solidFill>
                  <a:srgbClr val="0070C0"/>
                </a:solidFill>
              </a:rPr>
              <a:t>о возникновении стеклоделия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36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Однажды, в очень далекие времена, финикийские купцы везли по Средиземному морю груз добытой в Африки природной соды. На ночлег они высадились на песчаном берегу и стали готовить себе пищу. За неимением под рукой камней обложили костер большими кусками соды. Поутру, разгребая золу, купцы обнаружили чудесный слиток, который был тверд как камень, горел огнем на солнце и был чист и прозрачен как вода. Это было стекло. Так, почти 6 тысяч лет тому назад возникло стеклоделие, и появились стеклянные бусы разных форм и размеров. Благодаря совершенствованию технологии изготовления со временем бусы становились все мельче и мельче.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Откуда появился бисер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Так появился бисер – мелкие круглые или многогранные, слегка сплюснутые бусинки с отверстиями для продевания нитки. Его название происходит от «фальшивого жемчуга», изготовлявшегося в Египте из непрозрачного (глухого, или </a:t>
            </a:r>
            <a:r>
              <a:rPr lang="ru-RU" sz="2400" dirty="0" err="1" smtClean="0">
                <a:solidFill>
                  <a:srgbClr val="0070C0"/>
                </a:solidFill>
              </a:rPr>
              <a:t>пастового</a:t>
            </a:r>
            <a:r>
              <a:rPr lang="ru-RU" sz="2400" dirty="0" smtClean="0">
                <a:solidFill>
                  <a:srgbClr val="0070C0"/>
                </a:solidFill>
              </a:rPr>
              <a:t>) стекла, который по-арабски назывался </a:t>
            </a:r>
            <a:r>
              <a:rPr lang="ru-RU" sz="2400" dirty="0" err="1" smtClean="0">
                <a:solidFill>
                  <a:srgbClr val="0070C0"/>
                </a:solidFill>
              </a:rPr>
              <a:t>бусра</a:t>
            </a:r>
            <a:r>
              <a:rPr lang="ru-RU" sz="2400" dirty="0" smtClean="0">
                <a:solidFill>
                  <a:srgbClr val="0070C0"/>
                </a:solidFill>
              </a:rPr>
              <a:t> или </a:t>
            </a:r>
            <a:r>
              <a:rPr lang="ru-RU" sz="2400" dirty="0" err="1" smtClean="0">
                <a:solidFill>
                  <a:srgbClr val="0070C0"/>
                </a:solidFill>
              </a:rPr>
              <a:t>бусер</a:t>
            </a:r>
            <a:r>
              <a:rPr lang="ru-RU" sz="2400" dirty="0" smtClean="0">
                <a:solidFill>
                  <a:srgbClr val="0070C0"/>
                </a:solidFill>
              </a:rPr>
              <a:t>».</a:t>
            </a:r>
            <a:endParaRPr lang="ru-RU" sz="2400" dirty="0"/>
          </a:p>
        </p:txBody>
      </p:sp>
      <p:pic>
        <p:nvPicPr>
          <p:cNvPr id="4" name="Рисунок 3" descr="3_001-200x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221088"/>
            <a:ext cx="2448273" cy="20162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2-20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4293096"/>
            <a:ext cx="2736304" cy="205222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0b882eb6a2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5013176"/>
            <a:ext cx="2417440" cy="1616999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Правила работы с ножницами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Работай </a:t>
            </a:r>
            <a:r>
              <a:rPr lang="ru-RU" dirty="0">
                <a:solidFill>
                  <a:srgbClr val="0070C0"/>
                </a:solidFill>
              </a:rPr>
              <a:t>хорошо отрегулированными и заточенными ножницами.</a:t>
            </a:r>
          </a:p>
          <a:p>
            <a:r>
              <a:rPr lang="ru-RU" dirty="0">
                <a:solidFill>
                  <a:srgbClr val="0070C0"/>
                </a:solidFill>
              </a:rPr>
              <a:t>Ножницы должны иметь острые концы для подрезки ниток.</a:t>
            </a:r>
          </a:p>
          <a:p>
            <a:r>
              <a:rPr lang="ru-RU" dirty="0">
                <a:solidFill>
                  <a:srgbClr val="0070C0"/>
                </a:solidFill>
              </a:rPr>
              <a:t>Ножницы клади кольцами к себе.</a:t>
            </a:r>
          </a:p>
          <a:p>
            <a:r>
              <a:rPr lang="ru-RU" dirty="0">
                <a:solidFill>
                  <a:srgbClr val="0070C0"/>
                </a:solidFill>
              </a:rPr>
              <a:t>Следи за движением лезвия во время резания.</a:t>
            </a:r>
          </a:p>
          <a:p>
            <a:r>
              <a:rPr lang="ru-RU" dirty="0">
                <a:solidFill>
                  <a:srgbClr val="0070C0"/>
                </a:solidFill>
              </a:rPr>
              <a:t>Не оставляй ножницы раскрытыми.</a:t>
            </a:r>
          </a:p>
          <a:p>
            <a:r>
              <a:rPr lang="ru-RU" dirty="0">
                <a:solidFill>
                  <a:srgbClr val="0070C0"/>
                </a:solidFill>
              </a:rPr>
              <a:t>Не передавай ножницы раскрытыми.</a:t>
            </a:r>
          </a:p>
          <a:p>
            <a:r>
              <a:rPr lang="ru-RU" dirty="0">
                <a:solidFill>
                  <a:srgbClr val="0070C0"/>
                </a:solidFill>
              </a:rPr>
              <a:t>Не играй ножницами и не подноси к лицу.</a:t>
            </a:r>
          </a:p>
          <a:p>
            <a:r>
              <a:rPr lang="ru-RU" dirty="0">
                <a:solidFill>
                  <a:srgbClr val="0070C0"/>
                </a:solidFill>
              </a:rPr>
              <a:t>Используй ножницы по назначению.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Правила работы с проволокой и бисером</a:t>
            </a:r>
            <a:r>
              <a:rPr lang="ru-RU" sz="4000" b="1" dirty="0" smtClean="0">
                <a:solidFill>
                  <a:srgbClr val="0070C0"/>
                </a:solidFill>
              </a:rPr>
              <a:t>: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Не бери проволоку в рот, не играй с ней.</a:t>
            </a:r>
          </a:p>
          <a:p>
            <a:r>
              <a:rPr lang="ru-RU" dirty="0">
                <a:solidFill>
                  <a:srgbClr val="0070C0"/>
                </a:solidFill>
              </a:rPr>
              <a:t>Пользуйся только очищенной проволокой.</a:t>
            </a:r>
          </a:p>
          <a:p>
            <a:r>
              <a:rPr lang="ru-RU" dirty="0">
                <a:solidFill>
                  <a:srgbClr val="0070C0"/>
                </a:solidFill>
              </a:rPr>
              <a:t>Не пробуй ее очистить самостоятельно.</a:t>
            </a:r>
          </a:p>
          <a:p>
            <a:r>
              <a:rPr lang="ru-RU" dirty="0">
                <a:solidFill>
                  <a:srgbClr val="0070C0"/>
                </a:solidFill>
              </a:rPr>
              <a:t>Не бери бисер в рот.</a:t>
            </a:r>
          </a:p>
          <a:p>
            <a:r>
              <a:rPr lang="ru-RU" dirty="0">
                <a:solidFill>
                  <a:srgbClr val="0070C0"/>
                </a:solidFill>
              </a:rPr>
              <a:t>Используй для работы с бисером специальные салфетки или крышечки.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Создание крыла бабочки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0"/>
            <a:ext cx="4104456" cy="19008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Создание крыла бабочки в технике французского петельного плетения.</a:t>
            </a:r>
          </a:p>
        </p:txBody>
      </p:sp>
      <p:pic>
        <p:nvPicPr>
          <p:cNvPr id="1026" name="Рисунок 1" descr="легкие и простые схемы плетения бисер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628800"/>
            <a:ext cx="399097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7" name="Рисунок 2" descr="легкие и простые схемы плетения бисер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429000"/>
            <a:ext cx="2016224" cy="166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60769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TextBox 7"/>
          <p:cNvSpPr txBox="1"/>
          <p:nvPr/>
        </p:nvSpPr>
        <p:spPr>
          <a:xfrm>
            <a:off x="6588224" y="5301209"/>
            <a:ext cx="208823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70C0"/>
                </a:solidFill>
              </a:rPr>
              <a:t>Круглый лепесток без оси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Создание крыла бабочки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Создание крыла бабочки с фиксацией через верхнюю бусину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Создание крыла бабочки на основе техники параллельного плетения.</a:t>
            </a:r>
          </a:p>
          <a:p>
            <a:endParaRPr lang="ru-RU" dirty="0"/>
          </a:p>
        </p:txBody>
      </p:sp>
      <p:pic>
        <p:nvPicPr>
          <p:cNvPr id="2050" name="Picture 2" descr="схема Фиал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3"/>
            <a:ext cx="16573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077072"/>
            <a:ext cx="2016224" cy="2232248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4451532" y="4077073"/>
          <a:ext cx="1983176" cy="2160240"/>
        </p:xfrm>
        <a:graphic>
          <a:graphicData uri="http://schemas.openxmlformats.org/presentationml/2006/ole">
            <p:oleObj spid="_x0000_s2054" name="Точечный рисунок" r:id="rId5" imgW="1790476" imgH="2010056" progId="PBrush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http://dg52.mycdn.me/getImage?photoId=770776477093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356992"/>
            <a:ext cx="2880320" cy="323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Создание крыла бабочки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322712" cy="30529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Создание крыла бабочки на основе техник параллельного плетения и французского петельного плетения.</a:t>
            </a:r>
          </a:p>
        </p:txBody>
      </p:sp>
      <p:pic>
        <p:nvPicPr>
          <p:cNvPr id="4097" name="Рисунок 2" descr="http://dg52.mycdn.me/getImage?photoId=770776507557&amp;photoType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628800"/>
            <a:ext cx="28098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3" descr="http://dg52.mycdn.me/getImage?photoId=770776508581&amp;photoType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29432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459" name="Рисунок 8" descr="http://dg52.mycdn.me/getImage?photoId=770776518309&amp;photoType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72816"/>
            <a:ext cx="25336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460" name="Рисунок 10" descr="http://dg52.mycdn.me/getImage?photoId=770776522405&amp;photoType=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844824"/>
            <a:ext cx="2952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260648"/>
            <a:ext cx="8208912" cy="12961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Создание крыла бабочки</a:t>
            </a:r>
            <a:endParaRPr lang="ru-RU" sz="4400" b="1" dirty="0"/>
          </a:p>
        </p:txBody>
      </p:sp>
      <p:pic>
        <p:nvPicPr>
          <p:cNvPr id="19461" name="Рисунок 11" descr="http://dg52.mycdn.me/getImage?photoId=770776524709&amp;photoType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365104"/>
            <a:ext cx="29051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462" name="Рисунок 13" descr="http://dg52.mycdn.me/getImage?photoId=770776529573&amp;photoType=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221088"/>
            <a:ext cx="2732320" cy="186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463" name="Рисунок 15" descr="http://dg52.mycdn.me/getImage?photoId=770776536229&amp;photoType=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4293096"/>
            <a:ext cx="2520279" cy="181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23528" y="3717032"/>
            <a:ext cx="648072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3645024"/>
            <a:ext cx="648072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2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40152" y="3645024"/>
            <a:ext cx="72008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3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528" y="5949280"/>
            <a:ext cx="72008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4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4048" y="5949280"/>
            <a:ext cx="79208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5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96336" y="5949280"/>
            <a:ext cx="792088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6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389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Точечный рисунок</vt:lpstr>
      <vt:lpstr>Изделие на проволоке – насекомые, бабочки из бисера</vt:lpstr>
      <vt:lpstr>легенда о возникновении стеклоделия</vt:lpstr>
      <vt:lpstr>Откуда появился бисер</vt:lpstr>
      <vt:lpstr>Правила работы с ножницами</vt:lpstr>
      <vt:lpstr>Правила работы с проволокой и бисером:</vt:lpstr>
      <vt:lpstr>Создание крыла бабочки</vt:lpstr>
      <vt:lpstr>Создание крыла бабочки</vt:lpstr>
      <vt:lpstr>Создание крыла бабочки</vt:lpstr>
      <vt:lpstr>Слайд 9</vt:lpstr>
      <vt:lpstr>Слайд 10</vt:lpstr>
      <vt:lpstr>Слайд 11</vt:lpstr>
      <vt:lpstr>Бисероплетение - это искуство</vt:lpstr>
      <vt:lpstr>Литература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Изделие на проволоке – насекомые, бабочки из бисера</dc:title>
  <dc:creator>ЖАННА</dc:creator>
  <cp:lastModifiedBy>ЖАННА</cp:lastModifiedBy>
  <cp:revision>20</cp:revision>
  <dcterms:created xsi:type="dcterms:W3CDTF">2019-04-14T11:14:07Z</dcterms:created>
  <dcterms:modified xsi:type="dcterms:W3CDTF">2019-04-14T12:57:46Z</dcterms:modified>
</cp:coreProperties>
</file>