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60" r:id="rId4"/>
    <p:sldId id="259" r:id="rId5"/>
    <p:sldId id="261" r:id="rId6"/>
    <p:sldId id="258" r:id="rId7"/>
    <p:sldId id="262" r:id="rId8"/>
    <p:sldId id="263" r:id="rId9"/>
    <p:sldId id="272" r:id="rId10"/>
    <p:sldId id="277" r:id="rId11"/>
    <p:sldId id="264" r:id="rId12"/>
    <p:sldId id="268" r:id="rId13"/>
    <p:sldId id="276" r:id="rId14"/>
    <p:sldId id="266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4515B-987C-4680-9FC5-26D20739010D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3CD9B-6466-4C3F-8F19-616E1863D7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3CD9B-6466-4C3F-8F19-616E1863D70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08720"/>
            <a:ext cx="8496944" cy="36724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Предмет: русский язык</a:t>
            </a:r>
            <a:br>
              <a:rPr lang="ru-RU" dirty="0" smtClean="0"/>
            </a:br>
            <a:r>
              <a:rPr lang="ru-RU" dirty="0" smtClean="0"/>
              <a:t>класс: 7</a:t>
            </a:r>
            <a:br>
              <a:rPr lang="ru-RU" dirty="0" smtClean="0"/>
            </a:br>
            <a:r>
              <a:rPr lang="ru-RU" dirty="0" smtClean="0"/>
              <a:t>Тема: Какие слова являются наречиями</a:t>
            </a:r>
            <a:br>
              <a:rPr lang="ru-RU" dirty="0" smtClean="0"/>
            </a:br>
            <a:r>
              <a:rPr lang="ru-RU" dirty="0" smtClean="0"/>
              <a:t>место урока:  1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</a:t>
            </a:r>
            <a:r>
              <a:rPr lang="ru-RU" dirty="0" err="1" smtClean="0"/>
              <a:t>самооценивания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827585" y="1628800"/>
          <a:ext cx="6776540" cy="3446120"/>
        </p:xfrm>
        <a:graphic>
          <a:graphicData uri="http://schemas.openxmlformats.org/drawingml/2006/table">
            <a:tbl>
              <a:tblPr/>
              <a:tblGrid>
                <a:gridCol w="916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3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32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3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84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Задания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Нет проблем! Выполнил правильно.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Испытываю затруднения! Выполнил с помощью учителя.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Стоп! Не понял материал.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4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6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Открытие новых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784976" cy="551723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Работа по учебнику стр. 80-81.  Работа в парах. После каждого этапа работы заполнение «Листа </a:t>
            </a:r>
            <a:r>
              <a:rPr lang="ru-RU" b="1" dirty="0" err="1" smtClean="0"/>
              <a:t>самооценивания</a:t>
            </a:r>
            <a:r>
              <a:rPr lang="ru-RU" b="1" dirty="0" smtClean="0"/>
              <a:t>»</a:t>
            </a:r>
          </a:p>
          <a:p>
            <a:pPr lvl="0"/>
            <a:r>
              <a:rPr lang="ru-RU" dirty="0" smtClean="0"/>
              <a:t>Подумайте, от чего зависит значение наречия? Перескажите друг другу данное определение.</a:t>
            </a:r>
          </a:p>
          <a:p>
            <a:pPr algn="just"/>
            <a:r>
              <a:rPr lang="ru-RU" dirty="0" smtClean="0"/>
              <a:t>На какие значения указывают вопросы? Запишите свои примеры, подчеркните наречия как члены предложения. </a:t>
            </a:r>
            <a:r>
              <a:rPr lang="ru-RU" i="1" dirty="0" smtClean="0"/>
              <a:t>9 пар по очереди приводят свои примеры.</a:t>
            </a:r>
          </a:p>
          <a:p>
            <a:pPr algn="just"/>
            <a:r>
              <a:rPr lang="ru-RU" dirty="0" smtClean="0"/>
              <a:t>Обратитесь к рубрике «Возьмите на заметку» на странице 81. Подумай, что в данном случае обозначает наречие. Вставьте пропущенные наречия, подчеркните их как члены предложения. </a:t>
            </a:r>
            <a:r>
              <a:rPr lang="ru-RU" u="sng" dirty="0" smtClean="0"/>
              <a:t>(На доске!)</a:t>
            </a:r>
            <a:r>
              <a:rPr lang="ru-RU" i="1" dirty="0" smtClean="0"/>
              <a:t> </a:t>
            </a:r>
          </a:p>
          <a:p>
            <a:pPr algn="just"/>
            <a:r>
              <a:rPr lang="ru-RU" i="1" dirty="0" smtClean="0"/>
              <a:t>Я люблю кофе (какой?)______. Яйца (какие?)</a:t>
            </a:r>
            <a:r>
              <a:rPr lang="ru-RU" i="1" dirty="0" err="1" smtClean="0"/>
              <a:t>_______варятся</a:t>
            </a:r>
            <a:r>
              <a:rPr lang="ru-RU" i="1" dirty="0" smtClean="0"/>
              <a:t> три минуты. Скоро будет поворот (какой?)_______.</a:t>
            </a:r>
          </a:p>
          <a:p>
            <a:pPr lvl="0" algn="just"/>
            <a:r>
              <a:rPr lang="ru-RU" dirty="0" smtClean="0"/>
              <a:t>Составьте свои примеры, укажите часть речи, к которой относятся наречия. </a:t>
            </a:r>
            <a:r>
              <a:rPr lang="ru-RU" i="1" dirty="0" smtClean="0"/>
              <a:t>Проверка: по очереди группы приводят свои примеры.</a:t>
            </a:r>
          </a:p>
          <a:p>
            <a:pPr lvl="0" algn="just"/>
            <a:r>
              <a:rPr lang="ru-RU" dirty="0" smtClean="0"/>
              <a:t>Докажите, что наречие не изменяется.</a:t>
            </a:r>
          </a:p>
          <a:p>
            <a:pPr algn="just"/>
            <a:r>
              <a:rPr lang="ru-RU" dirty="0" smtClean="0"/>
              <a:t>Заполни пропуски в алгоритме разграничения наречий и омонимичных частей речи. </a:t>
            </a:r>
            <a:r>
              <a:rPr lang="ru-RU" i="1" dirty="0" smtClean="0"/>
              <a:t>2 пары предлагают свой вариант на доске. Обсуждение. Корректировка.</a:t>
            </a:r>
          </a:p>
          <a:p>
            <a:pPr algn="just"/>
            <a:endParaRPr lang="ru-RU" dirty="0" smtClean="0"/>
          </a:p>
          <a:p>
            <a:pPr algn="just"/>
            <a:endParaRPr lang="ru-RU" u="sng" dirty="0" smtClean="0"/>
          </a:p>
          <a:p>
            <a:pPr algn="just"/>
            <a:endParaRPr lang="ru-RU" i="1" dirty="0" smtClean="0"/>
          </a:p>
          <a:p>
            <a:pPr lvl="0"/>
            <a:endParaRPr lang="ru-RU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</a:t>
            </a:r>
            <a:r>
              <a:rPr lang="en-US" dirty="0" smtClean="0"/>
              <a:t>. </a:t>
            </a:r>
            <a:r>
              <a:rPr lang="ru-RU" dirty="0" smtClean="0"/>
              <a:t>Заполните пропуски.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5069160"/>
          </a:xfrm>
        </p:spPr>
        <p:txBody>
          <a:bodyPr/>
          <a:lstStyle/>
          <a:p>
            <a:pPr lvl="0"/>
            <a:r>
              <a:rPr lang="ru-RU" dirty="0" smtClean="0"/>
              <a:t>Найдите в тексте слово, похожее </a:t>
            </a:r>
            <a:r>
              <a:rPr lang="ru-RU" dirty="0" err="1" smtClean="0"/>
              <a:t>на______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Найдите слово, от которого </a:t>
            </a:r>
            <a:r>
              <a:rPr lang="ru-RU" dirty="0" err="1" smtClean="0"/>
              <a:t>можно________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____________.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19672" y="3573016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131840" y="3573016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851920" y="3573016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5536" y="465313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???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4869160"/>
            <a:ext cx="8778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Какой?</a:t>
            </a:r>
          </a:p>
          <a:p>
            <a:r>
              <a:rPr lang="ru-RU" dirty="0" smtClean="0"/>
              <a:t>Какая?</a:t>
            </a:r>
          </a:p>
          <a:p>
            <a:r>
              <a:rPr lang="ru-RU" dirty="0" smtClean="0"/>
              <a:t>Какое?</a:t>
            </a:r>
          </a:p>
          <a:p>
            <a:r>
              <a:rPr lang="ru-RU" dirty="0" smtClean="0"/>
              <a:t>Какие?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4077072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Каков?</a:t>
            </a:r>
          </a:p>
          <a:p>
            <a:r>
              <a:rPr lang="ru-RU" dirty="0" smtClean="0"/>
              <a:t>Какова?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???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1560" y="5949280"/>
            <a:ext cx="1097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НАРЕЧИЕ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411761" y="6021288"/>
            <a:ext cx="2304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????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522920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КРАТКОЕ ПРИЛАГАТЕЛЬНОЕ</a:t>
            </a:r>
            <a:endParaRPr lang="ru-RU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635896" y="3356992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96136" y="3068961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????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56176" y="357301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ИМЯ СУЩЕСТВИТЕЛЬНОЕ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Алгоритм.  Проверим.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5069160"/>
          </a:xfrm>
        </p:spPr>
        <p:txBody>
          <a:bodyPr/>
          <a:lstStyle/>
          <a:p>
            <a:pPr lvl="0"/>
            <a:r>
              <a:rPr lang="ru-RU" dirty="0" smtClean="0"/>
              <a:t>Найдите в тексте слово, похожее на </a:t>
            </a:r>
            <a:r>
              <a:rPr lang="ru-RU" dirty="0" smtClean="0">
                <a:solidFill>
                  <a:srgbClr val="FF0000"/>
                </a:solidFill>
              </a:rPr>
              <a:t>наречие.</a:t>
            </a:r>
          </a:p>
          <a:p>
            <a:pPr lvl="0"/>
            <a:r>
              <a:rPr lang="ru-RU" dirty="0" smtClean="0"/>
              <a:t>Найдите слово, от которого можно </a:t>
            </a:r>
            <a:r>
              <a:rPr lang="ru-RU" dirty="0" smtClean="0">
                <a:solidFill>
                  <a:srgbClr val="FF0000"/>
                </a:solidFill>
              </a:rPr>
              <a:t>поставить к нему вопрос.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Поставьте вопрос.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619672" y="3573016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131840" y="3573016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851920" y="3573016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5536" y="4653136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Как? Где? Куда? Зачем?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Почему? И др.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4869160"/>
            <a:ext cx="8778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Какой?</a:t>
            </a:r>
          </a:p>
          <a:p>
            <a:r>
              <a:rPr lang="ru-RU" dirty="0" smtClean="0"/>
              <a:t>Какая?</a:t>
            </a:r>
          </a:p>
          <a:p>
            <a:r>
              <a:rPr lang="ru-RU" dirty="0" smtClean="0"/>
              <a:t>Какое?</a:t>
            </a:r>
          </a:p>
          <a:p>
            <a:r>
              <a:rPr lang="ru-RU" dirty="0" smtClean="0"/>
              <a:t>Какие?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4077072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Каков?</a:t>
            </a:r>
          </a:p>
          <a:p>
            <a:r>
              <a:rPr lang="ru-RU" dirty="0" smtClean="0"/>
              <a:t>Какова?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Каково?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Каковы?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5949280"/>
            <a:ext cx="1097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НАРЕЧИЕ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411761" y="6021288"/>
            <a:ext cx="2304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ПОЛНОЕ ПРИЛАГАТЕЛЬНОЕ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0" y="522920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КРАТКОЕ ПРИЛАГАТЕЛЬНОЕ</a:t>
            </a:r>
            <a:endParaRPr lang="ru-RU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635896" y="3356992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796136" y="3068961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Падежные вопросы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56176" y="357301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ИМЯ СУЩЕСТВИТЕЛЬНОЕ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Какими частями речи являются слова </a:t>
            </a:r>
            <a:r>
              <a:rPr lang="ru-RU" b="1" dirty="0" smtClean="0"/>
              <a:t>тепло, лихо, зло. </a:t>
            </a:r>
            <a:r>
              <a:rPr lang="ru-RU" dirty="0" smtClean="0"/>
              <a:t>Наречие, существительное или прилагательное в краткой форме? </a:t>
            </a:r>
            <a:r>
              <a:rPr lang="ru-RU" i="1" dirty="0" smtClean="0"/>
              <a:t>По рядам, устная аргументация.</a:t>
            </a:r>
          </a:p>
          <a:p>
            <a:pPr algn="just"/>
            <a:r>
              <a:rPr lang="ru-RU" dirty="0" smtClean="0"/>
              <a:t>делать зло – </a:t>
            </a:r>
            <a:r>
              <a:rPr lang="ru-RU" dirty="0" err="1" smtClean="0"/>
              <a:t>зло</a:t>
            </a:r>
            <a:r>
              <a:rPr lang="ru-RU" dirty="0" smtClean="0"/>
              <a:t> смеяться – лицо зло; </a:t>
            </a:r>
          </a:p>
          <a:p>
            <a:pPr algn="just"/>
            <a:r>
              <a:rPr lang="ru-RU" dirty="0" smtClean="0"/>
              <a:t>лихо скакать  - узнать лихо –– дело лихо; </a:t>
            </a:r>
          </a:p>
          <a:p>
            <a:pPr algn="just"/>
            <a:r>
              <a:rPr lang="ru-RU" dirty="0" smtClean="0"/>
              <a:t>это лето тепло -  одеваться тепло – </a:t>
            </a:r>
            <a:r>
              <a:rPr lang="ru-RU" dirty="0" err="1" smtClean="0"/>
              <a:t>тепло</a:t>
            </a:r>
            <a:r>
              <a:rPr lang="ru-RU" dirty="0" smtClean="0"/>
              <a:t> шло от камина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964488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Рефлексия. Взаимопроверка по эталону.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971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1.Какие слова являются наречиями?</a:t>
            </a:r>
          </a:p>
          <a:p>
            <a:pPr>
              <a:buNone/>
            </a:pPr>
            <a:r>
              <a:rPr lang="ru-RU" dirty="0" smtClean="0"/>
              <a:t>А) третий    Б) тройка   В) трижды  Г) три</a:t>
            </a:r>
          </a:p>
          <a:p>
            <a:pPr>
              <a:buNone/>
            </a:pPr>
            <a:r>
              <a:rPr lang="ru-RU" b="1" dirty="0" smtClean="0"/>
              <a:t>2.Отметьте словосочетания с наречиями:</a:t>
            </a:r>
          </a:p>
          <a:p>
            <a:pPr>
              <a:buNone/>
            </a:pPr>
            <a:r>
              <a:rPr lang="ru-RU" dirty="0" smtClean="0"/>
              <a:t>А) думать о многом  Б) умный брат  В) действовал верно  Г) пришел в школу Д) решение верно</a:t>
            </a:r>
          </a:p>
          <a:p>
            <a:pPr>
              <a:buNone/>
            </a:pPr>
            <a:r>
              <a:rPr lang="ru-RU" b="1" dirty="0" smtClean="0"/>
              <a:t>3.Отметьте, где выделенная буква не является окончанием</a:t>
            </a:r>
          </a:p>
          <a:p>
            <a:pPr>
              <a:buNone/>
            </a:pPr>
            <a:r>
              <a:rPr lang="ru-RU" dirty="0" smtClean="0"/>
              <a:t>А) братств</a:t>
            </a:r>
            <a:r>
              <a:rPr lang="ru-RU" b="1" dirty="0" smtClean="0"/>
              <a:t>о  </a:t>
            </a:r>
            <a:r>
              <a:rPr lang="ru-RU" dirty="0" smtClean="0"/>
              <a:t>Б) окн</a:t>
            </a:r>
            <a:r>
              <a:rPr lang="ru-RU" b="1" dirty="0" smtClean="0"/>
              <a:t>о </a:t>
            </a:r>
            <a:r>
              <a:rPr lang="ru-RU" dirty="0" smtClean="0"/>
              <a:t>В) хорош</a:t>
            </a:r>
            <a:r>
              <a:rPr lang="ru-RU" b="1" dirty="0" smtClean="0"/>
              <a:t>о </a:t>
            </a:r>
            <a:r>
              <a:rPr lang="ru-RU" dirty="0" smtClean="0"/>
              <a:t>Г) богатств</a:t>
            </a:r>
            <a:r>
              <a:rPr lang="ru-RU" b="1" dirty="0" smtClean="0"/>
              <a:t>о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4.Отметьте главный грамматический признак наречия:</a:t>
            </a:r>
          </a:p>
          <a:p>
            <a:pPr>
              <a:buNone/>
            </a:pPr>
            <a:r>
              <a:rPr lang="ru-RU" dirty="0" smtClean="0"/>
              <a:t>А) отсутствие окончания Б) неизменяемая часть речи  В) является обстоятельством         Г) самостоятельная часть речи.</a:t>
            </a:r>
          </a:p>
          <a:p>
            <a:pPr>
              <a:buNone/>
            </a:pPr>
            <a:r>
              <a:rPr lang="ru-RU" b="1" dirty="0" smtClean="0"/>
              <a:t>5. В каком примере выделенное слово является обстоятельством?</a:t>
            </a:r>
          </a:p>
          <a:p>
            <a:pPr>
              <a:buNone/>
            </a:pPr>
            <a:r>
              <a:rPr lang="ru-RU" dirty="0" smtClean="0"/>
              <a:t>А) Утро </a:t>
            </a:r>
            <a:r>
              <a:rPr lang="ru-RU" b="1" dirty="0" smtClean="0"/>
              <a:t>туманно.</a:t>
            </a:r>
            <a:r>
              <a:rPr lang="ru-RU" dirty="0" smtClean="0"/>
              <a:t>  Б) Говорил </a:t>
            </a:r>
            <a:r>
              <a:rPr lang="ru-RU" b="1" dirty="0" smtClean="0"/>
              <a:t>туманно.  </a:t>
            </a:r>
            <a:r>
              <a:rPr lang="ru-RU" dirty="0" smtClean="0"/>
              <a:t>В) Дом </a:t>
            </a:r>
            <a:r>
              <a:rPr lang="ru-RU" b="1" dirty="0" smtClean="0"/>
              <a:t>напротив </a:t>
            </a:r>
            <a:r>
              <a:rPr lang="ru-RU" dirty="0" smtClean="0"/>
              <a:t> заволокло туманом.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Обсуждение проблем, возникших в ходе урока на основе «Листов </a:t>
            </a:r>
            <a:r>
              <a:rPr lang="ru-RU" dirty="0" err="1" smtClean="0"/>
              <a:t>самооценивания</a:t>
            </a:r>
            <a:r>
              <a:rPr lang="ru-RU" dirty="0" smtClean="0"/>
              <a:t>» и результатов теста. Обсуждение результатов урока, соотнесение их с целями урока.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Выучить определение. Параграф 12.</a:t>
            </a:r>
          </a:p>
          <a:p>
            <a:r>
              <a:rPr lang="ru-RU" dirty="0" smtClean="0"/>
              <a:t>УПР. 204</a:t>
            </a:r>
          </a:p>
          <a:p>
            <a:pPr algn="just"/>
            <a:r>
              <a:rPr lang="ru-RU" dirty="0" smtClean="0"/>
              <a:t>Из «Повести о том, как один мужик двух генералов прокормил».М.Е. Салтыкова - Щедрина выпишите 10 предложений с наречиями, подчеркните их как члены предложения.</a:t>
            </a:r>
          </a:p>
          <a:p>
            <a:pPr algn="just"/>
            <a:r>
              <a:rPr lang="ru-RU" dirty="0" smtClean="0"/>
              <a:t>Напишите сочинение – рассуждение на тему «Почему наречие называли  </a:t>
            </a:r>
            <a:r>
              <a:rPr lang="ru-RU" dirty="0" err="1" smtClean="0"/>
              <a:t>приглаголием</a:t>
            </a:r>
            <a:r>
              <a:rPr lang="ru-RU" dirty="0" smtClean="0"/>
              <a:t>?»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Русский язык.7 класс: учебник / М.М. Разумовская, С.И. Львова, В.И. Капинос и др.; под ред. М.М. Разумовской, П.А. </a:t>
            </a:r>
            <a:r>
              <a:rPr lang="ru-RU" dirty="0" err="1" smtClean="0"/>
              <a:t>Леканта</a:t>
            </a:r>
            <a:r>
              <a:rPr lang="ru-RU" dirty="0" smtClean="0"/>
              <a:t>.- М.: Дрофа, 2014.</a:t>
            </a:r>
          </a:p>
          <a:p>
            <a:r>
              <a:rPr lang="ru-RU" dirty="0" smtClean="0"/>
              <a:t>Школьный этимологический словарь русского языка. Происхождение слов. Н. М. </a:t>
            </a:r>
            <a:r>
              <a:rPr lang="ru-RU" dirty="0" err="1" smtClean="0"/>
              <a:t>Шанский</a:t>
            </a:r>
            <a:r>
              <a:rPr lang="ru-RU" dirty="0" smtClean="0"/>
              <a:t>.  — М.: Дрофа, 2004.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деятельности учителя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Организовать деятельность обучающихся, направленную на умение определять признаки наречия как части речи; различать наречия и омонимичные части речи; учить видеть причинно - следственные связи при составлении алгоритма.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Предметные УУД: </a:t>
            </a:r>
            <a:r>
              <a:rPr lang="ru-RU" dirty="0" smtClean="0"/>
              <a:t>определяют общее грамматическое значение наречия, синтаксическую роль; понимают, что значит «неизменяемая часть речи»; с помощью учителя разграничивают  омонимичные части речи.</a:t>
            </a:r>
          </a:p>
          <a:p>
            <a:pPr algn="just"/>
            <a:r>
              <a:rPr lang="ru-RU" b="1" dirty="0" smtClean="0"/>
              <a:t>Личностные УУД: </a:t>
            </a:r>
            <a:r>
              <a:rPr lang="ru-RU" dirty="0" smtClean="0"/>
              <a:t>умеют вести диалог.</a:t>
            </a:r>
          </a:p>
          <a:p>
            <a:pPr algn="just"/>
            <a:r>
              <a:rPr lang="ru-RU" b="1" dirty="0" smtClean="0"/>
              <a:t>Регулятивные УУД: </a:t>
            </a:r>
            <a:r>
              <a:rPr lang="ru-RU" dirty="0" smtClean="0"/>
              <a:t>ставят цели, соотносят их с результатами своей деятельности, определяют степень успешности работы.</a:t>
            </a:r>
          </a:p>
          <a:p>
            <a:pPr algn="just"/>
            <a:r>
              <a:rPr lang="ru-RU" b="1" dirty="0" smtClean="0"/>
              <a:t>Коммуникативные УУД: </a:t>
            </a:r>
            <a:r>
              <a:rPr lang="ru-RU" dirty="0" smtClean="0"/>
              <a:t>строят связное   монологическое высказывание, представляют результат деятельности пары.</a:t>
            </a:r>
          </a:p>
          <a:p>
            <a:pPr algn="just"/>
            <a:r>
              <a:rPr lang="ru-RU" b="1" dirty="0" smtClean="0"/>
              <a:t>Познавательные УУД: </a:t>
            </a:r>
            <a:r>
              <a:rPr lang="ru-RU" dirty="0" smtClean="0"/>
              <a:t>дают определение понятию, строят логическое рассуждение.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и приемы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556790"/>
          <a:ext cx="8568952" cy="4729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0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8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981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Этапы урока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Приемы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17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Эмоциональный настрой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Диалог</a:t>
                      </a:r>
                      <a:endParaRPr lang="ru-RU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2835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Определение темы.</a:t>
                      </a:r>
                      <a:endParaRPr lang="ru-RU" sz="2200" dirty="0"/>
                    </a:p>
                    <a:p>
                      <a:r>
                        <a:rPr lang="ru-RU" sz="2200" dirty="0" smtClean="0"/>
                        <a:t>Целеполагание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Найди лишнее.</a:t>
                      </a:r>
                      <a:r>
                        <a:rPr lang="ru-RU" sz="2200" baseline="0" dirty="0" smtClean="0"/>
                        <a:t> Проблемный вопрос.</a:t>
                      </a:r>
                      <a:endParaRPr lang="ru-RU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3797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Открытие новых знаний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Работа с теорией,</a:t>
                      </a:r>
                      <a:r>
                        <a:rPr lang="ru-RU" sz="2200" baseline="0" dirty="0" smtClean="0"/>
                        <a:t> данной в учебнике. Прием «Диалог с автором». Составление алгоритма.</a:t>
                      </a:r>
                      <a:endParaRPr lang="ru-RU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Применение</a:t>
                      </a:r>
                      <a:r>
                        <a:rPr lang="ru-RU" sz="2200" baseline="0" dirty="0" smtClean="0"/>
                        <a:t> новых знаний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Применение алгоритма на практике.</a:t>
                      </a:r>
                      <a:endParaRPr lang="ru-RU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2835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Рефлексия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Самооценивание.</a:t>
                      </a:r>
                      <a:r>
                        <a:rPr lang="ru-RU" sz="2200" baseline="0" dirty="0" smtClean="0"/>
                        <a:t> </a:t>
                      </a:r>
                      <a:r>
                        <a:rPr lang="ru-RU" sz="2200" dirty="0" smtClean="0"/>
                        <a:t>Тест  (</a:t>
                      </a:r>
                      <a:r>
                        <a:rPr lang="ru-RU" sz="2200" baseline="0" dirty="0" smtClean="0"/>
                        <a:t>взаимопроверка по эталону)</a:t>
                      </a:r>
                      <a:endParaRPr lang="ru-RU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817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Домашнее задание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Дифференциация</a:t>
                      </a:r>
                      <a:endParaRPr lang="ru-RU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9817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Форма</a:t>
                      </a:r>
                      <a:r>
                        <a:rPr lang="ru-RU" sz="2200" baseline="0" dirty="0" smtClean="0"/>
                        <a:t> работы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Парная </a:t>
                      </a:r>
                      <a:endParaRPr lang="ru-RU" sz="2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Эмоциональный настрой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 вы себя чувствуете?</a:t>
            </a:r>
          </a:p>
          <a:p>
            <a:r>
              <a:rPr lang="ru-RU" dirty="0" smtClean="0"/>
              <a:t>Как вы отдохнули на перемене?</a:t>
            </a:r>
          </a:p>
          <a:p>
            <a:r>
              <a:rPr lang="ru-RU" dirty="0" smtClean="0"/>
              <a:t>Как вы планируете работать на уроке?</a:t>
            </a:r>
          </a:p>
          <a:p>
            <a:r>
              <a:rPr lang="ru-RU" dirty="0" smtClean="0"/>
              <a:t>Надеюсь, что мы будем работать совместно, продуктивно, успешно.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Определяем тему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Найди лишнее, аргументируй свой выбор.</a:t>
            </a:r>
          </a:p>
          <a:p>
            <a:r>
              <a:rPr lang="ru-RU" dirty="0" smtClean="0"/>
              <a:t>Круг, вокруг, кружение.</a:t>
            </a:r>
          </a:p>
          <a:p>
            <a:r>
              <a:rPr lang="ru-RU" dirty="0" smtClean="0"/>
              <a:t>Яркому, о яркости, ярко.</a:t>
            </a:r>
          </a:p>
          <a:p>
            <a:r>
              <a:rPr lang="ru-RU" dirty="0" smtClean="0"/>
              <a:t>Идти тихо, утро тихо, всё тихо.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Тема: </a:t>
            </a:r>
            <a:r>
              <a:rPr lang="ru-RU" b="1" i="1" dirty="0" smtClean="0"/>
              <a:t>Какие слова являются наречиями.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Назовите критерии, по которым определяем</a:t>
            </a:r>
            <a:r>
              <a:rPr lang="en-US" dirty="0" smtClean="0"/>
              <a:t> </a:t>
            </a:r>
            <a:r>
              <a:rPr lang="ru-RU" dirty="0" smtClean="0"/>
              <a:t>слово как часть речи.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Сформулируйте цели урока.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Определять общее грамматическое значение наречий;</a:t>
            </a:r>
          </a:p>
          <a:p>
            <a:pPr algn="just"/>
            <a:r>
              <a:rPr lang="ru-RU" dirty="0" smtClean="0"/>
              <a:t>Определять морфологические признаки;</a:t>
            </a:r>
          </a:p>
          <a:p>
            <a:pPr algn="just"/>
            <a:r>
              <a:rPr lang="ru-RU" dirty="0" smtClean="0"/>
              <a:t>Определять синтаксическую роль в предложении;</a:t>
            </a:r>
          </a:p>
          <a:p>
            <a:pPr algn="just"/>
            <a:r>
              <a:rPr lang="ru-RU" dirty="0" smtClean="0"/>
              <a:t>Отличать наречия от других частей речи.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496944" cy="44958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sz="3200" i="1" dirty="0" smtClean="0"/>
              <a:t>Наречие </a:t>
            </a:r>
            <a:r>
              <a:rPr lang="ru-RU" sz="3200" dirty="0" smtClean="0"/>
              <a:t>– это старое слово. Оно существовало еще в древнерусском языке. В нем можно выделить корень  </a:t>
            </a:r>
            <a:r>
              <a:rPr lang="ru-RU" sz="3200" i="1" dirty="0" smtClean="0"/>
              <a:t>–</a:t>
            </a:r>
            <a:r>
              <a:rPr lang="ru-RU" sz="3200" i="1" dirty="0" err="1" smtClean="0"/>
              <a:t>реч</a:t>
            </a:r>
            <a:r>
              <a:rPr lang="ru-RU" sz="3200" i="1" dirty="0" smtClean="0"/>
              <a:t>- , </a:t>
            </a:r>
            <a:r>
              <a:rPr lang="ru-RU" sz="3200" dirty="0" smtClean="0"/>
              <a:t>значение</a:t>
            </a:r>
            <a:r>
              <a:rPr lang="ru-RU" sz="3200" b="1" i="1" dirty="0" smtClean="0"/>
              <a:t> </a:t>
            </a:r>
            <a:r>
              <a:rPr lang="ru-RU" sz="3200" dirty="0" smtClean="0"/>
              <a:t>которого в древнерусском языке было </a:t>
            </a:r>
            <a:r>
              <a:rPr lang="ru-RU" sz="3200" i="1" dirty="0" smtClean="0"/>
              <a:t>«глагол». </a:t>
            </a:r>
            <a:r>
              <a:rPr lang="ru-RU" sz="3200" dirty="0" smtClean="0"/>
              <a:t>Это значение</a:t>
            </a:r>
            <a:r>
              <a:rPr lang="ru-RU" sz="3200" i="1" dirty="0" smtClean="0"/>
              <a:t>  </a:t>
            </a:r>
            <a:r>
              <a:rPr lang="ru-RU" sz="3200" dirty="0" smtClean="0"/>
              <a:t>и сохраняется в корне   –речь- , входящем в слово наречие. Наречие еще называют «</a:t>
            </a:r>
            <a:r>
              <a:rPr lang="ru-RU" sz="3200" dirty="0" err="1" smtClean="0"/>
              <a:t>Приглаголие</a:t>
            </a:r>
            <a:r>
              <a:rPr lang="ru-RU" sz="3200" dirty="0" smtClean="0"/>
              <a:t>». (Из этимологического словаря).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288</TotalTime>
  <Words>950</Words>
  <Application>Microsoft Office PowerPoint</Application>
  <PresentationFormat>Экран (4:3)</PresentationFormat>
  <Paragraphs>135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Times New Roman</vt:lpstr>
      <vt:lpstr>Tw Cen MT</vt:lpstr>
      <vt:lpstr>Wingdings</vt:lpstr>
      <vt:lpstr>Wingdings 2</vt:lpstr>
      <vt:lpstr>Обычная</vt:lpstr>
      <vt:lpstr>Предмет: русский язык класс: 7 Тема: Какие слова являются наречиями место урока:  1  </vt:lpstr>
      <vt:lpstr>Цель деятельности учителя</vt:lpstr>
      <vt:lpstr>Планируемые результаты</vt:lpstr>
      <vt:lpstr>Этапы и приемы</vt:lpstr>
      <vt:lpstr>Эмоциональный настрой </vt:lpstr>
      <vt:lpstr>Определяем тему урока</vt:lpstr>
      <vt:lpstr>Презентация PowerPoint</vt:lpstr>
      <vt:lpstr>Цели</vt:lpstr>
      <vt:lpstr>Историческая справка</vt:lpstr>
      <vt:lpstr>Лист самооценивания</vt:lpstr>
      <vt:lpstr>Открытие новых знаний</vt:lpstr>
      <vt:lpstr>Алгоритм. Заполните пропуски.</vt:lpstr>
      <vt:lpstr>Алгоритм.  Проверим.</vt:lpstr>
      <vt:lpstr>Закрепление</vt:lpstr>
      <vt:lpstr>Рефлексия. Взаимопроверка по эталону.</vt:lpstr>
      <vt:lpstr>Рефлексия</vt:lpstr>
      <vt:lpstr>Домашнее задание</vt:lpstr>
      <vt:lpstr>Литература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Предмет: русский язык класс: 7 Тема: Какие слова являются наречиями. место урока:  1  </dc:title>
  <dc:creator>user-307</dc:creator>
  <cp:lastModifiedBy>Galina</cp:lastModifiedBy>
  <cp:revision>31</cp:revision>
  <dcterms:created xsi:type="dcterms:W3CDTF">2018-03-22T03:45:43Z</dcterms:created>
  <dcterms:modified xsi:type="dcterms:W3CDTF">2019-04-24T11:34:17Z</dcterms:modified>
</cp:coreProperties>
</file>