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3" r:id="rId3"/>
    <p:sldId id="257" r:id="rId4"/>
    <p:sldId id="258" r:id="rId5"/>
    <p:sldId id="259" r:id="rId6"/>
    <p:sldId id="262" r:id="rId7"/>
    <p:sldId id="260" r:id="rId8"/>
    <p:sldId id="271" r:id="rId9"/>
    <p:sldId id="261" r:id="rId10"/>
    <p:sldId id="272" r:id="rId11"/>
    <p:sldId id="265" r:id="rId12"/>
    <p:sldId id="267" r:id="rId13"/>
    <p:sldId id="268" r:id="rId14"/>
    <p:sldId id="269" r:id="rId15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8" autoAdjust="0"/>
    <p:restoredTop sz="94615" autoAdjust="0"/>
  </p:normalViewPr>
  <p:slideViewPr>
    <p:cSldViewPr>
      <p:cViewPr>
        <p:scale>
          <a:sx n="50" d="100"/>
          <a:sy n="50" d="100"/>
        </p:scale>
        <p:origin x="-1098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7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A0C0DFD-2604-49BA-895E-D63E469C7F53}" type="datetimeFigureOut">
              <a:rPr lang="ru-RU" smtClean="0"/>
              <a:pPr/>
              <a:t>22.09.2013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E84CA5-CE76-4150-A78D-38795282918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6.xml"/><Relationship Id="rId9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57628"/>
            <a:ext cx="8763000" cy="16859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Основные цели урока: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b="0" dirty="0" smtClean="0"/>
              <a:t>Рассмотреть единицы измерения объемов </a:t>
            </a:r>
          </a:p>
          <a:p>
            <a:pPr marL="342900" indent="-342900">
              <a:buAutoNum type="arabicPeriod"/>
            </a:pPr>
            <a:endParaRPr lang="ru-RU" b="0" dirty="0" smtClean="0"/>
          </a:p>
          <a:p>
            <a:r>
              <a:rPr lang="ru-RU" dirty="0" smtClean="0"/>
              <a:t>2.  </a:t>
            </a:r>
            <a:r>
              <a:rPr lang="ru-RU" b="0" dirty="0" smtClean="0"/>
              <a:t>Узнать правило нахождения объема прямоугольного параллелепипеда</a:t>
            </a:r>
          </a:p>
          <a:p>
            <a:pPr marL="342900" indent="-342900">
              <a:buAutoNum type="arabicPeriod"/>
            </a:pPr>
            <a:endParaRPr lang="ru-RU" b="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858180" cy="18573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u="sng" dirty="0" smtClean="0"/>
              <a:t>Объем прямоугольного параллелепипеда</a:t>
            </a:r>
            <a:endParaRPr lang="ru-RU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7308304" y="6021288"/>
            <a:ext cx="1539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Егорова А.С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Физкультурная минутка!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Одолела нас дремота,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Шевельнутся неохота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Ну-ка, </a:t>
            </a:r>
            <a:r>
              <a:rPr lang="ru-RU" sz="1600" dirty="0" smtClean="0">
                <a:latin typeface="Calibri"/>
                <a:ea typeface="Calibri"/>
                <a:cs typeface="Times New Roman"/>
              </a:rPr>
              <a:t>делайте со мною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Упражнение такое: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Раз – поднялись, потянулись.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Два – согнулись, разогнулись.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Три – в ладоши три хлопка,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Головою три кивка.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На четыре – руки шире.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Пять – руками помахать.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dirty="0" smtClean="0">
                <a:latin typeface="Calibri"/>
                <a:ea typeface="Calibri"/>
                <a:cs typeface="Times New Roman"/>
              </a:rPr>
              <a:t>Шесть – за парту тихо сесть.</a:t>
            </a:r>
            <a:endParaRPr lang="ru-RU" sz="16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788024" y="1484784"/>
            <a:ext cx="4038600" cy="46817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sporta-7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420888"/>
            <a:ext cx="2357454" cy="2357454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270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12705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00"/>
                            </p:stCondLst>
                            <p:childTnLst>
                              <p:par>
                                <p:cTn id="10" presetID="1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11B9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11B9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800"/>
                            </p:stCondLst>
                            <p:childTnLst>
                              <p:par>
                                <p:cTn id="15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№ </a:t>
            </a:r>
            <a:r>
              <a:rPr lang="ru-RU" dirty="0" smtClean="0"/>
              <a:t>2.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Задача. Объем бассейна равен 240 м³, его высота равна 4 м, а длина равна 10 м. Найдите ширину бассейна и площадь дна.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240 : (4 ∙ 10) = 6 (м) – ширина бассейна</a:t>
            </a:r>
          </a:p>
          <a:p>
            <a:pPr marL="514350" indent="-514350">
              <a:buAutoNum type="arabicParenR"/>
            </a:pPr>
            <a:r>
              <a:rPr lang="ru-RU" dirty="0" smtClean="0"/>
              <a:t>6 ∙ 10 = 60 (м²)</a:t>
            </a:r>
          </a:p>
          <a:p>
            <a:pPr marL="514350" indent="-514350">
              <a:buNone/>
            </a:pPr>
            <a:r>
              <a:rPr lang="ru-RU" dirty="0" smtClean="0"/>
              <a:t>Ответ: ширина бассейна равна 6 метров, площадь дна 60 квадратных метров.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928662" y="2786058"/>
            <a:ext cx="2714644" cy="1216152"/>
          </a:xfrm>
          <a:prstGeom prst="cube">
            <a:avLst/>
          </a:prstGeom>
          <a:noFill/>
          <a:ln w="1905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уб 4"/>
          <p:cNvSpPr/>
          <p:nvPr/>
        </p:nvSpPr>
        <p:spPr>
          <a:xfrm rot="10800000">
            <a:off x="928662" y="2786058"/>
            <a:ext cx="2714644" cy="1216152"/>
          </a:xfrm>
          <a:prstGeom prst="cube">
            <a:avLst/>
          </a:pr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внимания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071670" y="2500306"/>
          <a:ext cx="5019680" cy="3357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3936"/>
                <a:gridCol w="1003936"/>
                <a:gridCol w="1003936"/>
                <a:gridCol w="1003936"/>
                <a:gridCol w="1003936"/>
              </a:tblGrid>
              <a:tr h="671517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51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25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15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11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21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15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50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45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14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50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15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45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51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15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15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52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11</a:t>
                      </a:r>
                      <a:endParaRPr lang="ru-RU" sz="2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285984" y="4500570"/>
            <a:ext cx="714380" cy="642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14942" y="2500306"/>
            <a:ext cx="714380" cy="642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286512" y="3143248"/>
            <a:ext cx="714380" cy="6429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43174" y="171448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25 ∙ 4 · 21 = 100 ∙ 21 = 2100 </a:t>
            </a:r>
            <a:endParaRPr lang="ru-RU" dirty="0"/>
          </a:p>
        </p:txBody>
      </p:sp>
      <p:sp>
        <p:nvSpPr>
          <p:cNvPr id="9" name="Управляющая кнопка: домой 8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нового вы узнали?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Правило нахождения объема прямоугольного параллелепипеда. Какое?</a:t>
            </a:r>
          </a:p>
          <a:p>
            <a:pPr marL="514350" indent="-514350">
              <a:buAutoNum type="arabicPeriod"/>
            </a:pPr>
            <a:r>
              <a:rPr lang="ru-RU" dirty="0" smtClean="0"/>
              <a:t> Единицы измерения объема. Какие?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Что-то еще?</a:t>
            </a:r>
          </a:p>
          <a:p>
            <a:pPr marL="514350" indent="-51435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50392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Выучи правила и формулы!</a:t>
            </a:r>
          </a:p>
          <a:p>
            <a:pPr>
              <a:buNone/>
            </a:pPr>
            <a:r>
              <a:rPr lang="ru-RU" dirty="0" smtClean="0"/>
              <a:t>2. Вычисли:</a:t>
            </a:r>
          </a:p>
          <a:p>
            <a:pPr>
              <a:buNone/>
            </a:pPr>
            <a:r>
              <a:rPr lang="ru-RU" dirty="0" smtClean="0"/>
              <a:t>42 105 : 35 – 359 = </a:t>
            </a:r>
          </a:p>
          <a:p>
            <a:pPr>
              <a:buNone/>
            </a:pPr>
            <a:r>
              <a:rPr lang="ru-RU" dirty="0" smtClean="0"/>
              <a:t>45 ∙ 17 + 80 =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Полученные ответы – номера домашнего задания !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357554" y="2571744"/>
            <a:ext cx="71438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71736" y="3071810"/>
            <a:ext cx="71438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НАВИГАЦИЯ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Актуализация ЗУН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Мотивация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Правило измерения объема</a:t>
            </a:r>
            <a:endParaRPr lang="ru-RU" dirty="0" smtClean="0"/>
          </a:p>
          <a:p>
            <a:r>
              <a:rPr lang="ru-RU" dirty="0" smtClean="0">
                <a:hlinkClick r:id="rId5" action="ppaction://hlinksldjump"/>
              </a:rPr>
              <a:t>Единицы измерения объема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Физкультурная минутка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Задача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Внимание</a:t>
            </a:r>
            <a:endParaRPr lang="ru-RU" dirty="0" smtClean="0"/>
          </a:p>
          <a:p>
            <a:r>
              <a:rPr lang="ru-RU" dirty="0" smtClean="0">
                <a:hlinkClick r:id="rId9" action="ppaction://hlinksldjump"/>
              </a:rPr>
              <a:t>Домашнее задание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3857620" y="1714488"/>
            <a:ext cx="3143272" cy="1428760"/>
          </a:xfrm>
          <a:prstGeom prst="cloudCallout">
            <a:avLst>
              <a:gd name="adj1" fmla="val -95589"/>
              <a:gd name="adj2" fmla="val 7957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Задумай число</a:t>
            </a:r>
          </a:p>
          <a:p>
            <a:pPr>
              <a:buNone/>
            </a:pPr>
            <a:r>
              <a:rPr lang="ru-RU" dirty="0" smtClean="0"/>
              <a:t>                                                  от 1 до 10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· 8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+ 16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: 8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- 2</a:t>
            </a:r>
          </a:p>
          <a:p>
            <a:pPr>
              <a:buNone/>
            </a:pPr>
            <a:r>
              <a:rPr lang="ru-RU" dirty="0" smtClean="0"/>
              <a:t>                           Получается твое задуманное число!</a:t>
            </a:r>
            <a:endParaRPr lang="ru-RU" dirty="0"/>
          </a:p>
        </p:txBody>
      </p:sp>
      <p:pic>
        <p:nvPicPr>
          <p:cNvPr id="5" name="Рисунок 4" descr="detia-35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700324"/>
            <a:ext cx="2214578" cy="2657494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№ 1. Выберите верное высказывание. Верно ли, что:</a:t>
            </a:r>
          </a:p>
          <a:p>
            <a:pPr marL="514350" indent="-514350">
              <a:buAutoNum type="arabicPeriod"/>
            </a:pPr>
            <a:r>
              <a:rPr lang="ru-RU" dirty="0" smtClean="0"/>
              <a:t>Куб – один из видов прямоугольного параллелепипеда.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Грань прямоугольного параллелепипеда – отрезок.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Ребро прямоугольного параллелепипеда – квадрат.</a:t>
            </a:r>
          </a:p>
          <a:p>
            <a:pPr marL="514350" indent="-514350">
              <a:buNone/>
            </a:pPr>
            <a:r>
              <a:rPr lang="ru-RU" dirty="0" smtClean="0"/>
              <a:t>№ 2. Сколько у куба ребер?</a:t>
            </a:r>
          </a:p>
          <a:p>
            <a:pPr marL="514350" indent="-514350">
              <a:buAutoNum type="arabicPeriod"/>
            </a:pPr>
            <a:r>
              <a:rPr lang="ru-RU" dirty="0" smtClean="0"/>
              <a:t>6</a:t>
            </a:r>
          </a:p>
          <a:p>
            <a:pPr marL="514350" indent="-514350">
              <a:buAutoNum type="arabicPeriod"/>
            </a:pPr>
            <a:r>
              <a:rPr lang="ru-RU" dirty="0" smtClean="0"/>
              <a:t>8</a:t>
            </a:r>
          </a:p>
          <a:p>
            <a:pPr marL="514350" indent="-514350">
              <a:buAutoNum type="arabicPeriod"/>
            </a:pPr>
            <a:r>
              <a:rPr lang="ru-RU" dirty="0" smtClean="0"/>
              <a:t>12</a:t>
            </a:r>
          </a:p>
          <a:p>
            <a:pPr marL="514350" indent="-514350">
              <a:buNone/>
            </a:pPr>
            <a:r>
              <a:rPr lang="ru-RU" dirty="0" smtClean="0"/>
              <a:t>№ 3. Сколько у куба граней?</a:t>
            </a:r>
          </a:p>
          <a:p>
            <a:pPr marL="514350" indent="-514350">
              <a:buAutoNum type="arabicPeriod"/>
            </a:pPr>
            <a:r>
              <a:rPr lang="ru-RU" dirty="0" smtClean="0"/>
              <a:t>6</a:t>
            </a:r>
          </a:p>
          <a:p>
            <a:pPr marL="514350" indent="-514350">
              <a:buAutoNum type="arabicPeriod"/>
            </a:pPr>
            <a:r>
              <a:rPr lang="ru-RU" dirty="0" smtClean="0"/>
              <a:t>8</a:t>
            </a:r>
          </a:p>
          <a:p>
            <a:pPr marL="514350" indent="-514350">
              <a:buAutoNum type="arabicPeriod"/>
            </a:pPr>
            <a:r>
              <a:rPr lang="ru-RU" dirty="0" smtClean="0"/>
              <a:t>12</a:t>
            </a:r>
          </a:p>
          <a:p>
            <a:pPr marL="514350" indent="-514350">
              <a:buNone/>
            </a:pPr>
            <a:r>
              <a:rPr lang="ru-RU" dirty="0" smtClean="0"/>
              <a:t>№ 4. По какой формуле находят объем </a:t>
            </a:r>
            <a:r>
              <a:rPr lang="en-US" b="1" dirty="0" smtClean="0"/>
              <a:t>V</a:t>
            </a:r>
            <a:r>
              <a:rPr lang="ru-RU" dirty="0" smtClean="0"/>
              <a:t> куба, длина ребра которого равна</a:t>
            </a:r>
            <a:r>
              <a:rPr lang="en-US" dirty="0" smtClean="0"/>
              <a:t> </a:t>
            </a:r>
            <a:r>
              <a:rPr lang="en-US" b="1" dirty="0" smtClean="0"/>
              <a:t>a</a:t>
            </a:r>
            <a:r>
              <a:rPr lang="ru-RU" dirty="0" smtClean="0"/>
              <a:t>?</a:t>
            </a:r>
          </a:p>
          <a:p>
            <a:pPr marL="514350" indent="-514350">
              <a:buAutoNum type="arabicPeriod"/>
            </a:pPr>
            <a:r>
              <a:rPr lang="en-US" dirty="0" smtClean="0"/>
              <a:t>V = 3 ∙ a</a:t>
            </a:r>
          </a:p>
          <a:p>
            <a:pPr marL="514350" indent="-514350">
              <a:buAutoNum type="arabicPeriod"/>
            </a:pPr>
            <a:r>
              <a:rPr lang="en-US" dirty="0" smtClean="0"/>
              <a:t>V = a³</a:t>
            </a:r>
          </a:p>
          <a:p>
            <a:pPr marL="514350" indent="-514350">
              <a:buAutoNum type="arabicPeriod"/>
            </a:pPr>
            <a:r>
              <a:rPr lang="en-US" dirty="0" smtClean="0"/>
              <a:t>V = a · 6</a:t>
            </a:r>
            <a:endParaRPr lang="ru-RU" dirty="0" smtClean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40878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11B9C"/>
                                      </p:to>
                                    </p:animClr>
                                    <p:animClr clrSpc="rgb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11B9C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rmAutofit/>
          </a:bodyPr>
          <a:lstStyle/>
          <a:p>
            <a:r>
              <a:rPr lang="ru-RU" dirty="0" smtClean="0"/>
              <a:t>Какой объем аквариума?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503920" cy="4572000"/>
          </a:xfrm>
          <a:ln>
            <a:noFill/>
            <a:prstDash val="solid"/>
          </a:ln>
        </p:spPr>
        <p:txBody>
          <a:bodyPr/>
          <a:lstStyle/>
          <a:p>
            <a:pPr>
              <a:buNone/>
            </a:pPr>
            <a:r>
              <a:rPr lang="ru-RU" dirty="0" smtClean="0"/>
              <a:t>«Все измерения куба …»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равны</a:t>
            </a:r>
          </a:p>
          <a:p>
            <a:pPr>
              <a:buNone/>
            </a:pPr>
            <a:r>
              <a:rPr lang="ru-RU" dirty="0" smtClean="0"/>
              <a:t>Как найти объем куба? 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</a:t>
            </a:r>
            <a:r>
              <a:rPr lang="en-US" dirty="0" smtClean="0"/>
              <a:t> V = a³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Куб 3"/>
          <p:cNvSpPr/>
          <p:nvPr/>
        </p:nvSpPr>
        <p:spPr>
          <a:xfrm>
            <a:off x="857224" y="3643314"/>
            <a:ext cx="2000264" cy="2000264"/>
          </a:xfrm>
          <a:prstGeom prst="cube">
            <a:avLst/>
          </a:prstGeom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572140"/>
            <a:ext cx="119776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длина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8923779">
            <a:off x="2084232" y="5258563"/>
            <a:ext cx="153439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ширина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1404348" y="4667826"/>
            <a:ext cx="13676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высота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0800000">
            <a:off x="857224" y="5643578"/>
            <a:ext cx="150019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357422" y="5143512"/>
            <a:ext cx="500066" cy="500066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1608117" y="4892685"/>
            <a:ext cx="1500198" cy="1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 rot="16200000" flipV="1">
            <a:off x="3712716" y="2002268"/>
            <a:ext cx="624341" cy="477409"/>
          </a:xfrm>
          <a:prstGeom prst="rightArrow">
            <a:avLst>
              <a:gd name="adj1" fmla="val 46712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3429000"/>
            <a:ext cx="1214446" cy="628648"/>
          </a:xfrm>
          <a:prstGeom prst="rect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17_0.jpg"/>
          <p:cNvPicPr>
            <a:picLocks noChangeAspect="1"/>
          </p:cNvPicPr>
          <p:nvPr/>
        </p:nvPicPr>
        <p:blipFill>
          <a:blip r:embed="rId2" cstate="print"/>
          <a:srcRect t="304" r="2020"/>
          <a:stretch>
            <a:fillRect/>
          </a:stretch>
        </p:blipFill>
        <p:spPr>
          <a:xfrm>
            <a:off x="5508104" y="1857364"/>
            <a:ext cx="3312784" cy="39290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88224" y="3789040"/>
            <a:ext cx="15840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V = </a:t>
            </a:r>
            <a:r>
              <a:rPr lang="ru-RU" sz="48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?</a:t>
            </a:r>
            <a:endParaRPr lang="ru-RU" sz="4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4" grpId="0" animBg="1"/>
      <p:bldP spid="15" grpId="0" animBg="1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</a:t>
            </a:r>
            <a:br>
              <a:rPr lang="ru-RU" dirty="0" smtClean="0"/>
            </a:br>
            <a:r>
              <a:rPr lang="ru-RU" dirty="0" smtClean="0"/>
              <a:t>Правило измерения объема</a:t>
            </a:r>
            <a:br>
              <a:rPr lang="ru-RU" dirty="0" smtClean="0"/>
            </a:br>
            <a:r>
              <a:rPr lang="ru-RU" dirty="0" smtClean="0"/>
              <a:t> прямоугольного параллелепипеда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1 см³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V = 3 ∙ 4 · 3 = 3</a:t>
            </a:r>
            <a:r>
              <a:rPr lang="ru-RU" dirty="0" smtClean="0"/>
              <a:t>6 (см³</a:t>
            </a:r>
            <a:r>
              <a:rPr lang="en-US" dirty="0" smtClean="0"/>
              <a:t>)</a:t>
            </a:r>
            <a:r>
              <a:rPr lang="ru-RU" dirty="0" smtClean="0"/>
              <a:t>   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</a:t>
            </a:r>
            <a:endParaRPr lang="ru-RU" dirty="0"/>
          </a:p>
        </p:txBody>
      </p:sp>
      <p:sp>
        <p:nvSpPr>
          <p:cNvPr id="5" name="Куб 4"/>
          <p:cNvSpPr/>
          <p:nvPr/>
        </p:nvSpPr>
        <p:spPr>
          <a:xfrm>
            <a:off x="1857356" y="371475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уб 20"/>
          <p:cNvSpPr/>
          <p:nvPr/>
        </p:nvSpPr>
        <p:spPr>
          <a:xfrm>
            <a:off x="1857356" y="328612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Куб 22"/>
          <p:cNvSpPr/>
          <p:nvPr/>
        </p:nvSpPr>
        <p:spPr>
          <a:xfrm>
            <a:off x="1857356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Куб 24"/>
          <p:cNvSpPr/>
          <p:nvPr/>
        </p:nvSpPr>
        <p:spPr>
          <a:xfrm>
            <a:off x="2285984" y="371475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Куб 25"/>
          <p:cNvSpPr/>
          <p:nvPr/>
        </p:nvSpPr>
        <p:spPr>
          <a:xfrm>
            <a:off x="2285984" y="328612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Куб 26"/>
          <p:cNvSpPr/>
          <p:nvPr/>
        </p:nvSpPr>
        <p:spPr>
          <a:xfrm>
            <a:off x="2285984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714480" y="385762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1714480" y="342900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1714480" y="300037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2143108" y="385762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2143108" y="342900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Куб 33"/>
          <p:cNvSpPr/>
          <p:nvPr/>
        </p:nvSpPr>
        <p:spPr>
          <a:xfrm>
            <a:off x="1571604" y="400050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уб 34"/>
          <p:cNvSpPr/>
          <p:nvPr/>
        </p:nvSpPr>
        <p:spPr>
          <a:xfrm>
            <a:off x="1571604" y="357187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Куб 35"/>
          <p:cNvSpPr/>
          <p:nvPr/>
        </p:nvSpPr>
        <p:spPr>
          <a:xfrm>
            <a:off x="1571604" y="314324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Куб 36"/>
          <p:cNvSpPr/>
          <p:nvPr/>
        </p:nvSpPr>
        <p:spPr>
          <a:xfrm>
            <a:off x="2000232" y="400050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Куб 37"/>
          <p:cNvSpPr/>
          <p:nvPr/>
        </p:nvSpPr>
        <p:spPr>
          <a:xfrm>
            <a:off x="2000232" y="357187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2714612" y="371475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2714612" y="328612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уб 19"/>
          <p:cNvSpPr/>
          <p:nvPr/>
        </p:nvSpPr>
        <p:spPr>
          <a:xfrm>
            <a:off x="2571736" y="385762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2571736" y="342900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2428860" y="400050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2428860" y="357187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Куб 15"/>
          <p:cNvSpPr/>
          <p:nvPr/>
        </p:nvSpPr>
        <p:spPr>
          <a:xfrm>
            <a:off x="3143240" y="371475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Куб 41"/>
          <p:cNvSpPr/>
          <p:nvPr/>
        </p:nvSpPr>
        <p:spPr>
          <a:xfrm>
            <a:off x="3143240" y="328612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Куб 39"/>
          <p:cNvSpPr/>
          <p:nvPr/>
        </p:nvSpPr>
        <p:spPr>
          <a:xfrm>
            <a:off x="3000364" y="385762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2857488" y="4000504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уб 5"/>
          <p:cNvSpPr/>
          <p:nvPr/>
        </p:nvSpPr>
        <p:spPr>
          <a:xfrm>
            <a:off x="3000364" y="3429000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2143108" y="300037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Куб 17"/>
          <p:cNvSpPr/>
          <p:nvPr/>
        </p:nvSpPr>
        <p:spPr>
          <a:xfrm>
            <a:off x="2857488" y="357187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Куб 16"/>
          <p:cNvSpPr/>
          <p:nvPr/>
        </p:nvSpPr>
        <p:spPr>
          <a:xfrm>
            <a:off x="2000232" y="314324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Куб 42"/>
          <p:cNvSpPr/>
          <p:nvPr/>
        </p:nvSpPr>
        <p:spPr>
          <a:xfrm>
            <a:off x="642910" y="192880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2714612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3143240" y="2857496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Куб 40"/>
          <p:cNvSpPr/>
          <p:nvPr/>
        </p:nvSpPr>
        <p:spPr>
          <a:xfrm>
            <a:off x="2571736" y="300037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3000364" y="3000372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2428860" y="314324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Куб 38"/>
          <p:cNvSpPr/>
          <p:nvPr/>
        </p:nvSpPr>
        <p:spPr>
          <a:xfrm>
            <a:off x="2857488" y="3143248"/>
            <a:ext cx="571504" cy="57150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3428992" y="5072074"/>
            <a:ext cx="3953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V = a · b ∙ c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4" name="Управляющая кнопка: далее 43">
            <a:hlinkClick r:id="rId2" action="ppaction://hlinksldjump" highlightClick="1"/>
          </p:cNvPr>
          <p:cNvSpPr/>
          <p:nvPr/>
        </p:nvSpPr>
        <p:spPr>
          <a:xfrm>
            <a:off x="8100392" y="5949280"/>
            <a:ext cx="642942" cy="500066"/>
          </a:xfrm>
          <a:prstGeom prst="actionButtonForwardNex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правляющая кнопка: домой 44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0 L 0.28229 0.09444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" y="47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33333E-6 L 0.27465 -0.1053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30" grpId="0" animBg="1"/>
      <p:bldP spid="36" grpId="0" animBg="1"/>
      <p:bldP spid="10" grpId="0" animBg="1"/>
      <p:bldP spid="17" grpId="0" animBg="1"/>
      <p:bldP spid="33" grpId="0" animBg="1"/>
      <p:bldP spid="7" grpId="0" animBg="1"/>
      <p:bldP spid="7" grpId="1" animBg="1"/>
      <p:bldP spid="41" grpId="0" animBg="1"/>
      <p:bldP spid="13" grpId="0" animBg="1"/>
      <p:bldP spid="13" grpId="1" animBg="1"/>
      <p:bldP spid="12" grpId="0" animBg="1"/>
      <p:bldP spid="39" grpId="0" animBg="1"/>
      <p:bldP spid="3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Единицы измерения объемов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00174"/>
            <a:ext cx="8503920" cy="5143536"/>
          </a:xfrm>
        </p:spPr>
        <p:txBody>
          <a:bodyPr>
            <a:normAutofit/>
          </a:bodyPr>
          <a:lstStyle/>
          <a:p>
            <a:r>
              <a:rPr lang="ru-RU" dirty="0" smtClean="0"/>
              <a:t>1 см³                                               1 м³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1 л = 1 дм³</a:t>
            </a:r>
          </a:p>
          <a:p>
            <a:pPr algn="ctr">
              <a:buNone/>
            </a:pPr>
            <a:r>
              <a:rPr lang="ru-RU" b="1" dirty="0" smtClean="0"/>
              <a:t>20 000 см³ = 20   дм³ = 20    л</a:t>
            </a:r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Куб 3"/>
          <p:cNvSpPr/>
          <p:nvPr/>
        </p:nvSpPr>
        <p:spPr>
          <a:xfrm>
            <a:off x="2143108" y="1428736"/>
            <a:ext cx="928694" cy="928694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6200000">
            <a:off x="1665853" y="1905991"/>
            <a:ext cx="60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см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143108" y="2285992"/>
            <a:ext cx="60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см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rot="18604250">
            <a:off x="7986381" y="2381959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  м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72" y="3071810"/>
          <a:ext cx="7429552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985"/>
                <a:gridCol w="2408791"/>
                <a:gridCol w="3714776"/>
              </a:tblGrid>
              <a:tr h="53578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м³ =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1 000 000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см³</a:t>
                      </a:r>
                      <a:endParaRPr lang="ru-RU" sz="2400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см³ =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1 000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мм³</a:t>
                      </a:r>
                      <a:endParaRPr lang="ru-RU" sz="2400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дм³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1 000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см³</a:t>
                      </a:r>
                      <a:endParaRPr lang="ru-RU" sz="2400" dirty="0"/>
                    </a:p>
                  </a:txBody>
                  <a:tcPr/>
                </a:tc>
              </a:tr>
              <a:tr h="5357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1 км³ =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1 000 000 000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м³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928794" y="3071810"/>
            <a:ext cx="1857388" cy="5000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3571876"/>
            <a:ext cx="1857388" cy="5000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4143380"/>
            <a:ext cx="1857388" cy="5000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4714884"/>
            <a:ext cx="2071702" cy="50006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6786578" y="1428736"/>
            <a:ext cx="1428760" cy="1285884"/>
          </a:xfrm>
          <a:prstGeom prst="cube">
            <a:avLst/>
          </a:prstGeom>
          <a:solidFill>
            <a:srgbClr val="FFC000"/>
          </a:solidFill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6237885" y="2048867"/>
            <a:ext cx="60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м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072330" y="2357430"/>
            <a:ext cx="60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 м</a:t>
            </a:r>
          </a:p>
        </p:txBody>
      </p:sp>
      <p:sp>
        <p:nvSpPr>
          <p:cNvPr id="16" name="Пятно 1 15"/>
          <p:cNvSpPr/>
          <p:nvPr/>
        </p:nvSpPr>
        <p:spPr>
          <a:xfrm>
            <a:off x="4214810" y="5929330"/>
            <a:ext cx="785818" cy="6429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ятно 1 16"/>
          <p:cNvSpPr/>
          <p:nvPr/>
        </p:nvSpPr>
        <p:spPr>
          <a:xfrm>
            <a:off x="6000760" y="5929330"/>
            <a:ext cx="785818" cy="64294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домой 17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 animBg="1"/>
      <p:bldP spid="16" grpId="1" animBg="1"/>
      <p:bldP spid="17" grpId="0" animBg="1"/>
      <p:bldP spid="1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8503920" cy="4572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Распредели меры объема по емкостям: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</a:t>
            </a:r>
            <a:r>
              <a:rPr lang="ru-RU" sz="1800" dirty="0" smtClean="0"/>
              <a:t>200 000 см³ 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1800" dirty="0" smtClean="0"/>
              <a:t>20 л                        60 дм³                                                                  1 м³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2214554"/>
          <a:ext cx="6929488" cy="142876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732372"/>
                <a:gridCol w="1732372"/>
                <a:gridCol w="1732372"/>
                <a:gridCol w="1732372"/>
              </a:tblGrid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200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000 см³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r>
                        <a:rPr lang="ru-RU" baseline="0" dirty="0" smtClean="0"/>
                        <a:t> л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60 дм³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80">
                <a:tc>
                  <a:txBody>
                    <a:bodyPr/>
                    <a:lstStyle/>
                    <a:p>
                      <a:r>
                        <a:rPr lang="ru-RU" dirty="0" smtClean="0"/>
                        <a:t>200 дм³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дм³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 дм³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1 000 дм³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Блок-схема: ручное управление 4"/>
          <p:cNvSpPr/>
          <p:nvPr/>
        </p:nvSpPr>
        <p:spPr>
          <a:xfrm>
            <a:off x="785786" y="4714884"/>
            <a:ext cx="1143008" cy="1000132"/>
          </a:xfrm>
          <a:prstGeom prst="flowChartManualOpe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Блок-схема: ручное управление 5"/>
          <p:cNvSpPr/>
          <p:nvPr/>
        </p:nvSpPr>
        <p:spPr>
          <a:xfrm>
            <a:off x="2428860" y="4357694"/>
            <a:ext cx="1428760" cy="1231546"/>
          </a:xfrm>
          <a:prstGeom prst="flowChartManualOpe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учное управление 6"/>
          <p:cNvSpPr/>
          <p:nvPr/>
        </p:nvSpPr>
        <p:spPr>
          <a:xfrm>
            <a:off x="6286512" y="3789040"/>
            <a:ext cx="1857388" cy="1872208"/>
          </a:xfrm>
          <a:prstGeom prst="flowChartManualOpe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ручное управление 7"/>
          <p:cNvSpPr/>
          <p:nvPr/>
        </p:nvSpPr>
        <p:spPr>
          <a:xfrm>
            <a:off x="4214810" y="4071942"/>
            <a:ext cx="1785950" cy="1500198"/>
          </a:xfrm>
          <a:prstGeom prst="flowChartManualOperati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ручное управление 8"/>
          <p:cNvSpPr/>
          <p:nvPr/>
        </p:nvSpPr>
        <p:spPr>
          <a:xfrm>
            <a:off x="785786" y="4714884"/>
            <a:ext cx="1071570" cy="857256"/>
          </a:xfrm>
          <a:prstGeom prst="flowChartManualOperation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ручное управление 9"/>
          <p:cNvSpPr/>
          <p:nvPr/>
        </p:nvSpPr>
        <p:spPr>
          <a:xfrm>
            <a:off x="2428860" y="4357694"/>
            <a:ext cx="1428760" cy="1214446"/>
          </a:xfrm>
          <a:prstGeom prst="flowChartManualOperation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ручное управление 10"/>
          <p:cNvSpPr/>
          <p:nvPr/>
        </p:nvSpPr>
        <p:spPr>
          <a:xfrm>
            <a:off x="4286248" y="4071942"/>
            <a:ext cx="1500198" cy="1500198"/>
          </a:xfrm>
          <a:prstGeom prst="flowChartManualOperation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учное управление 11"/>
          <p:cNvSpPr/>
          <p:nvPr/>
        </p:nvSpPr>
        <p:spPr>
          <a:xfrm>
            <a:off x="6286512" y="3786190"/>
            <a:ext cx="1857388" cy="1857388"/>
          </a:xfrm>
          <a:prstGeom prst="flowChartManualOperation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16-конечная звезда 12"/>
          <p:cNvSpPr/>
          <p:nvPr/>
        </p:nvSpPr>
        <p:spPr>
          <a:xfrm>
            <a:off x="428596" y="2714620"/>
            <a:ext cx="8072494" cy="857256"/>
          </a:xfrm>
          <a:prstGeom prst="star16">
            <a:avLst/>
          </a:prstGeom>
          <a:solidFill>
            <a:srgbClr val="92D050"/>
          </a:solidFill>
          <a:ln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2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Историческая справка</a:t>
            </a:r>
            <a:endParaRPr lang="ru-RU" dirty="0"/>
          </a:p>
        </p:txBody>
      </p:sp>
      <p:pic>
        <p:nvPicPr>
          <p:cNvPr id="4" name="Содержимое 3" descr="800px-OMereVinno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1625" y="1571612"/>
            <a:ext cx="8504238" cy="4357718"/>
          </a:xfrm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251520" y="6093296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668</TotalTime>
  <Words>525</Words>
  <Application>Microsoft Office PowerPoint</Application>
  <PresentationFormat>Экран (4:3)</PresentationFormat>
  <Paragraphs>180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Тема урока:  Объем прямоугольного параллелепипеда</vt:lpstr>
      <vt:lpstr>НАВИГАЦИЯ</vt:lpstr>
      <vt:lpstr>Устный счет</vt:lpstr>
      <vt:lpstr>Тест</vt:lpstr>
      <vt:lpstr>Какой объем аквариума?</vt:lpstr>
      <vt:lpstr>   П Правило измерения объема  прямоугольного параллелепипеда</vt:lpstr>
      <vt:lpstr>Единицы измерения объемов</vt:lpstr>
      <vt:lpstr>Задание 1.</vt:lpstr>
      <vt:lpstr>Историческая справка</vt:lpstr>
      <vt:lpstr>Физкультурная минутка!</vt:lpstr>
      <vt:lpstr>Задание № 2.</vt:lpstr>
      <vt:lpstr>Развитие внимания</vt:lpstr>
      <vt:lpstr>Итоги урока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Объем прямоугольного параллелепипеда</dc:title>
  <dc:creator>АЛЛОЧКА</dc:creator>
  <cp:lastModifiedBy>АЛЛОЧКА</cp:lastModifiedBy>
  <cp:revision>68</cp:revision>
  <dcterms:created xsi:type="dcterms:W3CDTF">2010-12-10T12:14:12Z</dcterms:created>
  <dcterms:modified xsi:type="dcterms:W3CDTF">2013-09-22T06:39:37Z</dcterms:modified>
</cp:coreProperties>
</file>