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9" r:id="rId3"/>
    <p:sldId id="260" r:id="rId4"/>
    <p:sldId id="263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5" r:id="rId13"/>
    <p:sldId id="277" r:id="rId14"/>
    <p:sldId id="278" r:id="rId15"/>
    <p:sldId id="279" r:id="rId16"/>
    <p:sldId id="280" r:id="rId17"/>
    <p:sldId id="281" r:id="rId18"/>
    <p:sldId id="28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A22A2F7-97FC-4013-8A70-1B4001BB83E3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2DB17D3-D180-4A41-91E0-82EB1CD079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spd="slow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Заповедники Мордовии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www.plantarium.ru/dat/plants/1/134/167134_837a2ba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195" y="3140968"/>
            <a:ext cx="5607805" cy="3717032"/>
          </a:xfrm>
          <a:prstGeom prst="rect">
            <a:avLst/>
          </a:prstGeom>
          <a:noFill/>
        </p:spPr>
      </p:pic>
      <p:pic>
        <p:nvPicPr>
          <p:cNvPr id="4" name="Рисунок 3" descr="https://zakupator.com/uploads/media/topic/2016/07/28/14/66ebec80727c1a05833f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" y="0"/>
            <a:ext cx="4644008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51.radikal.ru/i131/1107/94/436c7a9b2bce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44008" y="0"/>
            <a:ext cx="4499992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44008" y="2852936"/>
            <a:ext cx="44999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Седмичник европейский</a:t>
            </a:r>
          </a:p>
        </p:txBody>
      </p:sp>
      <p:pic>
        <p:nvPicPr>
          <p:cNvPr id="27650" name="Picture 2" descr="http://humangarden.ru/gardenfoto/album/61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8099"/>
            <a:ext cx="4427984" cy="338581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6457890"/>
            <a:ext cx="442798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Кислица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852936"/>
            <a:ext cx="464400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Молиния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27984" y="6457890"/>
            <a:ext cx="47160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Линнея северная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s://avatars.mds.yandex.net/get-pdb/202366/46d1b899-078c-4782-a7be-227e63fbf2cd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512" y="3212976"/>
            <a:ext cx="5035488" cy="3356992"/>
          </a:xfrm>
          <a:prstGeom prst="rect">
            <a:avLst/>
          </a:prstGeom>
          <a:noFill/>
        </p:spPr>
      </p:pic>
      <p:pic>
        <p:nvPicPr>
          <p:cNvPr id="29698" name="Picture 2" descr="https://www.binran.ru/upload/iblock/87d/87d949df2f3b7bb6e3b7f4ba2aec565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096345"/>
          </a:xfrm>
          <a:prstGeom prst="rect">
            <a:avLst/>
          </a:prstGeom>
          <a:noFill/>
        </p:spPr>
      </p:pic>
      <p:pic>
        <p:nvPicPr>
          <p:cNvPr id="4" name="Рисунок 3" descr="http://www.baikmed.ru/upload/price/big/1405843406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Main Venerin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572000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2852936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Костяника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457890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Венерин башмачок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2857496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Медуница неясная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6457890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Ель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tourismportal.net/geo13/media/illustrations/p/p%20(17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326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ru-RU" sz="2800" b="1" dirty="0" smtClean="0"/>
              <a:t>Водоёмы национального парка "Смольный"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085184"/>
            <a:ext cx="9144000" cy="1772816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273050" indent="-4763">
              <a:buNone/>
            </a:pPr>
            <a:r>
              <a:rPr lang="ru-RU" dirty="0" smtClean="0"/>
              <a:t>Реки национального парка "Смольный" относятся к бассейну Алатыря. Озера национального парка сосредоточены в основном в пойме Алатыря. Весьма своеобразны небольшие озера, сформировавшиеся на выработанных месторождениях торфа. 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r>
              <a:rPr lang="ru-RU" sz="2900" b="1" dirty="0" smtClean="0"/>
              <a:t>Флора и растительность национального парка "Смольный"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2664296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marL="273050" indent="-4763">
              <a:buNone/>
            </a:pPr>
            <a:r>
              <a:rPr lang="ru-RU" dirty="0" smtClean="0"/>
              <a:t>Леса Смольного включают практически все типы зональных лесов республики. Хвойные леса вдоль Алатыря относятся к группе подтаежных хвойно-широколиственных лесов. Широколиственные леса представлены липняками и дубравами. Основными лесообразующими породами в лесах Национального парка являются следующие: из хвойных - сосна, ель; из твердолиственных - дуб, ясень, клен остр.; из </a:t>
            </a:r>
            <a:r>
              <a:rPr lang="ru-RU" dirty="0" err="1" smtClean="0"/>
              <a:t>мягколиственных</a:t>
            </a:r>
            <a:r>
              <a:rPr lang="ru-RU" dirty="0" smtClean="0"/>
              <a:t> - береза, осина, ольха, липа. Хвойные леса - 11836 га, </a:t>
            </a:r>
            <a:r>
              <a:rPr lang="ru-RU" dirty="0" err="1" smtClean="0"/>
              <a:t>мягколиственные</a:t>
            </a:r>
            <a:r>
              <a:rPr lang="ru-RU" dirty="0" smtClean="0"/>
              <a:t> - 17469 га, твердолиственные - 3862 га. </a:t>
            </a:r>
          </a:p>
          <a:p>
            <a:endParaRPr lang="ru-RU" dirty="0"/>
          </a:p>
        </p:txBody>
      </p:sp>
      <p:pic>
        <p:nvPicPr>
          <p:cNvPr id="1026" name="Picture 2" descr="http://crosti.ru/patterns/00/0f/0d/5e5f4058da/pictur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41"/>
            <a:ext cx="2699792" cy="26642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57890"/>
            <a:ext cx="26997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Сосна</a:t>
            </a:r>
          </a:p>
        </p:txBody>
      </p:sp>
      <p:pic>
        <p:nvPicPr>
          <p:cNvPr id="1028" name="Picture 4" descr="https://atlasprirodirossii.ru/wp-content/uploads/2012/05/YAsen-derev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789040"/>
            <a:ext cx="3960440" cy="2808312"/>
          </a:xfrm>
          <a:prstGeom prst="rect">
            <a:avLst/>
          </a:prstGeom>
          <a:noFill/>
        </p:spPr>
      </p:pic>
      <p:pic>
        <p:nvPicPr>
          <p:cNvPr id="1030" name="Picture 6" descr="http://www.landscape.ru/img/plant/alnus-glutinosa-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789040"/>
            <a:ext cx="2483768" cy="275252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99792" y="6457890"/>
            <a:ext cx="39604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Ясень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60232" y="6457890"/>
            <a:ext cx="24837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Ольха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s://biograf.academic.ru/pictures/wiki/files/77/Melica_nutan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28999"/>
            <a:ext cx="4716016" cy="3400641"/>
          </a:xfrm>
          <a:prstGeom prst="rect">
            <a:avLst/>
          </a:prstGeom>
          <a:noFill/>
        </p:spPr>
      </p:pic>
      <p:pic>
        <p:nvPicPr>
          <p:cNvPr id="35842" name="Picture 2" descr="http://flowercare.ru/wp-content/uploads/2012/01/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427984" cy="3429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27984" y="6457890"/>
            <a:ext cx="47160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Перловник поникший</a:t>
            </a:r>
          </a:p>
        </p:txBody>
      </p:sp>
      <p:pic>
        <p:nvPicPr>
          <p:cNvPr id="11" name="Рисунок 10" descr="https://narodnymi.com/wp-content/uploads/2016/03/bagulnik-bolotniy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0"/>
            <a:ext cx="471601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427984" y="3068960"/>
            <a:ext cx="47160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Багульник болотный</a:t>
            </a:r>
          </a:p>
        </p:txBody>
      </p:sp>
      <p:pic>
        <p:nvPicPr>
          <p:cNvPr id="13" name="Рисунок 12" descr="http://treespk.ru/upload/iblock/2b3/2b31ade8a246c67af1f526e0140bc97f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429000"/>
            <a:ext cx="442798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457890"/>
            <a:ext cx="442798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Бересклет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068960"/>
            <a:ext cx="442798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Сфагуны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6" descr="http://nhnch.com/wp-content/uploads/2017/10/viun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3810" y="3501008"/>
            <a:ext cx="2930190" cy="2808312"/>
          </a:xfrm>
          <a:prstGeom prst="rect">
            <a:avLst/>
          </a:prstGeom>
          <a:noFill/>
        </p:spPr>
      </p:pic>
      <p:pic>
        <p:nvPicPr>
          <p:cNvPr id="36868" name="Picture 4" descr="http://pike-fish.ru/wp-content/uploads/2015/04/%D0%B1%D0%B5%D1%80%D1%88-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573016"/>
            <a:ext cx="3168352" cy="28083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08112"/>
          </a:xfrm>
          <a:solidFill>
            <a:schemeClr val="bg1"/>
          </a:solidFill>
        </p:spPr>
        <p:txBody>
          <a:bodyPr anchor="t">
            <a:noAutofit/>
          </a:bodyPr>
          <a:lstStyle/>
          <a:p>
            <a:r>
              <a:rPr lang="ru-RU" sz="2600" b="1" dirty="0" smtClean="0"/>
              <a:t>Фауна и животный мир национального парка "Смольный"</a:t>
            </a:r>
            <a:br>
              <a:rPr lang="ru-RU" sz="2600" b="1" dirty="0" smtClean="0"/>
            </a:br>
            <a:endParaRPr lang="ru-RU" sz="2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2448272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273050" indent="-4763">
              <a:buNone/>
            </a:pPr>
            <a:endParaRPr lang="ru-RU" sz="2400" dirty="0" smtClean="0"/>
          </a:p>
          <a:p>
            <a:pPr marL="273050" indent="-4763">
              <a:buNone/>
            </a:pPr>
            <a:r>
              <a:rPr lang="ru-RU" sz="2400" dirty="0" smtClean="0"/>
              <a:t>Из животных Смольного наиболее хорошо изучена группа позвоночных. Фауна рыб водоемов, расположенных на территории парка, в целом типична для всей Мордовии. Фауна птиц является наиболее подвижным компонентом сообществ позвоночных животных. В парке встречается 7 видов птиц, занесенных в Красную книгу МСОП. </a:t>
            </a:r>
            <a:endParaRPr lang="ru-RU" sz="2400" dirty="0"/>
          </a:p>
        </p:txBody>
      </p:sp>
      <p:pic>
        <p:nvPicPr>
          <p:cNvPr id="36866" name="Picture 2" descr="http://get-fish.ru/wp-content/uploads/2014/06/%D0%B5%D1%80%D1%88-%D0%BB%D0%B0%D0%B4%D0%BE%D0%B3%D0%B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86" y="3573016"/>
            <a:ext cx="3491880" cy="28083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309320"/>
            <a:ext cx="349188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Ёрш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88224" y="6309320"/>
            <a:ext cx="25557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Вьюн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1880" y="6309320"/>
            <a:ext cx="316835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accent3">
                    <a:lumMod val="75000"/>
                  </a:schemeClr>
                </a:solidFill>
              </a:rPr>
              <a:t>Берш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6" name="Picture 8" descr="http://fungi.su/images/photoalbum/album_41/zootoca-vivipara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572000" cy="3398392"/>
          </a:xfrm>
          <a:prstGeom prst="rect">
            <a:avLst/>
          </a:prstGeom>
          <a:noFill/>
        </p:spPr>
      </p:pic>
      <p:pic>
        <p:nvPicPr>
          <p:cNvPr id="37892" name="Picture 4" descr="https://animalreader.ru/wp-content/uploads/2015/07/travjanaja-ljagushka-opisanie-foto-i-video-zemnovodnogo-animal-reader.ru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302000"/>
          </a:xfrm>
          <a:prstGeom prst="rect">
            <a:avLst/>
          </a:prstGeom>
          <a:noFill/>
        </p:spPr>
      </p:pic>
      <p:pic>
        <p:nvPicPr>
          <p:cNvPr id="37890" name="Picture 2" descr="http://900igr.net/up/datai/76779/0010-016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32009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2996952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Серая жаба</a:t>
            </a:r>
          </a:p>
        </p:txBody>
      </p:sp>
      <p:pic>
        <p:nvPicPr>
          <p:cNvPr id="37894" name="Picture 6" descr="http://kryim-nash.ru/wp-content/uploads/2017/06/36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572000" cy="315310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6457890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Змея медянка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996952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Травяная лягушка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6457890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Живородящая ящерицы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v-izm.mos.ru/security-and-rule-of-law/downloads/%D1%80%D1%8B%D0%B6%D0%B0%D1%8F%20%D0%B2%D0%B5%D1%87%D0%B5%D1%80%D0%BD%D0%B8%D1%86%D0%B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4279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farm9.staticflickr.com/8534/8644221383_dea5f2280d_b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56992"/>
            <a:ext cx="47880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pbs.twimg.com/media/DPzZoI2X0AAaajJ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-1"/>
            <a:ext cx="4716016" cy="3144011"/>
          </a:xfrm>
          <a:prstGeom prst="rect">
            <a:avLst/>
          </a:prstGeom>
          <a:noFill/>
        </p:spPr>
      </p:pic>
      <p:pic>
        <p:nvPicPr>
          <p:cNvPr id="38914" name="Picture 2" descr="http://a4.pbase.com/o2/24/687524/1/98135559.SilxTMGN.ON8Y8897cp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39342" cy="30243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996952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Змееяд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2996952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Орлан белохвост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457890"/>
            <a:ext cx="4572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Рыжая вечерница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3968" y="6457890"/>
            <a:ext cx="486003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Обыкновенный серый сорокопут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bg1"/>
          </a:solidFill>
        </p:spPr>
        <p:txBody>
          <a:bodyPr anchor="b">
            <a:normAutofit fontScale="90000"/>
          </a:bodyPr>
          <a:lstStyle/>
          <a:p>
            <a:r>
              <a:rPr lang="ru-RU" b="1" dirty="0" smtClean="0"/>
              <a:t>Виды, включённые в Красную книгу РФ: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2808312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lvl="0"/>
            <a:r>
              <a:rPr lang="ru-RU" sz="2800" dirty="0" smtClean="0"/>
              <a:t>покрытосеменные</a:t>
            </a:r>
          </a:p>
          <a:p>
            <a:pPr marL="273050" indent="-4763">
              <a:buNone/>
            </a:pPr>
            <a:r>
              <a:rPr lang="ru-RU" sz="2800" dirty="0" smtClean="0"/>
              <a:t>Водяной орех плавающий, рогульник, чилим, чертов орех, </a:t>
            </a:r>
            <a:r>
              <a:rPr lang="ru-RU" sz="2800" dirty="0" err="1" smtClean="0"/>
              <a:t>Неоттианте</a:t>
            </a:r>
            <a:r>
              <a:rPr lang="ru-RU" sz="2800" dirty="0" smtClean="0"/>
              <a:t> </a:t>
            </a:r>
            <a:r>
              <a:rPr lang="ru-RU" sz="2800" dirty="0" err="1" smtClean="0"/>
              <a:t>клобучковая</a:t>
            </a:r>
            <a:r>
              <a:rPr lang="ru-RU" sz="2800" dirty="0" smtClean="0"/>
              <a:t>, </a:t>
            </a:r>
            <a:r>
              <a:rPr lang="ru-RU" sz="2800" dirty="0" err="1" smtClean="0"/>
              <a:t>Пыльцеголовник</a:t>
            </a:r>
            <a:r>
              <a:rPr lang="ru-RU" sz="2800" dirty="0" smtClean="0"/>
              <a:t> красный</a:t>
            </a:r>
          </a:p>
          <a:p>
            <a:pPr lvl="0"/>
            <a:r>
              <a:rPr lang="ru-RU" sz="2800" dirty="0" smtClean="0"/>
              <a:t>беспозвоночные</a:t>
            </a:r>
          </a:p>
          <a:p>
            <a:pPr marL="273050" indent="-4763">
              <a:buNone/>
            </a:pPr>
            <a:r>
              <a:rPr lang="ru-RU" sz="2800" dirty="0" smtClean="0"/>
              <a:t>Мнемозина, Обыкновенный аполлон, Пчела плотник</a:t>
            </a:r>
          </a:p>
          <a:p>
            <a:pPr lvl="0"/>
            <a:r>
              <a:rPr lang="ru-RU" sz="2800" dirty="0" smtClean="0"/>
              <a:t>птицы </a:t>
            </a:r>
          </a:p>
          <a:p>
            <a:pPr marL="273050" indent="-4763">
              <a:buNone/>
            </a:pPr>
            <a:r>
              <a:rPr lang="ru-RU" sz="2800" dirty="0" smtClean="0"/>
              <a:t>Беркут, Большой кроншнеп, Большой подорлик, Змееяд, Кулик-сорока, Малая крачка, Могильник, Обыкновенный серый сорокопут, </a:t>
            </a:r>
            <a:r>
              <a:rPr lang="ru-RU" sz="2800" dirty="0" err="1" smtClean="0"/>
              <a:t>Орлан-белохвост</a:t>
            </a:r>
            <a:r>
              <a:rPr lang="ru-RU" sz="2800" dirty="0" smtClean="0"/>
              <a:t>, Скопа, Степная пустельга, Степной лунь, Стрепет, Фим</a:t>
            </a:r>
          </a:p>
          <a:p>
            <a:endParaRPr lang="ru-RU" dirty="0"/>
          </a:p>
        </p:txBody>
      </p:sp>
      <p:pic>
        <p:nvPicPr>
          <p:cNvPr id="4" name="Рисунок 3" descr="https://wiki-meal.info/content/miniart/02-06-2017-04-54_vod-oreh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933056"/>
            <a:ext cx="33478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nimalsfoto.com/photo/21/21e3e27e89cdbab04d87c26ba59aedc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933056"/>
            <a:ext cx="24482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457890"/>
            <a:ext cx="32758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Водяной орех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75856" y="6453336"/>
            <a:ext cx="2555776" cy="404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Пчела плотник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24128" y="6457890"/>
            <a:ext cx="32758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Степная пустельга</a:t>
            </a:r>
          </a:p>
        </p:txBody>
      </p:sp>
      <p:pic>
        <p:nvPicPr>
          <p:cNvPr id="39944" name="Picture 8" descr="http://i.artfile.ru/2048x1410_929833_%5bwww.ArtFile.ru%5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3419872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2700" b="1" kern="1200" dirty="0" smtClean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1.1 Понятия </a:t>
            </a:r>
            <a:r>
              <a:rPr lang="ru-RU" sz="2700" b="1" kern="12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заповедники и национальные парки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Заповедник</a:t>
            </a:r>
            <a:r>
              <a:rPr lang="ru-RU" dirty="0" smtClean="0"/>
              <a:t> — участок территории (акватории), на котором сохраняется в естественном состоянии весь его природный комплекс, а охота запрещена. </a:t>
            </a:r>
            <a:endParaRPr lang="ru-RU" dirty="0"/>
          </a:p>
        </p:txBody>
      </p:sp>
      <p:pic>
        <p:nvPicPr>
          <p:cNvPr id="151554" name="Picture 2" descr="http://www.maam.ru/upload/blogs/detsad-250288-14451603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284984"/>
            <a:ext cx="4560488" cy="3033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Национальный парк</a:t>
            </a:r>
            <a:r>
              <a:rPr lang="ru-RU" dirty="0" smtClean="0"/>
              <a:t> — территория, где в целях охраны окружающей среды ограничена деятельность человека.</a:t>
            </a:r>
          </a:p>
          <a:p>
            <a:endParaRPr lang="ru-RU" dirty="0"/>
          </a:p>
        </p:txBody>
      </p:sp>
      <p:pic>
        <p:nvPicPr>
          <p:cNvPr id="152578" name="Picture 2" descr="https://tourismportal.net/geo13/media/illustrations/p/p%20(17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852936"/>
            <a:ext cx="471112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0763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 smtClean="0"/>
              <a:t>Природа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581128"/>
            <a:ext cx="9144000" cy="227687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273050" indent="-4763">
              <a:buNone/>
            </a:pPr>
            <a:endParaRPr lang="ru-RU" sz="2200" dirty="0" smtClean="0"/>
          </a:p>
          <a:p>
            <a:pPr marL="273050" indent="-4763">
              <a:buNone/>
            </a:pPr>
            <a:r>
              <a:rPr lang="ru-RU" sz="2200" dirty="0" smtClean="0"/>
              <a:t>Заповедник расположен на лесистом правобе­режье Мокши. По природному районированию лесной массив заповедника входит в зону хвойно-широколиственных лесов на границе с лесостепью.</a:t>
            </a:r>
          </a:p>
          <a:p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0" y="1268760"/>
            <a:ext cx="9144000" cy="3312368"/>
            <a:chOff x="0" y="1268760"/>
            <a:chExt cx="9144000" cy="3312368"/>
          </a:xfrm>
        </p:grpSpPr>
        <p:pic>
          <p:nvPicPr>
            <p:cNvPr id="155650" name="Picture 2" descr="http://strana.ru/media/images/original/original24710763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4644516" cy="331236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" name="Рисунок 4" descr="http://zapoved-mordovia.ru/uploads/images/Gallery/Ecowalks/Meet/По%20дороге%20к%20музею%20природы,%20фото%20Ирины%20Скалиной.JP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268760"/>
              <a:ext cx="4572000" cy="3312368"/>
            </a:xfrm>
            <a:prstGeom prst="rect">
              <a:avLst/>
            </a:prstGeom>
            <a:ln>
              <a:noFill/>
            </a:ln>
            <a:effectLst/>
          </p:spPr>
        </p:pic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.2r.ru/geo_objects/2013/08/5af1ffcb304ab705c8edd73744aedac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 smtClean="0"/>
              <a:t>Водные ресурсы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5412088"/>
            <a:ext cx="9144000" cy="1445912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273050" indent="-4763">
              <a:buNone/>
            </a:pPr>
            <a:r>
              <a:rPr lang="ru-RU" dirty="0" smtClean="0"/>
              <a:t>На территории заповедника протекает несколько малых рек (Пушта, </a:t>
            </a:r>
            <a:r>
              <a:rPr lang="ru-RU" dirty="0" err="1" smtClean="0"/>
              <a:t>Арга</a:t>
            </a:r>
            <a:r>
              <a:rPr lang="ru-RU" dirty="0" smtClean="0"/>
              <a:t> и др.) и ручьёв. В юго-западной части имеется около двадцати озёр, пред­став­ля­ю­щих собой старицы реки Мокша (</a:t>
            </a:r>
            <a:r>
              <a:rPr lang="ru-RU" dirty="0" err="1" smtClean="0"/>
              <a:t>Инорки</a:t>
            </a:r>
            <a:r>
              <a:rPr lang="ru-RU" dirty="0" smtClean="0"/>
              <a:t>, </a:t>
            </a:r>
            <a:r>
              <a:rPr lang="ru-RU" dirty="0" err="1" smtClean="0"/>
              <a:t>Таратинское</a:t>
            </a:r>
            <a:r>
              <a:rPr lang="ru-RU" dirty="0" smtClean="0"/>
              <a:t>, </a:t>
            </a:r>
            <a:r>
              <a:rPr lang="ru-RU" dirty="0" err="1" smtClean="0"/>
              <a:t>Вальза</a:t>
            </a:r>
            <a:r>
              <a:rPr lang="ru-RU" dirty="0" smtClean="0"/>
              <a:t>, </a:t>
            </a:r>
            <a:r>
              <a:rPr lang="ru-RU" dirty="0" err="1" smtClean="0"/>
              <a:t>Пичёрки</a:t>
            </a:r>
            <a:r>
              <a:rPr lang="ru-RU" dirty="0" smtClean="0"/>
              <a:t> и др.).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bg1"/>
          </a:solidFill>
        </p:spPr>
        <p:txBody>
          <a:bodyPr anchor="ctr"/>
          <a:lstStyle/>
          <a:p>
            <a:r>
              <a:rPr lang="ru-RU" dirty="0" smtClean="0"/>
              <a:t>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077072"/>
            <a:ext cx="9144000" cy="278092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273050" indent="-4763">
              <a:buNone/>
            </a:pPr>
            <a:endParaRPr lang="ru-RU" sz="1100" dirty="0" smtClean="0"/>
          </a:p>
          <a:p>
            <a:pPr marL="273050" indent="-4763">
              <a:buNone/>
            </a:pPr>
            <a:r>
              <a:rPr lang="ru-RU" sz="2400" dirty="0" smtClean="0"/>
              <a:t>По объединенным данным многих исследователей на территории заповедника зарегистрировано около 1 500 видов насекомых. Из них самыми изученными группами являются стрекозы, прямокрылые, жуки и чешуекрылые. К сожалению, </a:t>
            </a:r>
            <a:r>
              <a:rPr lang="ru-RU" sz="2400" dirty="0" err="1" smtClean="0"/>
              <a:t>энтомофауна</a:t>
            </a:r>
            <a:r>
              <a:rPr lang="ru-RU" sz="2400" dirty="0" smtClean="0"/>
              <a:t> еще далека от полной изученности.</a:t>
            </a:r>
          </a:p>
          <a:p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0" y="1268760"/>
            <a:ext cx="9144000" cy="2088232"/>
            <a:chOff x="0" y="1268760"/>
            <a:chExt cx="9144000" cy="2088232"/>
          </a:xfrm>
        </p:grpSpPr>
        <p:pic>
          <p:nvPicPr>
            <p:cNvPr id="4" name="Рисунок 3" descr="https://fanfishka.ru/uploads/posts/2017-08/thumbs/1501792897_1.jpg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68760"/>
              <a:ext cx="2987824" cy="208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4" descr="https://two-worlds.ru/wp-content/uploads/2014/08/oiu.jp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824" y="1268760"/>
              <a:ext cx="2952328" cy="208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5" descr="http://pitomci.nemo.su/upload/editor/images/1460754158807048kdx.jp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1268760"/>
              <a:ext cx="3203848" cy="2088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3356992"/>
          <a:ext cx="9144000" cy="701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48000"/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Серебряный карась</a:t>
                      </a:r>
                      <a:endParaRPr lang="ru-RU" sz="2000" baseline="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baseline="0" dirty="0" err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Краснобрюхая</a:t>
                      </a:r>
                      <a:r>
                        <a:rPr kumimoji="0" lang="ru-RU" sz="2000" b="1" kern="1200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жерлянка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baseline="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Живородящая ящерица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 descr="https://imgp.golos.io/0x0/http:/www.birds.kz/photos/0101/001/01010000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gp.golos.io/0x0/http:/www.birds.kz/photos/0101/001/01010000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imgp.golos.io/0x0/http:/www.birds.kz/photos/0101/001/01010000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imgp.golos.io/0x0/http:/www.birds.kz/photos/0101/001/01010000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imgp.golos.io/0x0/http:/www.birds.kz/photos/0101/001/01010000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imgp.golos.io/0x0/http:/www.birds.kz/photos/0101/001/010100006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5" name="Группа 2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1042" name="Picture 18" descr="https://cs6.livemaster.ru/storage/64/60/f36b90b63316834608faa7cf46f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3068960"/>
              <a:ext cx="5148064" cy="3789040"/>
            </a:xfrm>
            <a:prstGeom prst="rect">
              <a:avLst/>
            </a:prstGeom>
            <a:noFill/>
          </p:spPr>
        </p:pic>
        <p:pic>
          <p:nvPicPr>
            <p:cNvPr id="4" name="Рисунок 3" descr="http://s1.fotokto.ru/photo/full/488/4881548.jpg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499992" cy="3068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4" descr="http://iohotnik.ru/wp-content/uploads/2013/09/lesnaya-kunitsa.jp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0"/>
              <a:ext cx="4644008" cy="3068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0" name="Picture 16" descr="http://www.nat-geo.ru/upload/iblock/4b8/4b88a369c549dc13c9deeac5734cd8b8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4358"/>
              <a:ext cx="3995936" cy="3793642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>
              <a:off x="0" y="6457890"/>
              <a:ext cx="399593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Черный дятел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0" y="2708920"/>
              <a:ext cx="449999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Черный дрозд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99992" y="2708920"/>
              <a:ext cx="464400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Лесная куница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95936" y="6457890"/>
              <a:ext cx="5148064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Белка</a:t>
              </a:r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6628" name="Picture 4" descr="http://fermbiz.ru/wp-content/uploads/2017/01/1-58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140968"/>
              <a:ext cx="4211960" cy="3549631"/>
            </a:xfrm>
            <a:prstGeom prst="rect">
              <a:avLst/>
            </a:prstGeom>
            <a:noFill/>
          </p:spPr>
        </p:pic>
        <p:pic>
          <p:nvPicPr>
            <p:cNvPr id="26626" name="Picture 2" descr="https://animalreader.ru/wp-content/uploads/2015/09/pjatnistyj-olen-v-prirode-i-olenevodcheskih-hozjajstvah-animal-reader.-ru-001-1024x784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40968"/>
              <a:ext cx="4932040" cy="3717032"/>
            </a:xfrm>
            <a:prstGeom prst="rect">
              <a:avLst/>
            </a:prstGeom>
            <a:noFill/>
          </p:spPr>
        </p:pic>
        <p:pic>
          <p:nvPicPr>
            <p:cNvPr id="4" name="Рисунок 3" descr="https://s1.1zoom.ru/b5050/536/306989-alexfas01_3840x2400.jpg"/>
            <p:cNvPicPr/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716016" cy="3140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5" descr="https://avatars.mds.yandex.net/get-pdb/770122/a2eb3081-8d99-4c8f-8914-4b03d1ee78a4/s1200?webp=false"/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0"/>
              <a:ext cx="4572000" cy="31409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572000" y="2780928"/>
              <a:ext cx="45720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Ласка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0" y="6457890"/>
              <a:ext cx="493204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Пятнистый олень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0" y="2780928"/>
              <a:ext cx="45720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Лисица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32040" y="6457890"/>
              <a:ext cx="421196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chemeClr val="accent3">
                      <a:lumMod val="75000"/>
                    </a:schemeClr>
                  </a:solidFill>
                </a:rPr>
                <a:t>Ондатра</a:t>
              </a:r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r>
              <a:rPr lang="ru-RU" b="1" dirty="0" smtClean="0"/>
              <a:t>Флора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653136"/>
            <a:ext cx="9144000" cy="220486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273050" indent="-4763">
              <a:buNone/>
            </a:pPr>
            <a:r>
              <a:rPr lang="ru-RU" dirty="0" smtClean="0"/>
              <a:t>Во флоре заповедника произрастают 788 видов сосудистых растений и  73 вида мохообразных. Среди них встречаются бореальные лесные, неморальные,  а в борах и по сухим гривам в поймах – степные растения.</a:t>
            </a:r>
          </a:p>
          <a:p>
            <a:endParaRPr lang="ru-RU" dirty="0"/>
          </a:p>
        </p:txBody>
      </p:sp>
      <p:pic>
        <p:nvPicPr>
          <p:cNvPr id="4" name="Рисунок 3" descr="http://animalsfoto.com/photo/ca/cad2239f2eb473c2bced72560410f6bb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478802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nimalsfoto.com/photo/9d/9dca8cb242b59cb4bef871720fdfb3a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435597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355976" y="4293096"/>
            <a:ext cx="478802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Рябина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4293096"/>
            <a:ext cx="43559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Кошачья лапка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604</TotalTime>
  <Words>352</Words>
  <Application>Microsoft Office PowerPoint</Application>
  <PresentationFormat>Экран (4:3)</PresentationFormat>
  <Paragraphs>71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Заповедники Мордовии</vt:lpstr>
      <vt:lpstr>1.1 Понятия заповедники и национальные парки </vt:lpstr>
      <vt:lpstr>Презентация PowerPoint</vt:lpstr>
      <vt:lpstr>Природа </vt:lpstr>
      <vt:lpstr>Водные ресурсы </vt:lpstr>
      <vt:lpstr>Фауна</vt:lpstr>
      <vt:lpstr>Презентация PowerPoint</vt:lpstr>
      <vt:lpstr>Презентация PowerPoint</vt:lpstr>
      <vt:lpstr>Флора </vt:lpstr>
      <vt:lpstr>Презентация PowerPoint</vt:lpstr>
      <vt:lpstr>Презентация PowerPoint</vt:lpstr>
      <vt:lpstr>Водоёмы национального парка "Смольный" </vt:lpstr>
      <vt:lpstr>Флора и растительность национального парка "Смольный" </vt:lpstr>
      <vt:lpstr>Презентация PowerPoint</vt:lpstr>
      <vt:lpstr>Фауна и животный мир национального парка "Смольный" </vt:lpstr>
      <vt:lpstr>Презентация PowerPoint</vt:lpstr>
      <vt:lpstr>Презентация PowerPoint</vt:lpstr>
      <vt:lpstr>Виды, включённые в Красную книгу РФ: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Заповедники Мордовии</dc:title>
  <dc:creator>uyyy888</dc:creator>
  <cp:lastModifiedBy>1</cp:lastModifiedBy>
  <cp:revision>70</cp:revision>
  <dcterms:created xsi:type="dcterms:W3CDTF">2018-04-18T16:50:05Z</dcterms:created>
  <dcterms:modified xsi:type="dcterms:W3CDTF">2019-04-24T11:00:18Z</dcterms:modified>
</cp:coreProperties>
</file>