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5" r:id="rId19"/>
    <p:sldId id="274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02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83E678-FECF-4247-B119-91154AC44DC1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AE174B-A06C-40FE-AA2B-7E43D5BF00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524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06AD1DE-4F44-4C92-9F68-FAE13A6B6656}" type="datetime1">
              <a:rPr lang="ru-RU" smtClean="0"/>
              <a:t>23.04.2019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ADE086D-512B-47E6-8657-143C764F7E1F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7A392-5A89-48FD-B932-DF775D8AF654}" type="datetime1">
              <a:rPr lang="ru-RU" smtClean="0"/>
              <a:t>23.04.2019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E086D-512B-47E6-8657-143C764F7E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AA19D-B4E7-4DF3-A5FC-6C991FB811C4}" type="datetime1">
              <a:rPr lang="ru-RU" smtClean="0"/>
              <a:t>23.04.2019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E086D-512B-47E6-8657-143C764F7E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2C047-7FE8-44C2-B426-53A353C08F1E}" type="datetime1">
              <a:rPr lang="ru-RU" smtClean="0"/>
              <a:t>23.04.2019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E086D-512B-47E6-8657-143C764F7E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89828-53AF-4D14-B86D-8BA09EB3DF70}" type="datetime1">
              <a:rPr lang="ru-RU" smtClean="0"/>
              <a:t>23.04.2019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E086D-512B-47E6-8657-143C764F7E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40B6B-EE18-4356-B8B9-8A619C42D25C}" type="datetime1">
              <a:rPr lang="ru-RU" smtClean="0"/>
              <a:t>23.04.2019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E086D-512B-47E6-8657-143C764F7E1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0897D-DFD9-488B-BD6F-2E91D2E95BF4}" type="datetime1">
              <a:rPr lang="ru-RU" smtClean="0"/>
              <a:t>23.04.2019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E086D-512B-47E6-8657-143C764F7E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0F539-5966-4739-B738-E24F8D4A31D8}" type="datetime1">
              <a:rPr lang="ru-RU" smtClean="0"/>
              <a:t>23.04.2019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E086D-512B-47E6-8657-143C764F7E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E83F8-6EF9-4198-BAF3-270299714C08}" type="datetime1">
              <a:rPr lang="ru-RU" smtClean="0"/>
              <a:t>23.04.2019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E086D-512B-47E6-8657-143C764F7E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27E67-C807-4041-AEF5-425AB6D64DF1}" type="datetime1">
              <a:rPr lang="ru-RU" smtClean="0"/>
              <a:t>23.04.2019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E086D-512B-47E6-8657-143C764F7E1F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1B12C-14BF-4559-9887-E61D2E9B506A}" type="datetime1">
              <a:rPr lang="ru-RU" smtClean="0"/>
              <a:t>23.04.2019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E086D-512B-47E6-8657-143C764F7E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F3F35EE-6DDC-42B1-A8B7-EA7E3172C7F2}" type="datetime1">
              <a:rPr lang="ru-RU" smtClean="0"/>
              <a:t>23.04.2019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ADE086D-512B-47E6-8657-143C764F7E1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33365" y="2420888"/>
            <a:ext cx="3313355" cy="19897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Проект по экологическому воспитанию</a:t>
            </a:r>
            <a:b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</a:rPr>
              <a:t>«Сохрани планету зеленой»</a:t>
            </a:r>
            <a:br>
              <a:rPr lang="ru-RU" sz="2000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подготовительная группа №1</a:t>
            </a:r>
            <a:endParaRPr lang="ru-RU" sz="1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</a:rPr>
              <a:t>Подготовили и провели:</a:t>
            </a:r>
          </a:p>
          <a:p>
            <a:pPr algn="r"/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</a:rPr>
              <a:t>Горбачева Е.Ю</a:t>
            </a:r>
          </a:p>
          <a:p>
            <a:pPr algn="r"/>
            <a:r>
              <a:rPr lang="ru-RU" sz="1600" b="1" i="1" dirty="0" err="1" smtClean="0">
                <a:solidFill>
                  <a:schemeClr val="accent1">
                    <a:lumMod val="75000"/>
                  </a:schemeClr>
                </a:solidFill>
              </a:rPr>
              <a:t>Пономарёва</a:t>
            </a: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</a:rPr>
              <a:t> Н.В</a:t>
            </a:r>
            <a:endParaRPr lang="ru-RU" sz="16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52813" y="404664"/>
            <a:ext cx="31726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МДОУ «Детский сад №11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«Лесная сказка»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г. Балабаново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07904" y="6381328"/>
            <a:ext cx="861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2019г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1052736"/>
            <a:ext cx="427552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i="1" dirty="0">
                <a:solidFill>
                  <a:schemeClr val="bg1"/>
                </a:solidFill>
              </a:rPr>
              <a:t>Давайте вместе Землю украшать,</a:t>
            </a:r>
            <a:r>
              <a:rPr lang="ru-RU" sz="1600" b="1" i="1" dirty="0" smtClean="0">
                <a:solidFill>
                  <a:schemeClr val="bg1"/>
                </a:solidFill>
              </a:rPr>
              <a:t/>
            </a:r>
            <a:br>
              <a:rPr lang="ru-RU" sz="1600" b="1" i="1" dirty="0" smtClean="0">
                <a:solidFill>
                  <a:schemeClr val="bg1"/>
                </a:solidFill>
              </a:rPr>
            </a:br>
            <a:r>
              <a:rPr lang="ru-RU" sz="1600" b="1" i="1" dirty="0">
                <a:solidFill>
                  <a:schemeClr val="bg1"/>
                </a:solidFill>
              </a:rPr>
              <a:t>Сажать сады, цветы сажать повсюду.</a:t>
            </a:r>
            <a:r>
              <a:rPr lang="ru-RU" sz="1600" b="1" i="1" dirty="0" smtClean="0">
                <a:solidFill>
                  <a:schemeClr val="bg1"/>
                </a:solidFill>
              </a:rPr>
              <a:t/>
            </a:r>
            <a:br>
              <a:rPr lang="ru-RU" sz="1600" b="1" i="1" dirty="0" smtClean="0">
                <a:solidFill>
                  <a:schemeClr val="bg1"/>
                </a:solidFill>
              </a:rPr>
            </a:br>
            <a:r>
              <a:rPr lang="ru-RU" sz="1600" b="1" i="1" dirty="0">
                <a:solidFill>
                  <a:schemeClr val="bg1"/>
                </a:solidFill>
              </a:rPr>
              <a:t>Давайте вместе Землю уважать</a:t>
            </a:r>
            <a:r>
              <a:rPr lang="ru-RU" sz="1600" b="1" i="1" dirty="0" smtClean="0">
                <a:solidFill>
                  <a:schemeClr val="bg1"/>
                </a:solidFill>
              </a:rPr>
              <a:t/>
            </a:r>
            <a:br>
              <a:rPr lang="ru-RU" sz="1600" b="1" i="1" dirty="0" smtClean="0">
                <a:solidFill>
                  <a:schemeClr val="bg1"/>
                </a:solidFill>
              </a:rPr>
            </a:br>
            <a:r>
              <a:rPr lang="ru-RU" sz="1600" b="1" i="1" dirty="0">
                <a:solidFill>
                  <a:schemeClr val="bg1"/>
                </a:solidFill>
              </a:rPr>
              <a:t>И относиться с нежностью, как к чуду!</a:t>
            </a:r>
            <a:r>
              <a:rPr lang="ru-RU" sz="1600" b="1" i="1" dirty="0" smtClean="0">
                <a:solidFill>
                  <a:schemeClr val="bg1"/>
                </a:solidFill>
              </a:rPr>
              <a:t/>
            </a:r>
            <a:br>
              <a:rPr lang="ru-RU" sz="1600" b="1" i="1" dirty="0" smtClean="0">
                <a:solidFill>
                  <a:schemeClr val="bg1"/>
                </a:solidFill>
              </a:rPr>
            </a:br>
            <a:r>
              <a:rPr lang="ru-RU" sz="1600" b="1" i="1" dirty="0">
                <a:solidFill>
                  <a:schemeClr val="bg1"/>
                </a:solidFill>
              </a:rPr>
              <a:t>Мы забываем, что она у нас одна –</a:t>
            </a:r>
            <a:r>
              <a:rPr lang="ru-RU" sz="1600" b="1" i="1" dirty="0" smtClean="0">
                <a:solidFill>
                  <a:schemeClr val="bg1"/>
                </a:solidFill>
              </a:rPr>
              <a:t/>
            </a:r>
            <a:br>
              <a:rPr lang="ru-RU" sz="1600" b="1" i="1" dirty="0" smtClean="0">
                <a:solidFill>
                  <a:schemeClr val="bg1"/>
                </a:solidFill>
              </a:rPr>
            </a:br>
            <a:r>
              <a:rPr lang="ru-RU" sz="1600" b="1" i="1" dirty="0">
                <a:solidFill>
                  <a:schemeClr val="bg1"/>
                </a:solidFill>
              </a:rPr>
              <a:t>Неповторимая, ранимая, живая.</a:t>
            </a:r>
            <a:r>
              <a:rPr lang="ru-RU" sz="1600" b="1" i="1" dirty="0" smtClean="0">
                <a:solidFill>
                  <a:schemeClr val="bg1"/>
                </a:solidFill>
              </a:rPr>
              <a:t/>
            </a:r>
            <a:br>
              <a:rPr lang="ru-RU" sz="1600" b="1" i="1" dirty="0" smtClean="0">
                <a:solidFill>
                  <a:schemeClr val="bg1"/>
                </a:solidFill>
              </a:rPr>
            </a:br>
            <a:r>
              <a:rPr lang="ru-RU" sz="1600" b="1" i="1" dirty="0">
                <a:solidFill>
                  <a:schemeClr val="bg1"/>
                </a:solidFill>
              </a:rPr>
              <a:t>Прекрасная: хоть лето, хоть зима…</a:t>
            </a:r>
            <a:r>
              <a:rPr lang="ru-RU" sz="1600" b="1" i="1" dirty="0" smtClean="0">
                <a:solidFill>
                  <a:schemeClr val="bg1"/>
                </a:solidFill>
              </a:rPr>
              <a:t/>
            </a:r>
            <a:br>
              <a:rPr lang="ru-RU" sz="1600" b="1" i="1" dirty="0" smtClean="0">
                <a:solidFill>
                  <a:schemeClr val="bg1"/>
                </a:solidFill>
              </a:rPr>
            </a:br>
            <a:r>
              <a:rPr lang="ru-RU" sz="1600" b="1" i="1" dirty="0">
                <a:solidFill>
                  <a:schemeClr val="bg1"/>
                </a:solidFill>
              </a:rPr>
              <a:t>Она у нас одна, одна такая!</a:t>
            </a:r>
            <a:r>
              <a:rPr lang="ru-RU" sz="1600" b="1" i="1" dirty="0" smtClean="0">
                <a:solidFill>
                  <a:schemeClr val="bg1"/>
                </a:solidFill>
              </a:rPr>
              <a:t/>
            </a:r>
            <a:br>
              <a:rPr lang="ru-RU" sz="1600" b="1" i="1" dirty="0" smtClean="0">
                <a:solidFill>
                  <a:schemeClr val="bg1"/>
                </a:solidFill>
              </a:rPr>
            </a:br>
            <a:r>
              <a:rPr lang="ru-RU" sz="1600" b="1" i="1" dirty="0" smtClean="0">
                <a:solidFill>
                  <a:schemeClr val="bg1"/>
                </a:solidFill>
              </a:rPr>
              <a:t>Е</a:t>
            </a:r>
            <a:r>
              <a:rPr lang="ru-RU" sz="1600" b="1" i="1" dirty="0">
                <a:solidFill>
                  <a:schemeClr val="bg1"/>
                </a:solidFill>
              </a:rPr>
              <a:t>. Смирнова</a:t>
            </a:r>
          </a:p>
        </p:txBody>
      </p:sp>
    </p:spTree>
    <p:extLst>
      <p:ext uri="{BB962C8B-B14F-4D97-AF65-F5344CB8AC3E}">
        <p14:creationId xmlns:p14="http://schemas.microsoft.com/office/powerpoint/2010/main" val="10800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E086D-512B-47E6-8657-143C764F7E1F}" type="slidenum">
              <a:rPr lang="ru-RU" smtClean="0"/>
              <a:t>10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74420" y="721842"/>
            <a:ext cx="82089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 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этап</a:t>
            </a:r>
          </a:p>
          <a:p>
            <a:r>
              <a:rPr lang="ru-RU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Ручной труд: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Создание </a:t>
            </a:r>
            <a:r>
              <a:rPr lang="ru-RU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стенгазты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«Защитники природы»</a:t>
            </a:r>
          </a:p>
          <a:p>
            <a:endParaRPr lang="ru-RU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4784" y="1844824"/>
            <a:ext cx="6228184" cy="44949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74088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E086D-512B-47E6-8657-143C764F7E1F}" type="slidenum">
              <a:rPr lang="ru-RU" smtClean="0"/>
              <a:t>11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503289" y="698910"/>
            <a:ext cx="8048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Выход в городскую библиотеку на программу «Птицы наши друзья»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942" y="1353364"/>
            <a:ext cx="4330090" cy="24356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942" y="3938220"/>
            <a:ext cx="4330090" cy="24356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6056" y="1354070"/>
            <a:ext cx="3503817" cy="243497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02565" y="3938220"/>
            <a:ext cx="3503817" cy="2418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09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E086D-512B-47E6-8657-143C764F7E1F}" type="slidenum">
              <a:rPr lang="ru-RU" smtClean="0"/>
              <a:t>12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539552" y="719803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/>
              <a:t>Трудовая деятельность:</a:t>
            </a:r>
          </a:p>
          <a:p>
            <a:r>
              <a:rPr lang="ru-RU" i="1" dirty="0" smtClean="0"/>
              <a:t>Посадка лука</a:t>
            </a:r>
            <a:endParaRPr lang="ru-RU" i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628800"/>
            <a:ext cx="3677226" cy="207150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553" y="3789040"/>
            <a:ext cx="3677225" cy="266429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2087734"/>
            <a:ext cx="2016224" cy="357909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1071" y="2060848"/>
            <a:ext cx="2031370" cy="3605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19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E086D-512B-47E6-8657-143C764F7E1F}" type="slidenum">
              <a:rPr lang="ru-RU" smtClean="0"/>
              <a:t>13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67544" y="1412776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Сезонны работы на участке </a:t>
            </a:r>
            <a:endParaRPr lang="ru-RU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74771" y="2056132"/>
            <a:ext cx="3757669" cy="32450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8307" y="2063861"/>
            <a:ext cx="3973693" cy="3237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90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E086D-512B-47E6-8657-143C764F7E1F}" type="slidenum">
              <a:rPr lang="ru-RU" smtClean="0"/>
              <a:t>14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67544" y="802825"/>
            <a:ext cx="3528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Празднование «Дня земли»</a:t>
            </a:r>
            <a:endParaRPr lang="ru-RU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356992"/>
            <a:ext cx="5388091" cy="30308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3318" y="987491"/>
            <a:ext cx="4319287" cy="2873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39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E086D-512B-47E6-8657-143C764F7E1F}" type="slidenum">
              <a:rPr lang="ru-RU" smtClean="0"/>
              <a:t>15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568" y="3196938"/>
            <a:ext cx="5103083" cy="299733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48397" y="836712"/>
            <a:ext cx="4784044" cy="2889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29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E086D-512B-47E6-8657-143C764F7E1F}" type="slidenum">
              <a:rPr lang="ru-RU" smtClean="0"/>
              <a:t>16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67543" y="1062028"/>
            <a:ext cx="34147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Создание индивидуальных 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блокнотов «Наблюдения на 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прогулке»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1842" y="1052736"/>
            <a:ext cx="4694614" cy="30052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0831" y="4067292"/>
            <a:ext cx="3485625" cy="244244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020" y="2708920"/>
            <a:ext cx="3830496" cy="3800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10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E086D-512B-47E6-8657-143C764F7E1F}" type="slidenum">
              <a:rPr lang="ru-RU" smtClean="0"/>
              <a:t>17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67544" y="755412"/>
            <a:ext cx="5697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Изготовление именных табличек для саженцев </a:t>
            </a:r>
            <a:endParaRPr lang="ru-RU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444395"/>
            <a:ext cx="2962159" cy="493693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4050" y="2747046"/>
            <a:ext cx="4668747" cy="2626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82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E086D-512B-47E6-8657-143C764F7E1F}" type="slidenum">
              <a:rPr lang="ru-RU" smtClean="0"/>
              <a:t>18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71600" y="1196752"/>
            <a:ext cx="3807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Рисунок: «Дерево моей мечты»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844824"/>
            <a:ext cx="7668344" cy="4313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93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E086D-512B-47E6-8657-143C764F7E1F}" type="slidenum">
              <a:rPr lang="ru-RU" smtClean="0"/>
              <a:t>19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764704"/>
            <a:ext cx="82809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 этап</a:t>
            </a: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Совместная деятельность с родителями по уборке и озеленению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Группового участка и </a:t>
            </a:r>
            <a:r>
              <a:rPr lang="ru-RU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близлежайщей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территории </a:t>
            </a:r>
            <a:r>
              <a:rPr lang="ru-RU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д.с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080" y="1883364"/>
            <a:ext cx="7740352" cy="435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35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836712"/>
            <a:ext cx="7705956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Участники проекта: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Дети подготовительной группы №1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Воспитатели 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Родители </a:t>
            </a:r>
          </a:p>
          <a:p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База проектной деятельности: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МДОУ «Детский сад №11»Лесная сказка»</a:t>
            </a:r>
          </a:p>
          <a:p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Продолжительность: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Краткосрочный </a:t>
            </a:r>
          </a:p>
          <a:p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Тип проекта: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информационно-</a:t>
            </a:r>
            <a:r>
              <a:rPr lang="ru-RU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практиковый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групповой.</a:t>
            </a:r>
          </a:p>
          <a:p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Актуальность:</a:t>
            </a:r>
          </a:p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Природа –удивительный феномен, воспитательное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воздействие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которого на духовный мир ребенка-дошкольника трудно </a:t>
            </a: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переоценить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Природа является источником первых конкретных </a:t>
            </a: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знаний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 радостных переживаний, часто запоминающихся на </a:t>
            </a: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всю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жизнь. Детская душа раскрывается в общении с природой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пробуждается интерес к окружающему миру, формируется </a:t>
            </a: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умение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делать открытия и удивляться им.          </a:t>
            </a:r>
          </a:p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У людей, живущих в современном обществе, множество </a:t>
            </a: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проблем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Но, пожалуй, одной из самых острых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E086D-512B-47E6-8657-143C764F7E1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0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E086D-512B-47E6-8657-143C764F7E1F}" type="slidenum">
              <a:rPr lang="ru-RU" smtClean="0"/>
              <a:t>20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9764" y="825165"/>
            <a:ext cx="3438180" cy="27164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6067" y="3708449"/>
            <a:ext cx="3411877" cy="266221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776086"/>
            <a:ext cx="3152949" cy="5605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61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E086D-512B-47E6-8657-143C764F7E1F}" type="slidenum">
              <a:rPr lang="ru-RU" smtClean="0"/>
              <a:t>21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889844"/>
            <a:ext cx="81369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 ходе реализации проекта были достигнуты следующие результаты: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Были сформированы элементарные экологические знания и культура поведения в природе;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Дети стали понимать взаимосвязь в природе, стали бережнее относиться к ней, животным, птицам, насекомым;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Появился интерес к явлениям и объектам природы.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Закрепили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умение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анализировать и делать выводы;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Повысилась экологическая культура родителей, они стали более внимательно относиться к вопросам экологии;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01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E086D-512B-47E6-8657-143C764F7E1F}" type="slidenum">
              <a:rPr lang="ru-RU" smtClean="0"/>
              <a:t>3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683568" y="1124744"/>
            <a:ext cx="8108310" cy="6740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насущных является проблема окружающей среды  мир стоит на 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грани 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экологической катастрофы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 ежедневно на Земле исчезают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все новые и новые виды растений и животных; мы физически 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страдаем от загрязненности воздуха, воды, почвы. Погруженные в 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повседневные дела и заботы, мы, к сожалению, забываем, что мир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живой и неживой природы не вечен, он не может бесконечно 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сопротивляться пагубному влиянию человека. 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Детский сад является первым звеном системы непрерывного 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экологического воспитания, поэтому не случайно перед </a:t>
            </a:r>
            <a:r>
              <a:rPr lang="ru-RU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педа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</a:t>
            </a:r>
          </a:p>
          <a:p>
            <a:r>
              <a:rPr lang="ru-RU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гогами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встает задача формирования у дошкольников основ куль-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туры рационального природопользования.</a:t>
            </a:r>
          </a:p>
          <a:p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Цель проекта: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Формирование экологической грамотности детей, бережного </a:t>
            </a: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отношения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к природе и окружающему миру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Задачи :</a:t>
            </a:r>
          </a:p>
          <a:p>
            <a:r>
              <a:rPr lang="ru-RU" i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Развивающие: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Развивать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понимание взаимосвязей в природе и места человека </a:t>
            </a: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них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Развивать познавательный интерес к миру природы.</a:t>
            </a: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468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E086D-512B-47E6-8657-143C764F7E1F}" type="slidenum">
              <a:rPr lang="ru-RU" smtClean="0"/>
              <a:t>4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539552" y="1052736"/>
            <a:ext cx="8225329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Развивать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у детей воображение, речь, фантазию, мышление, </a:t>
            </a: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умение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анализировать, сравнивать и обобщать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r>
              <a:rPr lang="ru-RU" i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Воспитательные: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Воспитывать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любовь и бережное отношение ко всему живому </a:t>
            </a: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на Земле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Воспитывать трудолюбие. </a:t>
            </a:r>
          </a:p>
          <a:p>
            <a:r>
              <a:rPr lang="ru-RU" i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Образовательные: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Формировать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навыки наблюдения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 процессе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Принять участие в озеленении территории детского сада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Совершенствовать навыки детей по уходу за растениями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Формировать навыков экологически грамотного,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нравственного</a:t>
            </a:r>
          </a:p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поведения в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природе</a:t>
            </a:r>
          </a:p>
          <a:p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Ожидаемые результаты: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Расширение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представлений о предметах и явлениях природы, </a:t>
            </a: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растительном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 животном мире, правилах поведения в природе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</a:p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 существующих в ней взаимосвязях;</a:t>
            </a:r>
          </a:p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 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Развитие познавательных интересов, наблюдательности, любви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</a:t>
            </a:r>
          </a:p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природе, бережного отношения к ней;</a:t>
            </a:r>
          </a:p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3.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Воспитание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бережного отношения к своему здоровью;</a:t>
            </a:r>
          </a:p>
          <a:p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51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E086D-512B-47E6-8657-143C764F7E1F}" type="slidenum">
              <a:rPr lang="ru-RU" smtClean="0"/>
              <a:t>5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539552" y="1052736"/>
            <a:ext cx="8424936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Формы работы: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Традиционная (занятия, беседы, собрания, и т.д.)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Повествовательная (листовки,  </a:t>
            </a:r>
            <a:r>
              <a:rPr lang="ru-RU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информ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стенды и т.д.)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Общественная (акции, создание инициативной группы)</a:t>
            </a:r>
            <a:endParaRPr lang="ru-RU" sz="1600" b="1" dirty="0" smtClean="0"/>
          </a:p>
          <a:p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Предварительная работа: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</a:p>
          <a:p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 Определение темы, цели, задач проекта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ru-RU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2. 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Подбор пособий, материала и атрибутов по теме проекта.</a:t>
            </a:r>
          </a:p>
          <a:p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3. 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Обсуждение с родителями детей вопросов, связанных с </a:t>
            </a:r>
            <a:endParaRPr lang="ru-RU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проведением проекта</a:t>
            </a:r>
          </a:p>
          <a:p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Этапы реализации проекта: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 этап – Подготовительный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 этап – Основной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3этап –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Заключительный</a:t>
            </a:r>
          </a:p>
          <a:p>
            <a:r>
              <a:rPr lang="ru-RU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Ожидаемые результаты: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 У детей сформирована экологическая грамотность, 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бережное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endParaRPr lang="ru-RU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ответственное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эмоционально-доброжелательное 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отношение 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к 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миру</a:t>
            </a:r>
          </a:p>
          <a:p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природы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к живым существам.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 Сформированные навыки наблюдения и экспериментирования в </a:t>
            </a:r>
            <a:endParaRPr lang="ru-RU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процессе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поисково-познавательной 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деятельности.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3. Ответственное отношение детей к окружающей среде и 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своему здоровью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ru-RU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marL="285750" indent="-285750">
              <a:buFontTx/>
              <a:buChar char="-"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243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E086D-512B-47E6-8657-143C764F7E1F}" type="slidenum">
              <a:rPr lang="ru-RU" smtClean="0"/>
              <a:t>6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539552" y="908720"/>
            <a:ext cx="784887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 этап </a:t>
            </a:r>
          </a:p>
          <a:p>
            <a:r>
              <a:rPr lang="ru-RU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Беседы:</a:t>
            </a:r>
          </a:p>
          <a:p>
            <a:r>
              <a:rPr lang="ru-RU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«Птицы»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формировать у детей обобщенное представление о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птицах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; развивать познавательный интерес у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детей;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воспитывать заботливое отношение к птицам, желание помогать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им. </a:t>
            </a:r>
            <a:r>
              <a:rPr lang="ru-RU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«Зеленая аптека»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дать представление о лекарственных растениях в целом.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«Сбережем природу» -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уточнить представления детей о том, что животные нуждаются в охране и заботе, многие растения и животные в лесах и огородах, в водоемах и лугах, нуждаются в помощи и заботе людей. Закрепить и обобщить представления о растениях и животных, как о живых существах. Побуждать детей к высказыванию, умению делать выводы, логически мыслить. Углубить понимание детьми необходимости беречь растения и животных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r>
              <a:rPr lang="ru-RU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«Человек – часть живой </a:t>
            </a:r>
            <a:r>
              <a:rPr lang="ru-RU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природы</a:t>
            </a:r>
            <a:r>
              <a:rPr lang="ru-RU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»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формировать представление о человеке как о части живой природы, учить определять общие и отличительные признаки человека и животных; развивать творческие способности.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747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024744" cy="576064"/>
          </a:xfrm>
        </p:spPr>
        <p:txBody>
          <a:bodyPr>
            <a:normAutofit/>
          </a:bodyPr>
          <a:lstStyle/>
          <a:p>
            <a:r>
              <a:rPr lang="ru-RU" sz="18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Стихи:</a:t>
            </a:r>
            <a:endParaRPr lang="ru-RU" sz="1800" b="1" u="sng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E086D-512B-47E6-8657-143C764F7E1F}" type="slidenum">
              <a:rPr lang="ru-RU" smtClean="0"/>
              <a:t>7</a:t>
            </a:fld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1042416" y="1412776"/>
            <a:ext cx="3419856" cy="4393664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ru-RU" sz="1600" b="1" dirty="0"/>
              <a:t>Птичка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Она шоссе перелетала.</a:t>
            </a:r>
            <a:br>
              <a:rPr lang="ru-RU" sz="1600" dirty="0"/>
            </a:br>
            <a:r>
              <a:rPr lang="ru-RU" sz="1600" dirty="0"/>
              <a:t>Водитель не затормозил,</a:t>
            </a:r>
            <a:br>
              <a:rPr lang="ru-RU" sz="1600" dirty="0"/>
            </a:br>
            <a:r>
              <a:rPr lang="ru-RU" sz="1600" dirty="0"/>
              <a:t>И птичка бедная </a:t>
            </a:r>
            <a:r>
              <a:rPr lang="ru-RU" sz="1600" dirty="0" smtClean="0"/>
              <a:t>попала</a:t>
            </a:r>
            <a:endParaRPr lang="ru-RU" sz="1600" dirty="0"/>
          </a:p>
          <a:p>
            <a:pPr>
              <a:lnSpc>
                <a:spcPct val="110000"/>
              </a:lnSpc>
            </a:pPr>
            <a:r>
              <a:rPr lang="ru-RU" sz="1600" dirty="0"/>
              <a:t>Под тяжело груженный ЗИЛ.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Возьми она чуть-чуть повыше –</a:t>
            </a:r>
            <a:br>
              <a:rPr lang="ru-RU" sz="1600" dirty="0"/>
            </a:br>
            <a:r>
              <a:rPr lang="ru-RU" sz="1600" dirty="0"/>
              <a:t>Она б себя уберегла:</a:t>
            </a:r>
            <a:br>
              <a:rPr lang="ru-RU" sz="1600" dirty="0"/>
            </a:br>
            <a:r>
              <a:rPr lang="ru-RU" sz="1600" dirty="0"/>
              <a:t>Она не только что над крышей,</a:t>
            </a:r>
            <a:br>
              <a:rPr lang="ru-RU" sz="1600" dirty="0"/>
            </a:br>
            <a:r>
              <a:rPr lang="ru-RU" sz="1600" dirty="0"/>
              <a:t>Над лесом пролететь могла!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Был майский вечер тих и светел,</a:t>
            </a:r>
            <a:br>
              <a:rPr lang="ru-RU" sz="1600" dirty="0"/>
            </a:br>
            <a:r>
              <a:rPr lang="ru-RU" sz="1600" dirty="0"/>
              <a:t>В сиренях пели соловьи.</a:t>
            </a:r>
            <a:br>
              <a:rPr lang="ru-RU" sz="1600" dirty="0"/>
            </a:br>
            <a:r>
              <a:rPr lang="ru-RU" sz="1600" dirty="0"/>
              <a:t>И этот случай не отметил</a:t>
            </a:r>
            <a:br>
              <a:rPr lang="ru-RU" sz="1600" dirty="0"/>
            </a:br>
            <a:r>
              <a:rPr lang="ru-RU" sz="1600" dirty="0"/>
              <a:t>Дежурный местного ГАИ.</a:t>
            </a:r>
            <a:br>
              <a:rPr lang="ru-RU" sz="1600" dirty="0"/>
            </a:br>
            <a:r>
              <a:rPr lang="ru-RU" sz="1600" dirty="0"/>
              <a:t>(С. Михалков) </a:t>
            </a:r>
            <a:br>
              <a:rPr lang="ru-RU" sz="1600" dirty="0"/>
            </a:br>
            <a:endParaRPr lang="ru-RU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>
          <a:xfrm>
            <a:off x="4645152" y="1412776"/>
            <a:ext cx="3419856" cy="4393663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/>
              <a:t>На городском субботнике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На городском субботнике</a:t>
            </a:r>
            <a:br>
              <a:rPr lang="ru-RU" dirty="0"/>
            </a:br>
            <a:r>
              <a:rPr lang="ru-RU" dirty="0"/>
              <a:t>Отличные работники.</a:t>
            </a:r>
            <a:br>
              <a:rPr lang="ru-RU" dirty="0"/>
            </a:br>
            <a:r>
              <a:rPr lang="ru-RU" dirty="0"/>
              <a:t>Прибрать сегодня город</a:t>
            </a:r>
            <a:br>
              <a:rPr lang="ru-RU" dirty="0"/>
            </a:br>
            <a:r>
              <a:rPr lang="ru-RU" dirty="0"/>
              <a:t>Пришли и стар и молод.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Собрали&amp;#769;сь пенсионеры</a:t>
            </a:r>
            <a:br>
              <a:rPr lang="ru-RU" dirty="0"/>
            </a:br>
            <a:r>
              <a:rPr lang="ru-RU" dirty="0"/>
              <a:t>Чистить улицы и скверы.</a:t>
            </a:r>
            <a:br>
              <a:rPr lang="ru-RU" dirty="0"/>
            </a:br>
            <a:r>
              <a:rPr lang="ru-RU" dirty="0"/>
              <a:t>– Вам помощники нужны?</a:t>
            </a:r>
            <a:br>
              <a:rPr lang="ru-RU" dirty="0"/>
            </a:br>
            <a:r>
              <a:rPr lang="ru-RU" dirty="0"/>
              <a:t>Предложения слышны.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Это вышел третий класс</a:t>
            </a:r>
            <a:br>
              <a:rPr lang="ru-RU" dirty="0"/>
            </a:br>
            <a:r>
              <a:rPr lang="ru-RU" dirty="0"/>
              <a:t>На уборку в первый раз.</a:t>
            </a:r>
            <a:br>
              <a:rPr lang="ru-RU" dirty="0"/>
            </a:br>
            <a:r>
              <a:rPr lang="ru-RU" dirty="0"/>
              <a:t>Только слышится: – Давай!</a:t>
            </a:r>
            <a:br>
              <a:rPr lang="ru-RU" dirty="0"/>
            </a:br>
            <a:r>
              <a:rPr lang="ru-RU" dirty="0"/>
              <a:t>На работу налетай!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Кто-то мусор собирает,</a:t>
            </a:r>
            <a:br>
              <a:rPr lang="ru-RU" dirty="0"/>
            </a:br>
            <a:r>
              <a:rPr lang="ru-RU" dirty="0"/>
              <a:t>Кто-то деревца сажает,</a:t>
            </a:r>
            <a:br>
              <a:rPr lang="ru-RU" dirty="0"/>
            </a:br>
            <a:r>
              <a:rPr lang="ru-RU" dirty="0"/>
              <a:t>Кто-то в клумбах копошится,</a:t>
            </a:r>
            <a:br>
              <a:rPr lang="ru-RU" dirty="0"/>
            </a:br>
            <a:r>
              <a:rPr lang="ru-RU" dirty="0"/>
              <a:t>Всюду радостные лица.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На городском субботнике</a:t>
            </a:r>
            <a:br>
              <a:rPr lang="ru-RU" dirty="0"/>
            </a:br>
            <a:r>
              <a:rPr lang="ru-RU" dirty="0"/>
              <a:t>Все дворники, все плотики.</a:t>
            </a:r>
            <a:br>
              <a:rPr lang="ru-RU" dirty="0"/>
            </a:br>
            <a:r>
              <a:rPr lang="ru-RU" dirty="0"/>
              <a:t>Даже беспокойный мэр</a:t>
            </a:r>
            <a:br>
              <a:rPr lang="ru-RU" dirty="0"/>
            </a:br>
            <a:r>
              <a:rPr lang="ru-RU" dirty="0"/>
              <a:t>Помогать пришёл в наш сквер.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Никто ни с кем не ссорится,</a:t>
            </a:r>
            <a:br>
              <a:rPr lang="ru-RU" dirty="0"/>
            </a:br>
            <a:r>
              <a:rPr lang="ru-RU" dirty="0"/>
              <a:t>У всех работа спорится.</a:t>
            </a:r>
            <a:br>
              <a:rPr lang="ru-RU" dirty="0"/>
            </a:br>
            <a:r>
              <a:rPr lang="ru-RU" dirty="0"/>
              <a:t>Третий класс решил на «пять»</a:t>
            </a:r>
            <a:br>
              <a:rPr lang="ru-RU" dirty="0"/>
            </a:br>
            <a:r>
              <a:rPr lang="ru-RU" dirty="0"/>
              <a:t>Город к празднику прибрать.</a:t>
            </a:r>
            <a:br>
              <a:rPr lang="ru-RU" dirty="0"/>
            </a:br>
            <a:r>
              <a:rPr lang="ru-RU" dirty="0"/>
              <a:t>(Н. Анишина) 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586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E086D-512B-47E6-8657-143C764F7E1F}" type="slidenum">
              <a:rPr lang="ru-RU" smtClean="0"/>
              <a:t>8</a:t>
            </a:fld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1042416" y="692696"/>
            <a:ext cx="3419856" cy="5113744"/>
          </a:xfrm>
        </p:spPr>
        <p:txBody>
          <a:bodyPr>
            <a:normAutofit fontScale="85000" lnSpcReduction="10000"/>
          </a:bodyPr>
          <a:lstStyle/>
          <a:p>
            <a:r>
              <a:rPr lang="ru-RU" sz="1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Плохой дядя</a:t>
            </a:r>
            <a: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Этот дядя не жалеет</a:t>
            </a:r>
            <a:b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Что в лесу окурок тлеет...</a:t>
            </a:r>
            <a:b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На такого дядю глядя,</a:t>
            </a:r>
            <a:b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Мы, ребята, скажем речь:</a:t>
            </a:r>
            <a:b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Как же вам не стыдно, дядя?</a:t>
            </a:r>
            <a:b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Лес нам надо уберечь</a:t>
            </a:r>
            <a: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!</a:t>
            </a:r>
          </a:p>
          <a:p>
            <a:endParaRPr lang="ru-RU" sz="1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ru-RU" sz="1800" b="1" dirty="0"/>
              <a:t>Наша планета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Есть одна планета-сад</a:t>
            </a:r>
            <a:br>
              <a:rPr lang="ru-RU" sz="1800" dirty="0"/>
            </a:br>
            <a:r>
              <a:rPr lang="ru-RU" sz="1800" dirty="0"/>
              <a:t>В этом космосе холодном.</a:t>
            </a:r>
            <a:br>
              <a:rPr lang="ru-RU" sz="1800" dirty="0"/>
            </a:br>
            <a:r>
              <a:rPr lang="ru-RU" sz="1800" dirty="0"/>
              <a:t>Только здесь леса шумят,</a:t>
            </a:r>
            <a:br>
              <a:rPr lang="ru-RU" sz="1800" dirty="0"/>
            </a:br>
            <a:r>
              <a:rPr lang="ru-RU" sz="1800" dirty="0"/>
              <a:t>Птиц скликая перелётных,</a:t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Лишь на ней одной цветут,</a:t>
            </a:r>
            <a:br>
              <a:rPr lang="ru-RU" sz="1800" dirty="0"/>
            </a:br>
            <a:r>
              <a:rPr lang="ru-RU" sz="1800" dirty="0"/>
              <a:t>Ландыши в траве зелёной,</a:t>
            </a:r>
            <a:br>
              <a:rPr lang="ru-RU" sz="1800" dirty="0"/>
            </a:br>
            <a:r>
              <a:rPr lang="ru-RU" sz="1800" dirty="0"/>
              <a:t>И стрекозы только тут</a:t>
            </a:r>
            <a:br>
              <a:rPr lang="ru-RU" sz="1800" dirty="0"/>
            </a:br>
            <a:r>
              <a:rPr lang="ru-RU" sz="1800" dirty="0"/>
              <a:t>В речку смотрят удивлённо.</a:t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Береги свою планету –</a:t>
            </a:r>
            <a:br>
              <a:rPr lang="ru-RU" sz="1800" dirty="0"/>
            </a:br>
            <a:r>
              <a:rPr lang="ru-RU" sz="1800" dirty="0"/>
              <a:t>Ведь другой, похожей, нету!</a:t>
            </a:r>
            <a:br>
              <a:rPr lang="ru-RU" sz="1800" dirty="0"/>
            </a:br>
            <a:r>
              <a:rPr lang="ru-RU" sz="1800" dirty="0"/>
              <a:t>(Я. Аким)</a:t>
            </a:r>
            <a:endParaRPr lang="ru-RU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>
          <a:xfrm>
            <a:off x="4645152" y="692696"/>
            <a:ext cx="3419856" cy="5113743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Окружающая среда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Всё – от старой сосны у забора</a:t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До большого тёмного бора</a:t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 от озера до пруда –</a:t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Окружающая среда.</a:t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А ещё и медведь, и лось,</a:t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 котёнок Васька небось?</a:t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Даже муха – вот это да! –</a:t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Окружающая среда.</a:t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Я люблю на озере тишь,</a:t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 в пруду отраженья крыш,</a:t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Рвать чернику люблю в лесу,</a:t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Барсука люблю и лису...</a:t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Я люблю тебя навсегда,</a:t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Окружающая среда!</a:t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(Л. Фадеева)</a:t>
            </a:r>
          </a:p>
        </p:txBody>
      </p:sp>
    </p:spTree>
    <p:extLst>
      <p:ext uri="{BB962C8B-B14F-4D97-AF65-F5344CB8AC3E}">
        <p14:creationId xmlns:p14="http://schemas.microsoft.com/office/powerpoint/2010/main" val="194930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E086D-512B-47E6-8657-143C764F7E1F}" type="slidenum">
              <a:rPr lang="ru-RU" smtClean="0"/>
              <a:t>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764704"/>
            <a:ext cx="82089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Рассказы: 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(Наталья и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горь Рыжовы</a:t>
            </a:r>
            <a:r>
              <a:rPr lang="ru-RU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 «Кот </a:t>
            </a:r>
            <a:r>
              <a:rPr lang="ru-RU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Маклай</a:t>
            </a:r>
            <a:r>
              <a:rPr lang="ru-RU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и дерево </a:t>
            </a:r>
            <a:r>
              <a:rPr lang="ru-RU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Кверкус</a:t>
            </a:r>
            <a:r>
              <a:rPr lang="ru-RU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», «Как медведь пень потерял»,  «Чей дом лучше»</a:t>
            </a:r>
          </a:p>
          <a:p>
            <a:r>
              <a:rPr lang="ru-RU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«Могучая травинка»</a:t>
            </a:r>
            <a:r>
              <a:rPr lang="ru-RU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ru-RU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</a:t>
            </a:r>
            <a:r>
              <a:rPr lang="ru-RU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ru-RU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Скребцова</a:t>
            </a:r>
            <a:r>
              <a:rPr lang="ru-RU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),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«По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грибы 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»(</a:t>
            </a:r>
            <a:r>
              <a:rPr lang="ru-RU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</a:t>
            </a:r>
            <a:r>
              <a:rPr lang="ru-RU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ru-RU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Сладков),</a:t>
            </a:r>
            <a:br>
              <a:rPr lang="ru-RU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«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Знакомство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грибами «(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  <a:r>
              <a:rPr lang="ru-RU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А. </a:t>
            </a:r>
            <a:r>
              <a:rPr lang="ru-RU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Лопатина), «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Сказка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про </a:t>
            </a:r>
            <a:r>
              <a:rPr lang="ru-RU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хламище-окаянище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»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  <a:r>
              <a:rPr lang="ru-RU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(Экологическая сказка</a:t>
            </a:r>
            <a:r>
              <a:rPr lang="ru-RU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), «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Нет места  мусору»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ru-RU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Экологическая сказка</a:t>
            </a:r>
            <a:r>
              <a:rPr lang="ru-RU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 и др.</a:t>
            </a:r>
          </a:p>
          <a:p>
            <a:endParaRPr lang="ru-RU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ru-RU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Загадки, поговорки и пословицы о природе и природ. явлениях. </a:t>
            </a:r>
          </a:p>
          <a:p>
            <a:endParaRPr lang="ru-RU" b="1" u="sng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ru-RU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Подготовка (проращивание) семян финика к высадке в грунт.</a:t>
            </a:r>
          </a:p>
          <a:p>
            <a:endParaRPr lang="ru-RU" b="1" u="sng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ru-RU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Игры:</a:t>
            </a:r>
          </a:p>
          <a:p>
            <a:r>
              <a:rPr lang="ru-RU" i="1" dirty="0"/>
              <a:t>«Живое - неживое»</a:t>
            </a:r>
            <a:r>
              <a:rPr lang="ru-RU" dirty="0"/>
              <a:t>, </a:t>
            </a:r>
            <a:r>
              <a:rPr lang="ru-RU" i="1" dirty="0"/>
              <a:t>«Дедушка </a:t>
            </a:r>
            <a:r>
              <a:rPr lang="ru-RU" i="1" dirty="0" err="1"/>
              <a:t>Мазай</a:t>
            </a:r>
            <a:r>
              <a:rPr lang="ru-RU" i="1" dirty="0"/>
              <a:t> и зайцы»</a:t>
            </a:r>
            <a:r>
              <a:rPr lang="ru-RU" dirty="0"/>
              <a:t>, </a:t>
            </a:r>
            <a:r>
              <a:rPr lang="ru-RU" i="1" dirty="0"/>
              <a:t>«Что растет в родном краю</a:t>
            </a:r>
            <a:r>
              <a:rPr lang="ru-RU" i="1" dirty="0" smtClean="0"/>
              <a:t>?»</a:t>
            </a:r>
            <a:r>
              <a:rPr lang="ru-RU" dirty="0"/>
              <a:t> </a:t>
            </a:r>
            <a:r>
              <a:rPr lang="ru-RU" dirty="0" smtClean="0"/>
              <a:t>, «</a:t>
            </a:r>
            <a:r>
              <a:rPr lang="ru-RU" dirty="0"/>
              <a:t>Четвертый лишний</a:t>
            </a:r>
            <a:r>
              <a:rPr lang="ru-RU" dirty="0" smtClean="0"/>
              <a:t>».</a:t>
            </a:r>
            <a:r>
              <a:rPr lang="ru-RU" dirty="0"/>
              <a:t> </a:t>
            </a:r>
            <a:r>
              <a:rPr lang="ru-RU" dirty="0" smtClean="0"/>
              <a:t> Цель</a:t>
            </a:r>
            <a:r>
              <a:rPr lang="ru-RU" dirty="0"/>
              <a:t>: закреплять знания Детей о </a:t>
            </a:r>
            <a:r>
              <a:rPr lang="ru-RU" dirty="0" smtClean="0"/>
              <a:t>насекомых</a:t>
            </a:r>
          </a:p>
          <a:p>
            <a:r>
              <a:rPr lang="ru-RU" dirty="0" smtClean="0"/>
              <a:t>«</a:t>
            </a:r>
            <a:r>
              <a:rPr lang="ru-RU" dirty="0"/>
              <a:t>Кто где живет</a:t>
            </a:r>
            <a:r>
              <a:rPr lang="ru-RU" dirty="0" smtClean="0"/>
              <a:t>».</a:t>
            </a:r>
            <a:r>
              <a:rPr lang="ru-RU" dirty="0"/>
              <a:t> Цель: закреплять знания о животных и местах их </a:t>
            </a:r>
            <a:r>
              <a:rPr lang="ru-RU" dirty="0" smtClean="0"/>
              <a:t>обитания, и др.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21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452</TotalTime>
  <Words>590</Words>
  <Application>Microsoft Office PowerPoint</Application>
  <PresentationFormat>Экран (4:3)</PresentationFormat>
  <Paragraphs>148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Остин</vt:lpstr>
      <vt:lpstr>Проект по экологическому воспитанию «Сохрани планету зеленой» подготовительная группа №1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Стихи: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экологическому воспитанию «Сохрани планету зеленой» подготовительная группа №1</dc:title>
  <dc:creator>Горбачева</dc:creator>
  <cp:lastModifiedBy>Горбачева</cp:lastModifiedBy>
  <cp:revision>36</cp:revision>
  <dcterms:created xsi:type="dcterms:W3CDTF">2019-04-15T17:48:39Z</dcterms:created>
  <dcterms:modified xsi:type="dcterms:W3CDTF">2019-04-23T18:08:40Z</dcterms:modified>
</cp:coreProperties>
</file>