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6A0E6-AACB-404B-85E2-660EA8C1A995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9B698C-33E7-423E-AA37-A071E8F6E6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6A0E6-AACB-404B-85E2-660EA8C1A995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9B698C-33E7-423E-AA37-A071E8F6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6A0E6-AACB-404B-85E2-660EA8C1A995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9B698C-33E7-423E-AA37-A071E8F6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6A0E6-AACB-404B-85E2-660EA8C1A995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9B698C-33E7-423E-AA37-A071E8F6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6A0E6-AACB-404B-85E2-660EA8C1A995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9B698C-33E7-423E-AA37-A071E8F6E6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6A0E6-AACB-404B-85E2-660EA8C1A995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9B698C-33E7-423E-AA37-A071E8F6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6A0E6-AACB-404B-85E2-660EA8C1A995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9B698C-33E7-423E-AA37-A071E8F6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6A0E6-AACB-404B-85E2-660EA8C1A995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9B698C-33E7-423E-AA37-A071E8F6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6A0E6-AACB-404B-85E2-660EA8C1A995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9B698C-33E7-423E-AA37-A071E8F6E6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6A0E6-AACB-404B-85E2-660EA8C1A995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9B698C-33E7-423E-AA37-A071E8F6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6A0E6-AACB-404B-85E2-660EA8C1A995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9B698C-33E7-423E-AA37-A071E8F6E6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956A0E6-AACB-404B-85E2-660EA8C1A995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9B698C-33E7-423E-AA37-A071E8F6E6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3429000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«Профилактика безнадзорности и правонарушений несовершеннолетних через взаимодействие школы, семьи, детского дома»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429132"/>
            <a:ext cx="7406640" cy="17526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Классный руководитель </a:t>
            </a:r>
            <a:r>
              <a:rPr lang="ru-RU" dirty="0" smtClean="0"/>
              <a:t>– </a:t>
            </a:r>
          </a:p>
          <a:p>
            <a:r>
              <a:rPr lang="ru-RU" dirty="0" smtClean="0"/>
              <a:t>работа </a:t>
            </a:r>
            <a:r>
              <a:rPr lang="ru-RU" dirty="0" smtClean="0"/>
              <a:t>с «трудными»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ГРУППЫ РИСКА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6021288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en-US" sz="3600" dirty="0" smtClean="0"/>
              <a:t>I </a:t>
            </a:r>
            <a:r>
              <a:rPr lang="ru-RU" sz="3600" dirty="0"/>
              <a:t>гр.</a:t>
            </a:r>
          </a:p>
          <a:p>
            <a:pPr algn="just"/>
            <a:r>
              <a:rPr lang="ru-RU" sz="3600" b="1" dirty="0"/>
              <a:t>Дети, лишённые родительского попечения </a:t>
            </a:r>
            <a:r>
              <a:rPr lang="ru-RU" sz="3600" dirty="0"/>
              <a:t>в результате физического или социального сиротства. («Социальное сиротство» - осуществлённое по закону изъятие ребёнка из семьи в связи с </a:t>
            </a:r>
            <a:r>
              <a:rPr lang="ru-RU" sz="3600" dirty="0" err="1"/>
              <a:t>необеспечением</a:t>
            </a:r>
            <a:r>
              <a:rPr lang="ru-RU" sz="3600" dirty="0"/>
              <a:t> родителями заботы, ухода, воспитания своих детей и/ или угрозой их здоровью, психическому состоянию и благополучному развитию).</a:t>
            </a:r>
          </a:p>
          <a:p>
            <a:pPr algn="just"/>
            <a:r>
              <a:rPr lang="en-US" sz="3600" dirty="0"/>
              <a:t>II </a:t>
            </a:r>
            <a:r>
              <a:rPr lang="ru-RU" sz="3600" dirty="0"/>
              <a:t>гр.</a:t>
            </a:r>
          </a:p>
          <a:p>
            <a:pPr algn="just"/>
            <a:r>
              <a:rPr lang="ru-RU" sz="3600" b="1" dirty="0"/>
              <a:t>Дети, пострадавшие от различных форм насилия </a:t>
            </a:r>
            <a:r>
              <a:rPr lang="ru-RU" sz="3600" dirty="0"/>
              <a:t>(пренебрежение в удовлетворении их биологических и социальных потребностей, физическое, сексуальное насилие, жестокое обращение).</a:t>
            </a:r>
          </a:p>
          <a:p>
            <a:pPr algn="just"/>
            <a:r>
              <a:rPr lang="en-US" sz="3600" dirty="0"/>
              <a:t>III </a:t>
            </a:r>
            <a:r>
              <a:rPr lang="ru-RU" sz="3600" dirty="0"/>
              <a:t>гр.</a:t>
            </a:r>
          </a:p>
          <a:p>
            <a:pPr algn="just"/>
            <a:r>
              <a:rPr lang="ru-RU" sz="3600" b="1" dirty="0"/>
              <a:t>Дети,   вовлечённые   в   криминальную   среду   </a:t>
            </a:r>
            <a:r>
              <a:rPr lang="ru-RU" sz="3600" dirty="0"/>
              <a:t>и   проявляющие   криминальную, противоправную, асоциальную активность (совершение правонарушений) до возраста достижения     уголовной     ответственности,     подростки-правонарушители,     дети, отбывающие наказания в виде лишения свободы в воспитательных колониях.</a:t>
            </a:r>
          </a:p>
          <a:p>
            <a:pPr algn="just"/>
            <a:r>
              <a:rPr lang="en-US" sz="3600" dirty="0"/>
              <a:t>IV </a:t>
            </a:r>
            <a:r>
              <a:rPr lang="ru-RU" sz="3600" dirty="0"/>
              <a:t>гр.</a:t>
            </a:r>
          </a:p>
          <a:p>
            <a:pPr algn="just"/>
            <a:r>
              <a:rPr lang="ru-RU" sz="3600" b="1" dirty="0"/>
              <a:t>Дети с особыми потребностями </a:t>
            </a:r>
            <a:r>
              <a:rPr lang="ru-RU" sz="3600" dirty="0"/>
              <a:t>и особыми условиями социализации в результате дефектов их физического или психического развития (дети-инвалиды, дети с умственной отсталостью, нарушениями зрения, слуха, опорно-двигательного аппарата и другими формами дефектов).</a:t>
            </a:r>
          </a:p>
          <a:p>
            <a:pPr algn="just"/>
            <a:r>
              <a:rPr lang="en-US" sz="3600" dirty="0"/>
              <a:t>V </a:t>
            </a:r>
            <a:r>
              <a:rPr lang="ru-RU" sz="3600" dirty="0"/>
              <a:t>гр.</a:t>
            </a:r>
          </a:p>
          <a:p>
            <a:pPr algn="just"/>
            <a:r>
              <a:rPr lang="ru-RU" sz="3600" b="1" dirty="0"/>
              <a:t>Дети - жертвы вооружённых и межнациональных конфликтов, </a:t>
            </a:r>
            <a:r>
              <a:rPr lang="ru-RU" sz="3600" dirty="0"/>
              <a:t>экологических, техногенных катастроф, стихийных бедствий; дети из семей беженцев и вынужденных переселенцев, дети, оказавшиеся в экстремальных условиях.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 группу риска также часто попадают дети: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находящиеся в специальных учебно-воспитательных учреждениях;</a:t>
            </a:r>
          </a:p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дети, проживающие в малоимущих семьях;</a:t>
            </a:r>
          </a:p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дети, с отклонениями в поведении;</a:t>
            </a:r>
          </a:p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дети с проблемами в школьной адаптации, испытывающие трудности в обучении.</a:t>
            </a:r>
          </a:p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дети, имеющие опыт употребления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психоактивных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веществ (ПАВ).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Педагогическая запущенность.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600201"/>
            <a:ext cx="7931224" cy="4421088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ru-RU" dirty="0" smtClean="0"/>
              <a:t>Это </a:t>
            </a:r>
            <a:r>
              <a:rPr lang="ru-RU" dirty="0"/>
              <a:t>дети, которые стали жертвами психолого-педагогической безграмотности родителей и педагогов. Несправедливость учителей, длительные конфликты, отсутствие систематической воспитательной работы в школе </a:t>
            </a:r>
            <a:r>
              <a:rPr lang="ru-RU" b="1" dirty="0"/>
              <a:t>или </a:t>
            </a:r>
            <a:r>
              <a:rPr lang="ru-RU" dirty="0"/>
              <a:t>классе, враждебность взрослых, окружающих ребёнка в семье, - всё это может привести к та­кому искривлению личности ребёнка, что потребуется его </a:t>
            </a:r>
            <a:r>
              <a:rPr lang="ru-RU" dirty="0" smtClean="0"/>
              <a:t>перевоспитание.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Социальная запущенность.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600201"/>
            <a:ext cx="7715200" cy="334096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Это школьники, которые имеют криминальный опыт, формирующий </a:t>
            </a:r>
            <a:r>
              <a:rPr lang="ru-RU" dirty="0" err="1"/>
              <a:t>антисоциальные</a:t>
            </a:r>
            <a:r>
              <a:rPr lang="ru-RU" dirty="0"/>
              <a:t>, преступные и бесчеловечные наклонности: воришки, участники различных уличных банд, несовершеннолетние </a:t>
            </a:r>
            <a:r>
              <a:rPr lang="ru-RU" dirty="0" smtClean="0"/>
              <a:t>разбойники, проститутки </a:t>
            </a:r>
            <a:r>
              <a:rPr lang="ru-RU" dirty="0"/>
              <a:t>и т.д.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0100" y="4857760"/>
            <a:ext cx="72866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/>
              <a:t>Отклонениями в состоянии здоровья.</a:t>
            </a:r>
            <a:endParaRPr lang="ru-RU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 признака «трудных детей»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Первым признаком является наличие у детей или подростков отклоняющегося от нормы поведения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Во-вторых</a:t>
            </a:r>
            <a:r>
              <a:rPr lang="ru-RU" dirty="0"/>
              <a:t>, </a:t>
            </a:r>
            <a:r>
              <a:rPr lang="ru-RU" dirty="0" smtClean="0"/>
              <a:t>это </a:t>
            </a:r>
            <a:r>
              <a:rPr lang="ru-RU" dirty="0"/>
              <a:t>дети и подростки, нарушения поведения которых нелегко исправляются, корректируются</a:t>
            </a:r>
            <a:r>
              <a:rPr lang="ru-RU" dirty="0" smtClean="0"/>
              <a:t>.</a:t>
            </a:r>
          </a:p>
          <a:p>
            <a:r>
              <a:rPr lang="ru-RU" dirty="0"/>
              <a:t>«Трудные дети», в-третьих, особенно нуждаются в индивидуальном подходе со стороны воспитателей и внимании коллектива сверстников. 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643314"/>
            <a:ext cx="4063419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784" y="500041"/>
            <a:ext cx="4395153" cy="2786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81348" y="404664"/>
            <a:ext cx="4059718" cy="2952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857628"/>
            <a:ext cx="3994734" cy="2663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85728"/>
            <a:ext cx="352427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6632"/>
            <a:ext cx="4112902" cy="2740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357562"/>
            <a:ext cx="3920681" cy="2716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 t="13426" b="5554"/>
          <a:stretch>
            <a:fillRect/>
          </a:stretch>
        </p:blipFill>
        <p:spPr bwMode="auto">
          <a:xfrm>
            <a:off x="4214810" y="3071810"/>
            <a:ext cx="454050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928802"/>
            <a:ext cx="400286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290"/>
            <a:ext cx="4129665" cy="3097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500438"/>
            <a:ext cx="400022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247</TotalTime>
  <Words>414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«Профилактика безнадзорности и правонарушений несовершеннолетних через взаимодействие школы, семьи, детского дома»   </vt:lpstr>
      <vt:lpstr>ГРУППЫ РИСКА </vt:lpstr>
      <vt:lpstr>В группу риска также часто попадают дети:</vt:lpstr>
      <vt:lpstr>Педагогическая запущенность.</vt:lpstr>
      <vt:lpstr>Социальная запущенность. </vt:lpstr>
      <vt:lpstr>Три признака «трудных детей»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Гость</cp:lastModifiedBy>
  <cp:revision>27</cp:revision>
  <dcterms:created xsi:type="dcterms:W3CDTF">2019-04-08T18:18:03Z</dcterms:created>
  <dcterms:modified xsi:type="dcterms:W3CDTF">2019-04-11T11:08:40Z</dcterms:modified>
</cp:coreProperties>
</file>