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9" r:id="rId2"/>
    <p:sldId id="298" r:id="rId3"/>
    <p:sldId id="265" r:id="rId4"/>
    <p:sldId id="319" r:id="rId5"/>
    <p:sldId id="302" r:id="rId6"/>
    <p:sldId id="304" r:id="rId7"/>
    <p:sldId id="306" r:id="rId8"/>
    <p:sldId id="317" r:id="rId9"/>
    <p:sldId id="321" r:id="rId10"/>
    <p:sldId id="308" r:id="rId11"/>
    <p:sldId id="322" r:id="rId12"/>
    <p:sldId id="261" r:id="rId13"/>
    <p:sldId id="278" r:id="rId14"/>
    <p:sldId id="270" r:id="rId15"/>
    <p:sldId id="271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/>
            </a:r>
            <a:b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</a:b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>«Изменение </a:t>
            </a:r>
            <a:r>
              <a:rPr lang="ru-RU" sz="40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>имён прилагательных по </a:t>
            </a: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>родам»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684568" y="4541006"/>
            <a:ext cx="2543863" cy="2348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54868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СОШ № 5 г. Мелеуз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294617"/>
            <a:ext cx="55081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defRPr/>
            </a:pPr>
            <a:r>
              <a:rPr lang="ru-RU" sz="4000" b="1" kern="0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русского </a:t>
            </a:r>
            <a:r>
              <a:rPr lang="ru-RU" sz="4000" b="1" kern="0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языка</a:t>
            </a:r>
          </a:p>
          <a:p>
            <a:pPr lvl="0" algn="ctr" eaLnBrk="0" hangingPunct="0">
              <a:spcBef>
                <a:spcPct val="20000"/>
              </a:spcBef>
              <a:defRPr/>
            </a:pPr>
            <a:r>
              <a:rPr lang="ru-RU" sz="4000" b="1" kern="0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класс</a:t>
            </a:r>
            <a:r>
              <a:rPr lang="en-US" sz="4000" b="1" kern="0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000" b="1" kern="0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6256" y="580526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Л.М. Козлова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2019 г.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48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929066"/>
            <a:ext cx="8643966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332656"/>
            <a:ext cx="500169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красивый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2636912"/>
            <a:ext cx="378020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Москва</a:t>
            </a:r>
            <a:endParaRPr lang="ru-RU" sz="6600" dirty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3789040"/>
            <a:ext cx="3246437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полёт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1412776"/>
            <a:ext cx="27350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окно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484784"/>
            <a:ext cx="474200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+mn-lt"/>
                <a:cs typeface="+mn-cs"/>
              </a:rPr>
              <a:t>красивое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60030" y="1655371"/>
            <a:ext cx="1296144" cy="9144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1196752"/>
            <a:ext cx="19816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Ср.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1196752"/>
            <a:ext cx="19816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Ср.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2708920"/>
            <a:ext cx="474200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+mn-lt"/>
                <a:cs typeface="+mn-cs"/>
              </a:rPr>
              <a:t>красивая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63550" y="2805979"/>
            <a:ext cx="1224136" cy="9144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88224" y="2420888"/>
            <a:ext cx="18085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Ж.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2348880"/>
            <a:ext cx="18085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Ж.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3861048"/>
            <a:ext cx="500169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+mn-lt"/>
                <a:cs typeface="+mn-cs"/>
              </a:rPr>
              <a:t>красивый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00192" y="3501008"/>
            <a:ext cx="17139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М.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19672" y="3501008"/>
            <a:ext cx="17139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М.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64946" y="3916761"/>
            <a:ext cx="1440160" cy="9144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01546" y="5040165"/>
            <a:ext cx="9042454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Составьте  словосочетания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343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 animBg="1"/>
      <p:bldP spid="10" grpId="0"/>
      <p:bldP spid="11" grpId="0"/>
      <p:bldP spid="12" grpId="0"/>
      <p:bldP spid="13" grpId="0" animBg="1"/>
      <p:bldP spid="14" grpId="0"/>
      <p:bldP spid="15" grpId="0"/>
      <p:bldP spid="16" grpId="0"/>
      <p:bldP spid="17" grpId="0"/>
      <p:bldP spid="18" grpId="0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881" y="620688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Изменение имен прилагательных 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  по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родам»</a:t>
            </a:r>
            <a:endParaRPr lang="ru-RU" sz="40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32856"/>
            <a:ext cx="7776864" cy="118072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Всегда ли у имен прилагательных одинаковые окончания?</a:t>
            </a:r>
            <a:endParaRPr lang="ru-RU" sz="28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224765"/>
            <a:ext cx="792088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- От чего это зависит?</a:t>
            </a:r>
            <a:endParaRPr lang="ru-RU" sz="28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88640"/>
            <a:ext cx="19720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ТЕМА: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8981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4934"/>
              </p:ext>
            </p:extLst>
          </p:nvPr>
        </p:nvGraphicFramePr>
        <p:xfrm>
          <a:off x="971600" y="1628799"/>
          <a:ext cx="7272807" cy="352839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424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981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Мужской род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Женский род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Средний род</a:t>
                      </a:r>
                      <a:endParaRPr lang="ru-RU" sz="36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как</a:t>
                      </a:r>
                      <a:r>
                        <a:rPr lang="ru-RU" sz="3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ой</a:t>
                      </a:r>
                      <a:r>
                        <a:rPr lang="ru-RU" sz="3600" dirty="0">
                          <a:effectLst/>
                        </a:rPr>
                        <a:t>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</a:rPr>
                        <a:t>как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ая</a:t>
                      </a:r>
                      <a:r>
                        <a:rPr lang="ru-RU" sz="3600" dirty="0">
                          <a:effectLst/>
                        </a:rPr>
                        <a:t>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</a:rPr>
                        <a:t>как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ое</a:t>
                      </a:r>
                      <a:r>
                        <a:rPr lang="ru-RU" sz="3600" dirty="0">
                          <a:effectLst/>
                        </a:rPr>
                        <a:t>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81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- </a:t>
                      </a:r>
                      <a:r>
                        <a:rPr lang="ru-RU" sz="36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ый</a:t>
                      </a:r>
                      <a:r>
                        <a:rPr lang="ru-RU" sz="3600" dirty="0">
                          <a:effectLst/>
                        </a:rPr>
                        <a:t>, - </a:t>
                      </a:r>
                      <a:r>
                        <a:rPr lang="ru-RU" sz="36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ий</a:t>
                      </a:r>
                      <a:endParaRPr lang="ru-RU" sz="36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3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ой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- </a:t>
                      </a:r>
                      <a:r>
                        <a:rPr lang="ru-RU" sz="3600" b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ая</a:t>
                      </a:r>
                      <a:r>
                        <a:rPr lang="ru-RU" sz="3600" dirty="0">
                          <a:effectLst/>
                        </a:rPr>
                        <a:t>, - </a:t>
                      </a:r>
                      <a:r>
                        <a:rPr lang="ru-RU" sz="3600" b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яя</a:t>
                      </a:r>
                      <a:endParaRPr lang="ru-RU" sz="3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- </a:t>
                      </a:r>
                      <a:r>
                        <a:rPr lang="ru-RU" sz="3600" b="1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ое</a:t>
                      </a:r>
                      <a:r>
                        <a:rPr lang="ru-RU" sz="3600" dirty="0">
                          <a:effectLst/>
                        </a:rPr>
                        <a:t>, - </a:t>
                      </a: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ее</a:t>
                      </a:r>
                      <a:endParaRPr lang="ru-RU" sz="3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9712" y="1196752"/>
            <a:ext cx="48245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Единственное число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04664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39387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стр. 73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0632" y="1560916"/>
            <a:ext cx="1498671" cy="1442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551723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Заполните таблицу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7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 работы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Прочитайте словосочетание.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Укажите имена существительные и имена прилагательные.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Определите род имён существительных.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роду имени существительного определите род имени прилагательного.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Выделите у прилагательных окончания.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8624" y="3356992"/>
            <a:ext cx="171628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9395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 fontAlgn="base">
              <a:spcAft>
                <a:spcPct val="0"/>
              </a:spcAft>
              <a:buNone/>
            </a:pPr>
            <a:r>
              <a:rPr lang="ru-RU" sz="4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 имени </a:t>
            </a:r>
            <a:r>
              <a:rPr lang="ru-RU" sz="44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прилагательного определяется по роду имени существительного, с которым оно связано.</a:t>
            </a:r>
          </a:p>
        </p:txBody>
      </p:sp>
    </p:spTree>
    <p:extLst>
      <p:ext uri="{BB962C8B-B14F-4D97-AF65-F5344CB8AC3E}">
        <p14:creationId xmlns:p14="http://schemas.microsoft.com/office/powerpoint/2010/main" val="366569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600"/>
                            </p:stCondLst>
                            <p:childTnLst>
                              <p:par>
                                <p:cTn id="9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Твоя работа на уроке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5001419"/>
          </a:xfrm>
        </p:spPr>
        <p:txBody>
          <a:bodyPr/>
          <a:lstStyle/>
          <a:p>
            <a:pPr marL="0" lvl="0" indent="0" fontAlgn="base">
              <a:spcAft>
                <a:spcPct val="0"/>
              </a:spcAft>
              <a:buClr>
                <a:srgbClr val="0BD0D9"/>
              </a:buClr>
              <a:buSzPct val="95000"/>
              <a:buNone/>
              <a:defRPr/>
            </a:pPr>
            <a:r>
              <a:rPr lang="ru-RU" sz="2800" dirty="0">
                <a:solidFill>
                  <a:prstClr val="black"/>
                </a:solidFill>
                <a:latin typeface="Century Schoolbook"/>
              </a:rPr>
              <a:t>Работал в полную силу – </a:t>
            </a:r>
            <a:r>
              <a:rPr lang="ru-RU" sz="2800" dirty="0" smtClean="0">
                <a:solidFill>
                  <a:srgbClr val="FF0000"/>
                </a:solidFill>
                <a:latin typeface="Century Schoolbook"/>
              </a:rPr>
              <a:t>покажи так</a:t>
            </a:r>
            <a:endParaRPr lang="ru-RU" sz="2800" dirty="0">
              <a:solidFill>
                <a:srgbClr val="FF0000"/>
              </a:solidFill>
              <a:latin typeface="Century Schoolbook"/>
            </a:endParaRPr>
          </a:p>
          <a:p>
            <a:pPr marL="0" lvl="0" indent="0" fontAlgn="base">
              <a:spcAft>
                <a:spcPct val="0"/>
              </a:spcAft>
              <a:buClr>
                <a:srgbClr val="0BD0D9"/>
              </a:buClr>
              <a:buSzPct val="95000"/>
              <a:buNone/>
              <a:defRPr/>
            </a:pPr>
            <a:endParaRPr lang="ru-RU" sz="2800" dirty="0" smtClean="0">
              <a:solidFill>
                <a:prstClr val="black"/>
              </a:solidFill>
              <a:latin typeface="Century Schoolbook"/>
            </a:endParaRPr>
          </a:p>
          <a:p>
            <a:pPr marL="0" lvl="0" indent="0" fontAlgn="base">
              <a:spcAft>
                <a:spcPct val="0"/>
              </a:spcAft>
              <a:buClr>
                <a:srgbClr val="0BD0D9"/>
              </a:buClr>
              <a:buSzPct val="95000"/>
              <a:buNone/>
              <a:defRPr/>
            </a:pPr>
            <a:r>
              <a:rPr lang="ru-RU" sz="2800" dirty="0" smtClean="0">
                <a:solidFill>
                  <a:prstClr val="black"/>
                </a:solidFill>
                <a:latin typeface="Century Schoolbook"/>
              </a:rPr>
              <a:t>Работал </a:t>
            </a:r>
            <a:r>
              <a:rPr lang="ru-RU" sz="2800" dirty="0">
                <a:solidFill>
                  <a:prstClr val="black"/>
                </a:solidFill>
                <a:latin typeface="Century Schoolbook"/>
              </a:rPr>
              <a:t>хорошо </a:t>
            </a:r>
            <a:r>
              <a:rPr lang="ru-RU" sz="2800" dirty="0" smtClean="0">
                <a:solidFill>
                  <a:prstClr val="black"/>
                </a:solidFill>
                <a:latin typeface="Century Schoolbook"/>
              </a:rPr>
              <a:t>–</a:t>
            </a:r>
            <a:r>
              <a:rPr lang="ru-RU" sz="2800" dirty="0" smtClean="0">
                <a:solidFill>
                  <a:srgbClr val="00B0F0"/>
                </a:solidFill>
                <a:latin typeface="Century Schoolbook"/>
              </a:rPr>
              <a:t>покажи так</a:t>
            </a:r>
          </a:p>
          <a:p>
            <a:pPr marL="0" lvl="0" indent="0" fontAlgn="base">
              <a:spcAft>
                <a:spcPct val="0"/>
              </a:spcAft>
              <a:buClr>
                <a:srgbClr val="0BD0D9"/>
              </a:buClr>
              <a:buSzPct val="95000"/>
              <a:buNone/>
              <a:defRPr/>
            </a:pPr>
            <a:endParaRPr lang="ru-RU" sz="2800" dirty="0" smtClean="0">
              <a:solidFill>
                <a:srgbClr val="00B0F0"/>
              </a:solidFill>
              <a:latin typeface="Century Schoolbook"/>
            </a:endParaRPr>
          </a:p>
          <a:p>
            <a:pPr marL="0" lvl="0" indent="0" fontAlgn="base">
              <a:spcAft>
                <a:spcPct val="0"/>
              </a:spcAft>
              <a:buClr>
                <a:srgbClr val="0BD0D9"/>
              </a:buClr>
              <a:buSzPct val="95000"/>
              <a:buNone/>
              <a:defRPr/>
            </a:pPr>
            <a:r>
              <a:rPr lang="ru-RU" sz="2800" dirty="0" smtClean="0">
                <a:solidFill>
                  <a:prstClr val="black"/>
                </a:solidFill>
                <a:latin typeface="Century Schoolbook"/>
              </a:rPr>
              <a:t>Мог </a:t>
            </a:r>
            <a:r>
              <a:rPr lang="ru-RU" sz="2800" dirty="0">
                <a:solidFill>
                  <a:prstClr val="black"/>
                </a:solidFill>
                <a:latin typeface="Century Schoolbook"/>
              </a:rPr>
              <a:t>работать лучше </a:t>
            </a:r>
            <a:r>
              <a:rPr lang="ru-RU" sz="2800" dirty="0" smtClean="0">
                <a:solidFill>
                  <a:prstClr val="black"/>
                </a:solidFill>
                <a:latin typeface="Century Schoolbook"/>
              </a:rPr>
              <a:t>–</a:t>
            </a:r>
            <a:r>
              <a:rPr lang="ru-RU" sz="2800" dirty="0" smtClean="0">
                <a:solidFill>
                  <a:srgbClr val="00B050"/>
                </a:solidFill>
                <a:latin typeface="Century Schoolbook"/>
              </a:rPr>
              <a:t>покажи так.</a:t>
            </a:r>
            <a:endParaRPr lang="ru-RU" sz="2800" dirty="0">
              <a:solidFill>
                <a:srgbClr val="00B050"/>
              </a:solidFill>
              <a:latin typeface="Century School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6616" y="4581128"/>
            <a:ext cx="1747225" cy="263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https://im3-tub-ru.yandex.net/i?id=70cd27ff680d47c4664e656147475b2e&amp;n=33&amp;h=215&amp;w=22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176480"/>
            <a:ext cx="848364" cy="853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970" y="1124744"/>
            <a:ext cx="1159139" cy="76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5407" y="3346623"/>
            <a:ext cx="1310062" cy="884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415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208924"/>
            <a:ext cx="4477628" cy="5374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042666"/>
            <a:ext cx="1858963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3429000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Упр. 129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Правило    с.72-73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72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03797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/>
                <a:ea typeface="SimSun"/>
              </a:rPr>
              <a:t>Минутка чистописания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6179" y="1700808"/>
            <a:ext cx="4816624" cy="1752600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Снова птицы летят издалёка,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 берегам, расторгающим лёд.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Солнце тёплое ходит высоко,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душистого ландыша ждёт.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35730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весна)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5760" y="1306285"/>
            <a:ext cx="2371725" cy="218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3920222"/>
            <a:ext cx="3512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 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Дайте характеристику звуку [В'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289554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(согласный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, мягкий, звонкий,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парный)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30994" y="5241628"/>
            <a:ext cx="4289706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400"/>
              </a:spcBef>
              <a:spcAft>
                <a:spcPts val="1400"/>
              </a:spcAft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В  </a:t>
            </a:r>
            <a:r>
              <a:rPr lang="ru-RU" sz="3200" b="1" i="1" dirty="0" err="1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вде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 В </a:t>
            </a:r>
            <a:r>
              <a:rPr lang="ru-RU" sz="3200" b="1" i="1" dirty="0" err="1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евд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 В 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дев   …</a:t>
            </a:r>
            <a:endParaRPr lang="ru-RU" sz="32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8664" y="3748198"/>
            <a:ext cx="1597025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145042" y="3906297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</a:rPr>
              <a:t>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15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err="1" smtClean="0"/>
              <a:t>Ключ.к</a:t>
            </a:r>
            <a:r>
              <a:rPr lang="ru-RU" dirty="0" smtClean="0"/>
              <a:t>,  </a:t>
            </a:r>
            <a:r>
              <a:rPr lang="ru-RU" dirty="0" err="1" smtClean="0"/>
              <a:t>с.сна</a:t>
            </a:r>
            <a:r>
              <a:rPr lang="ru-RU" dirty="0" smtClean="0"/>
              <a:t>,  </a:t>
            </a:r>
            <a:r>
              <a:rPr lang="ru-RU" dirty="0" err="1" smtClean="0"/>
              <a:t>руч.ка</a:t>
            </a:r>
            <a:r>
              <a:rPr lang="ru-RU" dirty="0" smtClean="0"/>
              <a:t>,  </a:t>
            </a:r>
            <a:r>
              <a:rPr lang="ru-RU" dirty="0" err="1" smtClean="0"/>
              <a:t>мыш</a:t>
            </a:r>
            <a:r>
              <a:rPr lang="ru-RU" dirty="0" smtClean="0"/>
              <a:t>.,  </a:t>
            </a:r>
            <a:r>
              <a:rPr lang="ru-RU" dirty="0" err="1" smtClean="0"/>
              <a:t>об.снил</a:t>
            </a:r>
            <a:r>
              <a:rPr lang="ru-RU" dirty="0" smtClean="0"/>
              <a:t>,  </a:t>
            </a:r>
            <a:r>
              <a:rPr lang="ru-RU" dirty="0" err="1" smtClean="0"/>
              <a:t>гла.ки</a:t>
            </a:r>
            <a:r>
              <a:rPr lang="ru-RU" dirty="0" smtClean="0"/>
              <a:t>,  </a:t>
            </a:r>
            <a:r>
              <a:rPr lang="ru-RU" dirty="0" err="1" smtClean="0"/>
              <a:t>обл.ко</a:t>
            </a:r>
            <a:r>
              <a:rPr lang="ru-RU" dirty="0" smtClean="0"/>
              <a:t>,  луч.,  </a:t>
            </a:r>
            <a:r>
              <a:rPr lang="ru-RU" dirty="0" err="1" smtClean="0"/>
              <a:t>т.ш.на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2600" y="1196752"/>
            <a:ext cx="3097213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5556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1560" y="404664"/>
            <a:ext cx="340677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мороз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492896"/>
            <a:ext cx="39789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солнце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44008" y="404664"/>
            <a:ext cx="386397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лётчик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1556792"/>
            <a:ext cx="41072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Москва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3501008"/>
            <a:ext cx="32848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Волга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8024" y="3645024"/>
            <a:ext cx="38667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собака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2040" y="4725144"/>
            <a:ext cx="33345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Игорь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364088" y="2564904"/>
            <a:ext cx="27350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окно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1412776"/>
            <a:ext cx="3246437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полёт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91680" y="5373216"/>
            <a:ext cx="39228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сердце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3568" y="4509120"/>
            <a:ext cx="36583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летать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95536" y="0"/>
            <a:ext cx="8358246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Имена</a:t>
            </a:r>
            <a:r>
              <a:rPr lang="ru-RU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существительные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764704"/>
            <a:ext cx="8358246" cy="58785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  какие  группы  можно  разбить эти имена</a:t>
            </a: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существительные?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0"/>
            <a:ext cx="8358246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Найдите  лишнее  слово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136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929066"/>
            <a:ext cx="8643966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188640"/>
            <a:ext cx="340677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мороз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052736"/>
            <a:ext cx="39789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солнце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916832"/>
            <a:ext cx="32848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Волга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2636912"/>
            <a:ext cx="39228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сердце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404664"/>
            <a:ext cx="386397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лётчик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4293096"/>
            <a:ext cx="41072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Москва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5013176"/>
            <a:ext cx="27350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окно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16016" y="1556792"/>
            <a:ext cx="38667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собака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2040" y="2636912"/>
            <a:ext cx="33345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Игорь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11560" y="3501008"/>
            <a:ext cx="3246437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полёт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8104" y="-243408"/>
            <a:ext cx="245612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Кто? </a:t>
            </a:r>
            <a:endParaRPr lang="ru-RU" sz="6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43608" y="-243408"/>
            <a:ext cx="24689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Что? </a:t>
            </a:r>
            <a:endParaRPr lang="ru-RU" sz="60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8032" y="5868058"/>
            <a:ext cx="4355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err="1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Неодушевлён</a:t>
            </a: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247456" y="5877272"/>
            <a:ext cx="48965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душевлён.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00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929066"/>
            <a:ext cx="8643966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76672"/>
            <a:ext cx="32848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Волга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8800"/>
            <a:ext cx="33345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Игорь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708920"/>
            <a:ext cx="41072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Москва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260648"/>
            <a:ext cx="3246437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полёт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980728"/>
            <a:ext cx="340677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мороз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1700808"/>
            <a:ext cx="39789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солнце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2564904"/>
            <a:ext cx="39228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сердце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3356992"/>
            <a:ext cx="3863975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лётчик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4077072"/>
            <a:ext cx="27350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окно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4869160"/>
            <a:ext cx="38667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собака</a:t>
            </a:r>
            <a:endParaRPr lang="ru-RU" sz="7200" dirty="0"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3933056"/>
            <a:ext cx="44855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Собственные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91880" y="5877272"/>
            <a:ext cx="53783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Нарицательные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52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929066"/>
            <a:ext cx="8643966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273664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полёт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132856"/>
            <a:ext cx="28712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мороз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4365104"/>
            <a:ext cx="33457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солнце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1268760"/>
            <a:ext cx="27703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Волга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5085184"/>
            <a:ext cx="32993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сердце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780928"/>
            <a:ext cx="32512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лётчик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1916832"/>
            <a:ext cx="345479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Москва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3789040"/>
            <a:ext cx="23118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окно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2636912"/>
            <a:ext cx="32544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собака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764704"/>
            <a:ext cx="28119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Игорь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260648"/>
            <a:ext cx="45272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Мужской род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7984" y="836712"/>
            <a:ext cx="4490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Женский род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99792" y="3501008"/>
            <a:ext cx="43364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Средний род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9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929066"/>
            <a:ext cx="8643966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1772816"/>
            <a:ext cx="32512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лётчик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332656"/>
            <a:ext cx="521488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отважный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4005064"/>
            <a:ext cx="32993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сердце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2924944"/>
            <a:ext cx="32544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собака</a:t>
            </a:r>
            <a:endParaRPr lang="ru-RU" sz="6000" dirty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700808"/>
            <a:ext cx="521488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+mn-lt"/>
                <a:cs typeface="+mn-cs"/>
              </a:rPr>
              <a:t>отважный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996952"/>
            <a:ext cx="495520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+mn-lt"/>
                <a:cs typeface="+mn-cs"/>
              </a:rPr>
              <a:t>отважная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005064"/>
            <a:ext cx="495520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+mn-lt"/>
                <a:cs typeface="+mn-cs"/>
              </a:rPr>
              <a:t>отважное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3159274" y="1944708"/>
            <a:ext cx="1187248" cy="85612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50378" y="3154401"/>
            <a:ext cx="1296144" cy="9144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10598" y="4106678"/>
            <a:ext cx="1296144" cy="9144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444208" y="1340768"/>
            <a:ext cx="17139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М.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72200" y="2492896"/>
            <a:ext cx="18085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Ж.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72200" y="3645024"/>
            <a:ext cx="19816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Ср.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07704" y="1268760"/>
            <a:ext cx="17139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М.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2564904"/>
            <a:ext cx="18085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Ж.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19672" y="3789040"/>
            <a:ext cx="19816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Ср. р.</a:t>
            </a:r>
            <a:endParaRPr lang="ru-RU" sz="4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5733256"/>
            <a:ext cx="9144000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Составьте  словосочетания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102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 работы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Прочитайте словосочетание.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Укажите имена существительные и имена прилагательные.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Определите род имён существительных.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роду имени существительного определите род имени прилагательного.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Выделите у прилагательных окончания.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6656" y="1916832"/>
            <a:ext cx="171628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4581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дведеваО.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</TotalTime>
  <Words>385</Words>
  <Application>Microsoft Office PowerPoint</Application>
  <PresentationFormat>Экран (4:3)</PresentationFormat>
  <Paragraphs>156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SimSun</vt:lpstr>
      <vt:lpstr>Arial</vt:lpstr>
      <vt:lpstr>Calibri</vt:lpstr>
      <vt:lpstr>Century Schoolbook</vt:lpstr>
      <vt:lpstr>Monotype Corsiva</vt:lpstr>
      <vt:lpstr>Times New Roman</vt:lpstr>
      <vt:lpstr>МедведеваО.А</vt:lpstr>
      <vt:lpstr> «Изменение имён прилагательных по родам»</vt:lpstr>
      <vt:lpstr>Минутка чистописания</vt:lpstr>
      <vt:lpstr>Словарь.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работы</vt:lpstr>
      <vt:lpstr>Презентация PowerPoint</vt:lpstr>
      <vt:lpstr> «Изменение имен прилагательных     по родам»</vt:lpstr>
      <vt:lpstr>Презентация PowerPoint</vt:lpstr>
      <vt:lpstr>План работы</vt:lpstr>
      <vt:lpstr>ВЫВОД:</vt:lpstr>
      <vt:lpstr>Твоя работа на уроке</vt:lpstr>
      <vt:lpstr>Домашнее задание.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«Изменение имён прилагательных по родам»</dc:title>
  <cp:lastModifiedBy>Лидия</cp:lastModifiedBy>
  <cp:revision>135</cp:revision>
  <dcterms:modified xsi:type="dcterms:W3CDTF">2019-04-23T17:17:47Z</dcterms:modified>
</cp:coreProperties>
</file>