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73" r:id="rId5"/>
    <p:sldId id="276" r:id="rId6"/>
    <p:sldId id="277" r:id="rId7"/>
    <p:sldId id="274" r:id="rId8"/>
    <p:sldId id="257" r:id="rId9"/>
    <p:sldId id="259" r:id="rId10"/>
    <p:sldId id="260" r:id="rId11"/>
    <p:sldId id="269" r:id="rId12"/>
    <p:sldId id="270" r:id="rId13"/>
    <p:sldId id="271" r:id="rId14"/>
    <p:sldId id="272" r:id="rId15"/>
    <p:sldId id="261" r:id="rId16"/>
    <p:sldId id="263" r:id="rId17"/>
    <p:sldId id="266" r:id="rId18"/>
    <p:sldId id="26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F5F303-D36C-459B-92D7-4789FF6FC5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429151-C293-4C36-8A1B-60FAB8FCB32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851648" cy="1414474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br>
              <a:rPr lang="ru-RU" sz="2400" i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tx2">
                    <a:lumMod val="10000"/>
                  </a:schemeClr>
                </a:solidFill>
                <a:latin typeface="Georgia" pitchFamily="18" charset="0"/>
                <a:cs typeface="Times New Roman" pitchFamily="18" charset="0"/>
              </a:rPr>
              <a:t>города Калининграда детский сад № 78. 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428868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Театрализованные игры в детском саду.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40" y="5572140"/>
            <a:ext cx="2754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Калининград 2019 г.</a:t>
            </a:r>
            <a:endParaRPr lang="ru-RU" b="1" i="1" dirty="0">
              <a:solidFill>
                <a:schemeClr val="tx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pPr lvl="0" algn="ctr"/>
            <a:r>
              <a:rPr lang="ru-RU" sz="3200" b="1" i="1" dirty="0" smtClean="0">
                <a:latin typeface="Georgia" pitchFamily="18" charset="0"/>
              </a:rPr>
              <a:t>Режиссёрские игры.</a:t>
            </a:r>
            <a:r>
              <a:rPr lang="ru-RU" sz="3200" i="1" dirty="0" smtClean="0">
                <a:latin typeface="Georgia" pitchFamily="18" charset="0"/>
              </a:rPr>
              <a:t/>
            </a:r>
            <a:br>
              <a:rPr lang="ru-RU" sz="3200" i="1" dirty="0" smtClean="0">
                <a:latin typeface="Georgia" pitchFamily="18" charset="0"/>
              </a:rPr>
            </a:br>
            <a:endParaRPr lang="ru-RU" sz="3200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1428736"/>
            <a:ext cx="3929090" cy="659352"/>
          </a:xfrm>
        </p:spPr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Настольный театр игрушек.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3438" y="1428736"/>
            <a:ext cx="4041775" cy="654843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Настольный театр картинок.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500034" y="2428868"/>
            <a:ext cx="4040188" cy="38457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2400" b="1" dirty="0" err="1" smtClean="0">
                <a:solidFill>
                  <a:schemeClr val="tx2"/>
                </a:solidFill>
                <a:latin typeface="Georgia" pitchFamily="18" charset="0"/>
              </a:rPr>
              <a:t>Фланелеграф</a:t>
            </a: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. </a:t>
            </a:r>
            <a:endParaRPr lang="ru-RU" sz="2400" b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14876" y="2500306"/>
            <a:ext cx="4041775" cy="38457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Теневой театр</a:t>
            </a:r>
            <a:r>
              <a:rPr lang="ru-RU" sz="2400" b="1" i="1" dirty="0" smtClean="0">
                <a:solidFill>
                  <a:schemeClr val="tx2"/>
                </a:solidFill>
                <a:latin typeface="Georgia" pitchFamily="18" charset="0"/>
              </a:rPr>
              <a:t>. </a:t>
            </a:r>
            <a:endParaRPr lang="ru-RU" sz="2400" b="1" i="1" dirty="0">
              <a:solidFill>
                <a:schemeClr val="tx2"/>
              </a:solidFill>
              <a:latin typeface="Georgia" pitchFamily="18" charset="0"/>
            </a:endParaRPr>
          </a:p>
        </p:txBody>
      </p:sp>
      <p:pic>
        <p:nvPicPr>
          <p:cNvPr id="9" name="Рисунок 8" descr="viber image 2019-04-21 , 12.39.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143116"/>
            <a:ext cx="2832000" cy="21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viber image 2019-04-21 , 12.39.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2143116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viber image 2019-04-21 , 12.39.120.jpg"/>
          <p:cNvPicPr>
            <a:picLocks noChangeAspect="1"/>
          </p:cNvPicPr>
          <p:nvPr/>
        </p:nvPicPr>
        <p:blipFill>
          <a:blip r:embed="rId4" cstate="print"/>
          <a:srcRect l="3125" t="7291" r="3906" b="8333"/>
          <a:stretch>
            <a:fillRect/>
          </a:stretch>
        </p:blipFill>
        <p:spPr>
          <a:xfrm>
            <a:off x="857225" y="4698000"/>
            <a:ext cx="3067544" cy="20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viber image 2019-04-21 , 12.39.16.jpg"/>
          <p:cNvPicPr>
            <a:picLocks noChangeAspect="1"/>
          </p:cNvPicPr>
          <p:nvPr/>
        </p:nvPicPr>
        <p:blipFill>
          <a:blip r:embed="rId5" cstate="print"/>
          <a:srcRect l="4687" t="4166" r="2343" b="4166"/>
          <a:stretch>
            <a:fillRect/>
          </a:stretch>
        </p:blipFill>
        <p:spPr>
          <a:xfrm>
            <a:off x="5286380" y="4698000"/>
            <a:ext cx="2920892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29604" cy="1162050"/>
          </a:xfrm>
        </p:spPr>
        <p:txBody>
          <a:bodyPr/>
          <a:lstStyle/>
          <a:p>
            <a:r>
              <a:rPr lang="ru-RU" sz="3200" b="1" i="1" dirty="0" smtClean="0">
                <a:latin typeface="Georgia" pitchFamily="18" charset="0"/>
              </a:rPr>
              <a:t>Особенности театрализованных игр в разных возрастных группах.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Georgia" pitchFamily="18" charset="0"/>
              </a:rPr>
              <a:t>Младшая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Georgia" pitchFamily="18" charset="0"/>
              </a:rPr>
              <a:t>группа</a:t>
            </a:r>
            <a:endParaRPr lang="ru-RU" sz="2400" b="1" i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571868" y="1857364"/>
            <a:ext cx="5111750" cy="4572000"/>
          </a:xfrm>
        </p:spPr>
        <p:txBody>
          <a:bodyPr>
            <a:noAutofit/>
          </a:bodyPr>
          <a:lstStyle/>
          <a:p>
            <a:pPr lvl="0"/>
            <a:r>
              <a:rPr lang="ru-RU" sz="1800" b="1" dirty="0" smtClean="0">
                <a:solidFill>
                  <a:schemeClr val="tx2"/>
                </a:solidFill>
                <a:latin typeface="Georgia" pitchFamily="18" charset="0"/>
              </a:rPr>
              <a:t>Формируется интерес к театрализованным играм и желание играть, дополняя отдельные реплики героев.</a:t>
            </a:r>
          </a:p>
          <a:p>
            <a:pPr lvl="0"/>
            <a:r>
              <a:rPr lang="ru-RU" sz="1800" b="1" dirty="0" smtClean="0">
                <a:solidFill>
                  <a:schemeClr val="tx2"/>
                </a:solidFill>
                <a:latin typeface="Georgia" pitchFamily="18" charset="0"/>
              </a:rPr>
              <a:t>Драматизации как таковой ещё нет, но во время занятий воспитатель перевоплощается в персонажей и меняет интонацию, включая тем самым её элементы.</a:t>
            </a:r>
          </a:p>
          <a:p>
            <a:pPr lvl="0"/>
            <a:r>
              <a:rPr lang="ru-RU" sz="1800" b="1" dirty="0" smtClean="0">
                <a:solidFill>
                  <a:schemeClr val="tx2"/>
                </a:solidFill>
                <a:latin typeface="Georgia" pitchFamily="18" charset="0"/>
              </a:rPr>
              <a:t>Дети пока не способны перевоплощаться в образы персонажей, а лишь подражают им, копируя внешние черты, не раскрывая особенностей поведения.</a:t>
            </a:r>
          </a:p>
          <a:p>
            <a:pPr lvl="0"/>
            <a:r>
              <a:rPr lang="ru-RU" sz="1800" b="1" dirty="0" smtClean="0">
                <a:solidFill>
                  <a:schemeClr val="tx2"/>
                </a:solidFill>
                <a:latin typeface="Georgia" pitchFamily="18" charset="0"/>
              </a:rPr>
              <a:t>Происходит первичное знакомство с режиссёрской театрализованной игрой.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685800" y="500042"/>
            <a:ext cx="2743200" cy="5748358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Georgia" pitchFamily="18" charset="0"/>
              </a:rPr>
              <a:t>Средняя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Georgia" pitchFamily="18" charset="0"/>
              </a:rPr>
              <a:t>группа</a:t>
            </a:r>
            <a:endParaRPr lang="ru-RU" sz="2400" b="1" i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575050" y="1000108"/>
            <a:ext cx="5111750" cy="524829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Для детей становится важным не только процесс игры, но и результат, реакция зрителей.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Усложняются тексты: содержание несёт большую смысловую и эмоциональную нагрузку и отличается более интересными языковыми средствами.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Расширение театрально-игрового опыта детей осуществляется за счёт освоения игры-драматизации и настольного театра.</a:t>
            </a:r>
            <a:endParaRPr lang="ru-RU" b="1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685800" y="500042"/>
            <a:ext cx="2743200" cy="5748358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Georgia" pitchFamily="18" charset="0"/>
              </a:rPr>
              <a:t>Старшая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Georgia" pitchFamily="18" charset="0"/>
              </a:rPr>
              <a:t>группа</a:t>
            </a:r>
            <a:endParaRPr lang="ru-RU" sz="2400" b="1" i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575050" y="928670"/>
            <a:ext cx="5111750" cy="531973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Театрализованная игра становится средством самовыражения личности и реализации способностей.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Углубляется игровой опыт за счёт освоения разных видов игры — драматизации и режиссёрской театрализованной игры.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Происходит частичный переход игры в речевой план за счёт объединения разных видов игр.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Дети заинтересованы играми «с продолжением» сюжета.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Игровой опыт углубляется за счёт освоения разных видов игры-драматизации и режиссёрской театрализованной игры (добавляются марионетки, куклы с «живой рукой» и тростевые).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В театрализованной игре начинают использоваться русские народные сказки-басни о животных и произведения русских классиков.</a:t>
            </a:r>
            <a:endParaRPr lang="ru-RU" b="1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214282" y="571480"/>
            <a:ext cx="3429024" cy="567692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Georgia" pitchFamily="18" charset="0"/>
              </a:rPr>
              <a:t>Подготовительная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Georgia" pitchFamily="18" charset="0"/>
              </a:rPr>
              <a:t>группа</a:t>
            </a:r>
            <a:endParaRPr lang="ru-RU" sz="2400" b="1" i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929058" y="785794"/>
            <a:ext cx="4968874" cy="546260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Усложняется нравственная составляющая материала: игровые тексты несут большую смысловую нагрузку в таких понятиях, как ответственность, долг, дружба, любовь и т. д.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Детям предоставляется большая свобода в действиях: самостоятельное распределение ролей, подборка костюмов, разработка сюжета.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Происходит совершенствование приобретённых навыков.</a:t>
            </a:r>
            <a:endParaRPr lang="ru-RU" b="1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Методика проведения театрализованных игр в ДОУ.</a:t>
            </a:r>
            <a:endParaRPr lang="ru-RU" sz="3200" i="1" dirty="0">
              <a:latin typeface="Georgia" pitchFamily="18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Содержание и тематика игр должна соответствовать возрасту, нести в себе смысловую (нравственную, ценностную и др.) и эмоциональную нагрузку.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Элементы театрализованных игр должны включаться в ежедневные занятия и во вовсе формы педагогического процесса.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Дети должны быть максимально активными при подготовке и проведении игр.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На всех этапах игровой деятельности поддерживается сотрудничество детей с воспитателем.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Этапы работы с игровым материалом.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Восприятие материала литературных и фольклорных произведений.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Освоение специальных умений и навыков.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Самостоятельная творческая деятельность.</a:t>
            </a:r>
          </a:p>
          <a:p>
            <a:endParaRPr lang="ru-RU" dirty="0"/>
          </a:p>
        </p:txBody>
      </p:sp>
      <p:pic>
        <p:nvPicPr>
          <p:cNvPr id="4" name="Рисунок 3" descr="viber image 2019-04-21 , 12.39.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3786190"/>
            <a:ext cx="384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Рекомендации к проведению театрализованных игр.</a:t>
            </a:r>
            <a:r>
              <a:rPr lang="ru-RU" sz="3200" i="1" dirty="0" smtClean="0">
                <a:latin typeface="Georgia" pitchFamily="18" charset="0"/>
              </a:rPr>
              <a:t/>
            </a:r>
            <a:br>
              <a:rPr lang="ru-RU" sz="3200" i="1" dirty="0" smtClean="0">
                <a:latin typeface="Georgia" pitchFamily="18" charset="0"/>
              </a:rPr>
            </a:br>
            <a:endParaRPr lang="ru-RU" sz="3200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Внимательно слушать ответы и предложенные детьми варианты: наша задача поправить, если что-то идёт не так или ребёнок не совсем понял свою задачу. 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При отсутствии ответов переходить к действиям персонажа. 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Стремиться вызвать радость после проделанной работы, находить для этого разные способы поощрения: аплодисменты, сладкие призы и др.</a:t>
            </a:r>
          </a:p>
          <a:p>
            <a:endParaRPr lang="ru-RU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Временной план игры.</a:t>
            </a:r>
            <a:r>
              <a:rPr lang="ru-RU" sz="3200" i="1" dirty="0" smtClean="0">
                <a:latin typeface="Georgia" pitchFamily="18" charset="0"/>
              </a:rPr>
              <a:t/>
            </a:r>
            <a:br>
              <a:rPr lang="ru-RU" sz="3200" i="1" dirty="0" smtClean="0">
                <a:latin typeface="Georgia" pitchFamily="18" charset="0"/>
              </a:rPr>
            </a:br>
            <a:endParaRPr lang="ru-RU" sz="3200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Первая младшая: продолжительность игры не превышает 7 минут. Но если воспитатель планирует проведение серии игр, время увеличивается до 12–15 минут.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Вторая младшая группа: обычная игровая деятельность составляет не более 7 минут, серия игр — не более 20.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Средняя группа: игры проводятся от 7 до 20 минут.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Старшая группа: от 7–10 до 25 минут.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Подготовительная группа: от 10 до 25–30 минут</a:t>
            </a:r>
            <a:r>
              <a:rPr lang="ru-RU" dirty="0" smtClean="0">
                <a:solidFill>
                  <a:schemeClr val="tx2"/>
                </a:solidFill>
                <a:latin typeface="Georgia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pasibo-za-vnimanie-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68000" cy="6876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2000240"/>
            <a:ext cx="8305800" cy="4214842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Театрализованные игры </a:t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b="1" i="1" dirty="0" smtClean="0">
                <a:latin typeface="Georgia" pitchFamily="18" charset="0"/>
              </a:rPr>
              <a:t>позволяют решать многие педагогические задачи, </a:t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b="1" i="1" dirty="0" smtClean="0">
                <a:latin typeface="Georgia" pitchFamily="18" charset="0"/>
              </a:rPr>
              <a:t>касающиеся формирования выразительности речи, интеллектуального, коммуникативного, </a:t>
            </a:r>
            <a:br>
              <a:rPr lang="ru-RU" sz="3200" b="1" i="1" dirty="0" smtClean="0">
                <a:latin typeface="Georgia" pitchFamily="18" charset="0"/>
              </a:rPr>
            </a:br>
            <a:r>
              <a:rPr lang="ru-RU" sz="3200" b="1" i="1" dirty="0" smtClean="0">
                <a:latin typeface="Georgia" pitchFamily="18" charset="0"/>
              </a:rPr>
              <a:t>художественно — эстетического воспитания, развитию музыкальных и творческих способностей детей. </a:t>
            </a:r>
            <a:endParaRPr lang="ru-RU" sz="32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i="1" dirty="0" smtClean="0">
                <a:latin typeface="Georgia" pitchFamily="18" charset="0"/>
              </a:rPr>
              <a:t>Цели и задачи театрализованных игр в детском саду.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Способствовать развитию таких качеств, как воображение, фантазия, мышление, память и наблюдательность;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развивать стремление к саморазвитию и любознательности;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формировать волевые черты характера;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развивать и тренировать выразительность речи;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способствовать раскрытию творческого потенциала.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latin typeface="Georgia" pitchFamily="18" charset="0"/>
                <a:ea typeface="GungsuhChe" pitchFamily="49" charset="-127"/>
              </a:rPr>
              <a:t>Цели и задачи:</a:t>
            </a:r>
            <a:endParaRPr lang="ru-RU" b="1" i="1" dirty="0">
              <a:latin typeface="Georgia" pitchFamily="18" charset="0"/>
              <a:ea typeface="GungsuhChe" pitchFamily="49" charset="-127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282" y="1357298"/>
            <a:ext cx="4254502" cy="659352"/>
          </a:xfrm>
        </p:spPr>
        <p:txBody>
          <a:bodyPr/>
          <a:lstStyle/>
          <a:p>
            <a:pPr algn="ctr"/>
            <a:r>
              <a:rPr lang="ru-RU" i="1" dirty="0" smtClean="0">
                <a:latin typeface="Georgia" pitchFamily="18" charset="0"/>
              </a:rPr>
              <a:t>Первая младшая группа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572000" y="1357298"/>
            <a:ext cx="4041775" cy="654843"/>
          </a:xfrm>
        </p:spPr>
        <p:txBody>
          <a:bodyPr>
            <a:normAutofit fontScale="92500"/>
          </a:bodyPr>
          <a:lstStyle/>
          <a:p>
            <a:pPr algn="ctr"/>
            <a:r>
              <a:rPr lang="ru-RU" i="1" dirty="0" smtClean="0">
                <a:latin typeface="Georgia" pitchFamily="18" charset="0"/>
              </a:rPr>
              <a:t>Вторая младшая группа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57200" y="2000240"/>
            <a:ext cx="4040188" cy="4360080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способствовать развитию внимания и тренировке памяти;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формировать умение слушать и понимать речь;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способствовать формированию выразительности речи;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развивать речевую и умственную активность.</a:t>
            </a:r>
          </a:p>
          <a:p>
            <a:endParaRPr lang="ru-RU" b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2000240"/>
            <a:ext cx="4041775" cy="436008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воспитывать умение правильно оценивать действия собственные и персонажей;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формировать свободное проявление эмоций через мимику и жесты;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способствовать обогащению и выразительности речи;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развивать память, мышление, воображение, внимание;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учить правильно оценивать себя и действия окружающих.</a:t>
            </a:r>
          </a:p>
          <a:p>
            <a:endParaRPr lang="ru-RU" b="1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Средняя группа</a:t>
            </a:r>
            <a:r>
              <a:rPr lang="ru-RU" i="1" dirty="0" smtClean="0">
                <a:latin typeface="Georgia" pitchFamily="18" charset="0"/>
              </a:rPr>
              <a:t/>
            </a:r>
            <a:br>
              <a:rPr lang="ru-RU" i="1" dirty="0" smtClean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142976" y="1357298"/>
            <a:ext cx="7072362" cy="4967302"/>
          </a:xfrm>
        </p:spPr>
        <p:txBody>
          <a:bodyPr/>
          <a:lstStyle/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формировать умение выделять признаки предметов;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развивать словарный запас детей;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закреплять знания об окружающем мире;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развивать диалогическую речь;</a:t>
            </a:r>
          </a:p>
          <a:p>
            <a:pPr lvl="0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воспитывать нравственные идеалы.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Старшая группа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/>
          <a:lstStyle/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расширять представления об окружающем мире;</a:t>
            </a:r>
            <a:endParaRPr lang="ru-RU" sz="16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пополнять и активизировать словарь детей;</a:t>
            </a:r>
            <a:endParaRPr lang="ru-RU" sz="16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формировать интонационную выразительность речи;</a:t>
            </a:r>
            <a:endParaRPr lang="ru-RU" sz="16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продолжать развивать диалогическую речь;</a:t>
            </a:r>
            <a:endParaRPr lang="ru-RU" sz="16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углублять представления о предметах;</a:t>
            </a:r>
            <a:endParaRPr lang="ru-RU" sz="16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развивать творческую самостоятельность;</a:t>
            </a:r>
            <a:endParaRPr lang="ru-RU" sz="16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продолжать формирование нравственных качеств и самооценки.</a:t>
            </a:r>
            <a:endParaRPr lang="ru-RU" sz="16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Georgia" pitchFamily="18" charset="0"/>
              </a:rPr>
              <a:t>Подготовительная группа</a:t>
            </a:r>
            <a:endParaRPr lang="ru-RU" sz="3200" b="1" i="1" dirty="0">
              <a:latin typeface="Georgi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совершенствовать развитие творческих способностей;</a:t>
            </a:r>
            <a:endParaRPr lang="ru-RU" sz="18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развивать творческую самостоятельность;</a:t>
            </a:r>
            <a:endParaRPr lang="ru-RU" sz="18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продолжать расширять знания детей об окружающей действительности;</a:t>
            </a:r>
            <a:endParaRPr lang="ru-RU" sz="18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совершенствовать умения дошкольников ориентироваться в помещениях детского сада;</a:t>
            </a:r>
            <a:endParaRPr lang="ru-RU" sz="18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продолжать активизировать и уточнять словарь детей, расширять словарный запас;</a:t>
            </a:r>
            <a:endParaRPr lang="ru-RU" sz="18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совершенствовать диалогическую и монологическую формы речи;</a:t>
            </a:r>
            <a:endParaRPr lang="ru-RU" sz="18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воспитывать культуру речевого общения;</a:t>
            </a:r>
            <a:endParaRPr lang="ru-RU" sz="18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закреплять импровизационные навыки;</a:t>
            </a:r>
            <a:endParaRPr lang="ru-RU" sz="18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lvl="1"/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совершенствовать память, внимание, мышление и др.</a:t>
            </a:r>
            <a:endParaRPr lang="ru-RU" sz="18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endParaRPr lang="ru-RU" b="1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i="1" dirty="0" smtClean="0">
                <a:latin typeface="Georgia" pitchFamily="18" charset="0"/>
              </a:rPr>
              <a:t>Виды театрализованных игр в детском саду.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500174"/>
            <a:ext cx="4038600" cy="443484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b="1" i="1" dirty="0" smtClean="0">
                <a:solidFill>
                  <a:schemeClr val="tx2"/>
                </a:solidFill>
                <a:latin typeface="Georgia" pitchFamily="18" charset="0"/>
              </a:rPr>
              <a:t>Игры-драматизации.</a:t>
            </a:r>
            <a:endParaRPr lang="ru-RU" i="1" dirty="0" smtClean="0">
              <a:solidFill>
                <a:schemeClr val="tx2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	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	Основанные на самостоятельных действиях ребёнка, где он играет сам или использует предметы, но основными средствами выразительности при этом являются мимика, пантомимика и жесты. </a:t>
            </a:r>
            <a:endParaRPr lang="ru-RU" b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500174"/>
            <a:ext cx="4038600" cy="443484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b="1" i="1" dirty="0" smtClean="0">
                <a:solidFill>
                  <a:schemeClr val="tx2"/>
                </a:solidFill>
                <a:latin typeface="Georgia" pitchFamily="18" charset="0"/>
              </a:rPr>
              <a:t>Режиссёрские игры.</a:t>
            </a:r>
            <a:r>
              <a:rPr lang="ru-RU" i="1" dirty="0" smtClean="0"/>
              <a:t> </a:t>
            </a:r>
          </a:p>
          <a:p>
            <a:pPr lvl="0">
              <a:buNone/>
            </a:pPr>
            <a:r>
              <a:rPr lang="ru-RU" b="1" i="1" dirty="0" smtClean="0">
                <a:solidFill>
                  <a:schemeClr val="tx2"/>
                </a:solidFill>
                <a:latin typeface="Georgia" pitchFamily="18" charset="0"/>
              </a:rPr>
              <a:t>	</a:t>
            </a:r>
          </a:p>
          <a:p>
            <a:pPr lvl="0">
              <a:buNone/>
            </a:pPr>
            <a:r>
              <a:rPr lang="ru-RU" b="1" i="1" dirty="0" smtClean="0">
                <a:solidFill>
                  <a:schemeClr val="tx2"/>
                </a:solidFill>
                <a:latin typeface="Georgia" pitchFamily="18" charset="0"/>
              </a:rPr>
              <a:t>	</a:t>
            </a:r>
            <a:r>
              <a:rPr lang="ru-RU" b="1" dirty="0" smtClean="0">
                <a:solidFill>
                  <a:schemeClr val="tx2"/>
                </a:solidFill>
                <a:latin typeface="Georgia" pitchFamily="18" charset="0"/>
              </a:rPr>
              <a:t>Игры, где ребёнок не принимает прямого участия, но создаёт сценические действия и ведёт игрушечного персонажа, действуя за него. Основным средством выразительности здесь выступает интонация.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3600" b="1" i="1" dirty="0" smtClean="0">
                <a:latin typeface="Georgia" pitchFamily="18" charset="0"/>
              </a:rPr>
              <a:t>Игры-драматизации.</a:t>
            </a:r>
            <a:br>
              <a:rPr lang="ru-RU" sz="3600" b="1" i="1" dirty="0" smtClean="0">
                <a:latin typeface="Georgia" pitchFamily="18" charset="0"/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28596" y="1428736"/>
            <a:ext cx="4040188" cy="659352"/>
          </a:xfrm>
        </p:spPr>
        <p:txBody>
          <a:bodyPr/>
          <a:lstStyle/>
          <a:p>
            <a:pPr lvl="0" algn="ctr"/>
            <a:r>
              <a:rPr lang="ru-RU" dirty="0" smtClean="0">
                <a:latin typeface="Georgia" pitchFamily="18" charset="0"/>
              </a:rPr>
              <a:t>Пальчиковый театр. </a:t>
            </a: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43438" y="1214422"/>
            <a:ext cx="4041775" cy="654843"/>
          </a:xfrm>
        </p:spPr>
        <p:txBody>
          <a:bodyPr/>
          <a:lstStyle/>
          <a:p>
            <a:pPr algn="ctr"/>
            <a:r>
              <a:rPr lang="ru-RU" dirty="0" smtClean="0">
                <a:latin typeface="Georgia" pitchFamily="18" charset="0"/>
              </a:rPr>
              <a:t>С куклами бибабо.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endParaRPr lang="ru-RU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lvl="0">
              <a:buNone/>
            </a:pPr>
            <a:endParaRPr lang="ru-RU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lvl="0">
              <a:buNone/>
            </a:pPr>
            <a:endParaRPr lang="ru-RU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lvl="0">
              <a:buNone/>
            </a:pPr>
            <a:endParaRPr lang="ru-RU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Импровизация. </a:t>
            </a:r>
          </a:p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solidFill>
                <a:schemeClr val="tx2"/>
              </a:solidFill>
              <a:latin typeface="Georgia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tx2"/>
              </a:solidFill>
              <a:latin typeface="Georgia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tx2"/>
              </a:solidFill>
              <a:latin typeface="Georgia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tx2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Georgia" pitchFamily="18" charset="0"/>
              </a:rPr>
              <a:t>Самостоятельная игра.</a:t>
            </a:r>
            <a:endParaRPr lang="ru-RU" sz="2400" b="1" dirty="0"/>
          </a:p>
        </p:txBody>
      </p:sp>
      <p:pic>
        <p:nvPicPr>
          <p:cNvPr id="7" name="Рисунок 6" descr="viber image 2019-04-21 , 12.39.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714488"/>
            <a:ext cx="1836000" cy="24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viber image 2019-04-21 , 12.39.11.jpg"/>
          <p:cNvPicPr>
            <a:picLocks noChangeAspect="1"/>
          </p:cNvPicPr>
          <p:nvPr/>
        </p:nvPicPr>
        <p:blipFill>
          <a:blip r:embed="rId3" cstate="print"/>
          <a:srcRect l="1960" r="2296" b="9112"/>
          <a:stretch>
            <a:fillRect/>
          </a:stretch>
        </p:blipFill>
        <p:spPr>
          <a:xfrm>
            <a:off x="4929190" y="1714488"/>
            <a:ext cx="3286704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viber image 2019-04-21 , 12.39.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28662" y="4554000"/>
            <a:ext cx="3072000" cy="230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viber image 2019-04-21 , 12.39.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4518000"/>
            <a:ext cx="3120000" cy="23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437</TotalTime>
  <Words>794</Words>
  <Application>Microsoft Office PowerPoint</Application>
  <PresentationFormat>Экран (4:3)</PresentationFormat>
  <Paragraphs>155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Муниципальное автономное дошкольное образовательное учреждение  города Калининграда детский сад № 78. </vt:lpstr>
      <vt:lpstr>Театрализованные игры  позволяют решать многие педагогические задачи,  касающиеся формирования выразительности речи, интеллектуального, коммуникативного,  художественно — эстетического воспитания, развитию музыкальных и творческих способностей детей. </vt:lpstr>
      <vt:lpstr> Цели и задачи театрализованных игр в детском саду.</vt:lpstr>
      <vt:lpstr>Цели и задачи:</vt:lpstr>
      <vt:lpstr>Средняя группа </vt:lpstr>
      <vt:lpstr>Старшая группа</vt:lpstr>
      <vt:lpstr>Подготовительная группа</vt:lpstr>
      <vt:lpstr>    Виды театрализованных игр в детском саду. </vt:lpstr>
      <vt:lpstr>   Игры-драматизации.  </vt:lpstr>
      <vt:lpstr>Режиссёрские игры. </vt:lpstr>
      <vt:lpstr>Особенности театрализованных игр в разных возрастных группах.</vt:lpstr>
      <vt:lpstr>Слайд 12</vt:lpstr>
      <vt:lpstr>Слайд 13</vt:lpstr>
      <vt:lpstr>Слайд 14</vt:lpstr>
      <vt:lpstr>Методика проведения театрализованных игр в ДОУ.</vt:lpstr>
      <vt:lpstr>Этапы работы с игровым материалом. </vt:lpstr>
      <vt:lpstr>Рекомендации к проведению театрализованных игр. </vt:lpstr>
      <vt:lpstr>Временной план игры.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города Калининграда детский сад № 78.</dc:title>
  <dc:creator>User</dc:creator>
  <cp:lastModifiedBy>User</cp:lastModifiedBy>
  <cp:revision>37</cp:revision>
  <dcterms:created xsi:type="dcterms:W3CDTF">2019-04-16T11:22:18Z</dcterms:created>
  <dcterms:modified xsi:type="dcterms:W3CDTF">2019-04-24T19:28:36Z</dcterms:modified>
</cp:coreProperties>
</file>