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25"/>
  </p:notesMasterIdLst>
  <p:sldIdLst>
    <p:sldId id="274" r:id="rId3"/>
    <p:sldId id="257" r:id="rId4"/>
    <p:sldId id="256" r:id="rId5"/>
    <p:sldId id="265" r:id="rId6"/>
    <p:sldId id="283" r:id="rId7"/>
    <p:sldId id="275" r:id="rId8"/>
    <p:sldId id="269" r:id="rId9"/>
    <p:sldId id="268" r:id="rId10"/>
    <p:sldId id="258" r:id="rId11"/>
    <p:sldId id="267" r:id="rId12"/>
    <p:sldId id="259" r:id="rId13"/>
    <p:sldId id="276" r:id="rId14"/>
    <p:sldId id="270" r:id="rId15"/>
    <p:sldId id="273" r:id="rId16"/>
    <p:sldId id="271" r:id="rId17"/>
    <p:sldId id="277" r:id="rId18"/>
    <p:sldId id="261" r:id="rId19"/>
    <p:sldId id="281" r:id="rId20"/>
    <p:sldId id="282" r:id="rId21"/>
    <p:sldId id="280" r:id="rId22"/>
    <p:sldId id="279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157-30CB-447C-AB7F-7CE0EE89A13C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CB2BB-1278-4767-810E-C24C173802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510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FCF61-8F7A-4E67-908D-5DA46583287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69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39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71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449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4038600"/>
            <a:ext cx="7924800" cy="9477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972050"/>
            <a:ext cx="7924800" cy="8953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D70BA0-35CF-4D31-867E-3E8CED07BD0B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289426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E4FB3-DF9D-4469-BAD8-6078815FBE8A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8581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7746E-59C1-4CF3-899E-AEEB47C65ACA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97961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295400"/>
            <a:ext cx="36195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5900" y="1295400"/>
            <a:ext cx="36195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6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7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7D2CC-40D7-4D5D-83D4-EF33DDB5DCE6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54672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8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9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28A59-0A77-461F-940B-458CFE3D87D7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266289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B6738-A727-4F80-B060-2141088C2FB2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93228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05B82-1A68-45CF-B7A3-57F45E31E71B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26482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6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7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33F6B-1367-459E-9CAB-700A9C21759C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027624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92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6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7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AEA62-5715-48CF-BF3C-B212DE741F97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923731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570F6-5C78-47FE-93EE-5B793F2EEB52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02893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67550" y="76200"/>
            <a:ext cx="1847850" cy="6477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76200"/>
            <a:ext cx="5391150" cy="6477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E2B26-A931-4DE5-B22F-6D72A741A0C8}" type="slidenum">
              <a:rPr lang="ru-RU">
                <a:solidFill>
                  <a:srgbClr val="080808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097989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17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28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18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28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03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393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7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9979A-1A4E-4DA7-89B3-839B23933722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55AB8-391A-4D1C-8BD6-6E688CD10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70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76200"/>
            <a:ext cx="73818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Заголовок</a:t>
            </a:r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body" idx="1"/>
          </p:nvPr>
        </p:nvSpPr>
        <p:spPr bwMode="white">
          <a:xfrm>
            <a:off x="1524000" y="1295400"/>
            <a:ext cx="7391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79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80808"/>
              </a:solidFill>
            </a:endParaRPr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859623D-DCEC-45AE-BA6F-799F2BF70AAD}" type="slidenum">
              <a:rPr lang="ru-RU">
                <a:solidFill>
                  <a:srgbClr val="080808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3C605F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043.help-rus-student.ru/pictures/069_3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wiki.vladimir.i-edu.ru/images/2/27/Ris_gif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winplace01\Desktop\3456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31"/>
          <a:stretch/>
        </p:blipFill>
        <p:spPr bwMode="auto">
          <a:xfrm>
            <a:off x="539552" y="620688"/>
            <a:ext cx="2591575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-144463"/>
            <a:ext cx="28575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4" descr="https://abc.vvsu.ru/books/arhitektonika/obj.files/image06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01392"/>
            <a:ext cx="3300958" cy="240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96952"/>
            <a:ext cx="3609578" cy="360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7063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01297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Билатеральная (двусторонняя) осевая симметрия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8573" y="1700808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623316"/>
              </a:buClr>
              <a:defRPr/>
            </a:pPr>
            <a:r>
              <a:rPr lang="ru-RU" sz="2800" b="1" dirty="0">
                <a:latin typeface="Georgia" pitchFamily="18" charset="0"/>
              </a:rPr>
              <a:t>Билатеральная (двусторонняя) осевая симметрия (лат. би - </a:t>
            </a:r>
            <a:r>
              <a:rPr lang="ru-RU" sz="2800" b="1" dirty="0" err="1">
                <a:latin typeface="Georgia" pitchFamily="18" charset="0"/>
              </a:rPr>
              <a:t>дву</a:t>
            </a:r>
            <a:r>
              <a:rPr lang="ru-RU" sz="2800" b="1" dirty="0">
                <a:latin typeface="Georgia" pitchFamily="18" charset="0"/>
              </a:rPr>
              <a:t>, двух, </a:t>
            </a:r>
            <a:r>
              <a:rPr lang="ru-RU" sz="2800" b="1" dirty="0" err="1">
                <a:latin typeface="Georgia" pitchFamily="18" charset="0"/>
              </a:rPr>
              <a:t>латералис</a:t>
            </a:r>
            <a:r>
              <a:rPr lang="ru-RU" sz="2800" b="1" dirty="0">
                <a:latin typeface="Georgia" pitchFamily="18" charset="0"/>
              </a:rPr>
              <a:t> - боковой). </a:t>
            </a:r>
            <a:endParaRPr lang="ru-RU" sz="2800" b="1" dirty="0" smtClean="0">
              <a:latin typeface="Georgia" pitchFamily="18" charset="0"/>
            </a:endParaRPr>
          </a:p>
          <a:p>
            <a:pPr>
              <a:buClr>
                <a:srgbClr val="623316"/>
              </a:buClr>
              <a:defRPr/>
            </a:pPr>
            <a:r>
              <a:rPr lang="ru-RU" sz="2800" b="1" dirty="0" smtClean="0">
                <a:latin typeface="Georgia" pitchFamily="18" charset="0"/>
              </a:rPr>
              <a:t>Расположение </a:t>
            </a:r>
            <a:r>
              <a:rPr lang="ru-RU" sz="2800" b="1" dirty="0">
                <a:latin typeface="Georgia" pitchFamily="18" charset="0"/>
              </a:rPr>
              <a:t>частей тела, позволяющее разделить его на 2 равные, зеркально отражающие друг друга половины лишь одной плоскостью. Эта плоскость носит название оси симметрии. Как правило, билатеральная симметрия используется в биологии</a:t>
            </a:r>
          </a:p>
        </p:txBody>
      </p:sp>
      <p:pic>
        <p:nvPicPr>
          <p:cNvPr id="5" name="Picture 9" descr="Картинка 1 из 2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20888"/>
            <a:ext cx="2160587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355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79912" y="260648"/>
            <a:ext cx="49502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sz="2800" b="1" dirty="0" smtClean="0"/>
              <a:t>Стоя </a:t>
            </a:r>
            <a:r>
              <a:rPr lang="ru-RU" sz="2800" b="1" dirty="0"/>
              <a:t>перед чёрной доской и рисуя на ней мелом разные фигуры, </a:t>
            </a:r>
          </a:p>
          <a:p>
            <a:r>
              <a:rPr lang="ru-RU" sz="2800" b="1" dirty="0"/>
              <a:t>я вдруг был поражен мыслью: почему симметрия приятна глазу? </a:t>
            </a:r>
          </a:p>
          <a:p>
            <a:r>
              <a:rPr lang="ru-RU" sz="2800" b="1" dirty="0"/>
              <a:t>Что такое симметрия? Это врожденное чувство, </a:t>
            </a:r>
          </a:p>
          <a:p>
            <a:r>
              <a:rPr lang="ru-RU" sz="2800" b="1" dirty="0"/>
              <a:t>отвечал я сам себе. На чем же оно основано? </a:t>
            </a:r>
          </a:p>
          <a:p>
            <a:r>
              <a:rPr lang="ru-RU" sz="2800" b="1" dirty="0" smtClean="0"/>
              <a:t>                                 </a:t>
            </a:r>
            <a:r>
              <a:rPr lang="ru-RU" sz="2800" b="1" dirty="0" err="1" smtClean="0"/>
              <a:t>Л.Н.Толстой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25608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2194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Литература и математика? 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i="1" dirty="0"/>
              <a:t>Применим ли этот подход в литературе?</a:t>
            </a:r>
          </a:p>
          <a:p>
            <a:r>
              <a:rPr lang="ru-RU" altLang="ru-RU" b="1" i="1" dirty="0"/>
              <a:t> Можно ли анализировать литературное произведение с точки зрения симметрии? </a:t>
            </a:r>
          </a:p>
          <a:p>
            <a:r>
              <a:rPr lang="ru-RU" altLang="ru-RU" b="1" i="1" dirty="0"/>
              <a:t>Как обнаружить симметрию в литературном произведении?</a:t>
            </a:r>
            <a:r>
              <a:rPr lang="ru-RU" altLang="ru-RU" sz="28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096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Композиция литературного произведения</a:t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Объект 3" descr="http://pishi.pro/assets/images/resources/3870/360x270/7e65e71e923fe47d266e4810963a309275d5a9d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57" y="1052736"/>
            <a:ext cx="1008112" cy="129614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32048" y="4149080"/>
            <a:ext cx="78123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    </a:t>
            </a:r>
            <a:r>
              <a:rPr lang="ru-RU" sz="2000" b="1" dirty="0"/>
              <a:t> </a:t>
            </a:r>
            <a:r>
              <a:rPr lang="ru-RU" sz="2800" u="sng" dirty="0"/>
              <a:t>Композиция</a:t>
            </a:r>
            <a:r>
              <a:rPr lang="ru-RU" sz="2800" dirty="0"/>
              <a:t> организует всю художественную форму текста и действует на всех уровнях: образной системы, системы персонажей, художественной речи, сюжета и конфликта, </a:t>
            </a:r>
            <a:r>
              <a:rPr lang="ru-RU" sz="2800" dirty="0" err="1"/>
              <a:t>внесюжетных</a:t>
            </a:r>
            <a:r>
              <a:rPr lang="ru-RU" sz="2800" dirty="0"/>
              <a:t> элементов.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55962"/>
            <a:ext cx="7920880" cy="209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0801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Виды композиции.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1.Кольцевая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2.Зеркальная</a:t>
            </a:r>
            <a:br>
              <a:rPr lang="ru-RU" dirty="0"/>
            </a:br>
            <a:r>
              <a:rPr lang="ru-RU" dirty="0"/>
              <a:t>3.Линейная</a:t>
            </a:r>
            <a:br>
              <a:rPr lang="ru-RU" dirty="0"/>
            </a:br>
            <a:r>
              <a:rPr lang="ru-RU" dirty="0"/>
              <a:t>4.Умолчание</a:t>
            </a:r>
            <a:br>
              <a:rPr lang="ru-RU" dirty="0"/>
            </a:br>
            <a:r>
              <a:rPr lang="ru-RU" dirty="0"/>
              <a:t>5.Ретроспекция</a:t>
            </a:r>
            <a:br>
              <a:rPr lang="ru-RU" dirty="0"/>
            </a:br>
            <a:r>
              <a:rPr lang="ru-RU" dirty="0"/>
              <a:t>6.Свободная</a:t>
            </a:r>
            <a:br>
              <a:rPr lang="ru-RU" dirty="0"/>
            </a:br>
            <a:r>
              <a:rPr lang="ru-RU" dirty="0"/>
              <a:t>7.Открытая и т.д.</a:t>
            </a:r>
          </a:p>
        </p:txBody>
      </p:sp>
    </p:spTree>
    <p:extLst>
      <p:ext uri="{BB962C8B-B14F-4D97-AF65-F5344CB8AC3E}">
        <p14:creationId xmlns:p14="http://schemas.microsoft.com/office/powerpoint/2010/main" val="3549259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Зеркальная композиция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Зеркальная — </a:t>
            </a:r>
            <a:r>
              <a:rPr lang="ru-RU" dirty="0"/>
              <a:t>объединение приёмов повтора и противопоставления, в результате которого начальные и конечные образы повторяются с точностью до наоборот.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618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467544" y="620688"/>
            <a:ext cx="2088232" cy="33123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3131840" y="332656"/>
            <a:ext cx="2664296" cy="3875856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winplace01\Desktop\урок\205422_original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81000"/>
            <a:ext cx="2984555" cy="328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64779"/>
            <a:ext cx="235267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649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628775"/>
            <a:ext cx="8226425" cy="4968875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/>
              <a:t>    Мы -</a:t>
            </a:r>
            <a:br>
              <a:rPr lang="ru-RU" altLang="ru-RU" sz="2800"/>
            </a:br>
            <a:r>
              <a:rPr lang="ru-RU" altLang="ru-RU" sz="2800"/>
              <a:t>Среди тьмы.</a:t>
            </a:r>
            <a:br>
              <a:rPr lang="ru-RU" altLang="ru-RU" sz="2800"/>
            </a:br>
            <a:r>
              <a:rPr lang="ru-RU" altLang="ru-RU" sz="2800"/>
              <a:t>Глаз отдыхает.</a:t>
            </a:r>
            <a:br>
              <a:rPr lang="ru-RU" altLang="ru-RU" sz="2800"/>
            </a:br>
            <a:r>
              <a:rPr lang="ru-RU" altLang="ru-RU" sz="2800"/>
              <a:t>Сумрак ночи живой.</a:t>
            </a:r>
            <a:br>
              <a:rPr lang="ru-RU" altLang="ru-RU" sz="2800"/>
            </a:br>
            <a:r>
              <a:rPr lang="ru-RU" altLang="ru-RU" sz="2800"/>
              <a:t>Сердце жадно вздыхает.</a:t>
            </a:r>
            <a:br>
              <a:rPr lang="ru-RU" altLang="ru-RU" sz="2800"/>
            </a:br>
            <a:r>
              <a:rPr lang="ru-RU" altLang="ru-RU" sz="2800"/>
              <a:t>  Шёпот звезд долетает порой,</a:t>
            </a:r>
            <a:br>
              <a:rPr lang="ru-RU" altLang="ru-RU" sz="2800"/>
            </a:br>
            <a:r>
              <a:rPr lang="ru-RU" altLang="ru-RU" sz="2800"/>
              <a:t>И лазурные чувства теснятся толпой.</a:t>
            </a:r>
            <a:br>
              <a:rPr lang="ru-RU" altLang="ru-RU" sz="2800"/>
            </a:br>
            <a:r>
              <a:rPr lang="ru-RU" altLang="ru-RU" sz="2800"/>
              <a:t>Всё забылося в блеске росистом.</a:t>
            </a:r>
            <a:br>
              <a:rPr lang="ru-RU" altLang="ru-RU" sz="2800"/>
            </a:br>
            <a:r>
              <a:rPr lang="ru-RU" altLang="ru-RU" sz="2800"/>
              <a:t>Поцелуем  душистым</a:t>
            </a:r>
            <a:br>
              <a:rPr lang="ru-RU" altLang="ru-RU" sz="2800"/>
            </a:br>
            <a:r>
              <a:rPr lang="ru-RU" altLang="ru-RU" sz="2800"/>
              <a:t>Поскорее блесни!</a:t>
            </a:r>
            <a:br>
              <a:rPr lang="ru-RU" altLang="ru-RU" sz="2800"/>
            </a:br>
            <a:r>
              <a:rPr lang="ru-RU" altLang="ru-RU" sz="2800"/>
              <a:t>Снова шепни,</a:t>
            </a:r>
            <a:br>
              <a:rPr lang="ru-RU" altLang="ru-RU" sz="2800"/>
            </a:br>
            <a:r>
              <a:rPr lang="ru-RU" altLang="ru-RU" sz="2800"/>
              <a:t>Как тогда:</a:t>
            </a:r>
            <a:br>
              <a:rPr lang="ru-RU" altLang="ru-RU" sz="2800"/>
            </a:br>
            <a:r>
              <a:rPr lang="ru-RU" altLang="ru-RU" sz="2800"/>
              <a:t> "Да!"  </a:t>
            </a:r>
            <a:br>
              <a:rPr lang="ru-RU" altLang="ru-RU" sz="2800"/>
            </a:br>
            <a:r>
              <a:rPr lang="ru-RU" altLang="ru-RU" sz="2800"/>
              <a:t>                         </a:t>
            </a:r>
            <a:r>
              <a:rPr lang="ru-RU" altLang="ru-RU" sz="2800" i="1"/>
              <a:t>Э.Мартов</a:t>
            </a:r>
            <a:r>
              <a:rPr lang="ru-RU" altLang="ru-RU" sz="2800"/>
              <a:t> 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042988" y="0"/>
            <a:ext cx="6985000" cy="17002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4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Графическая поэзия</a:t>
            </a:r>
          </a:p>
        </p:txBody>
      </p:sp>
    </p:spTree>
    <p:extLst>
      <p:ext uri="{BB962C8B-B14F-4D97-AF65-F5344CB8AC3E}">
        <p14:creationId xmlns:p14="http://schemas.microsoft.com/office/powerpoint/2010/main" val="70832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060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Валерий </a:t>
            </a:r>
            <a:r>
              <a:rPr lang="ru-RU" b="1" dirty="0" smtClean="0"/>
              <a:t>Брюсов</a:t>
            </a:r>
            <a:br>
              <a:rPr lang="ru-RU" b="1" dirty="0" smtClean="0"/>
            </a:br>
            <a:r>
              <a:rPr lang="ru-RU" b="1" dirty="0" smtClean="0"/>
              <a:t>ТРЕУГОЛЬНИКЪ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348880"/>
            <a:ext cx="58143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33333"/>
                </a:solidFill>
                <a:latin typeface="Helvetica Neue"/>
              </a:rPr>
              <a:t>Еле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>
                <a:solidFill>
                  <a:srgbClr val="333333"/>
                </a:solidFill>
                <a:latin typeface="Helvetica Neue"/>
              </a:rPr>
              <a:t>Качая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>
                <a:solidFill>
                  <a:srgbClr val="333333"/>
                </a:solidFill>
                <a:latin typeface="Helvetica Neue"/>
              </a:rPr>
              <a:t>Веревки,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Въ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синели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>
                <a:solidFill>
                  <a:srgbClr val="333333"/>
                </a:solidFill>
                <a:latin typeface="Helvetica Neue"/>
              </a:rPr>
              <a:t>Не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разразличая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/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Синихъ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тоновъ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/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>
                <a:solidFill>
                  <a:srgbClr val="333333"/>
                </a:solidFill>
                <a:latin typeface="Helvetica Neue"/>
              </a:rPr>
              <a:t>И милой головки,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>
                <a:solidFill>
                  <a:srgbClr val="333333"/>
                </a:solidFill>
                <a:latin typeface="Helvetica Neue"/>
              </a:rPr>
              <a:t>Летаю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въ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просторе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>
                <a:solidFill>
                  <a:srgbClr val="333333"/>
                </a:solidFill>
                <a:latin typeface="Helvetica Neue"/>
              </a:rPr>
              <a:t>Крылатый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какъ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птица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Межъ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лиловыхъ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кустовъ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!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>
                <a:solidFill>
                  <a:srgbClr val="333333"/>
                </a:solidFill>
                <a:latin typeface="Helvetica Neue"/>
              </a:rPr>
              <a:t>Но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въ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заманчивомъ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взоре,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>
                <a:solidFill>
                  <a:srgbClr val="333333"/>
                </a:solidFill>
                <a:latin typeface="Helvetica Neue"/>
              </a:rPr>
              <a:t>Знаю,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блещетъ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алея зарница!</a:t>
            </a:r>
            <a:br>
              <a:rPr lang="ru-RU" b="1" dirty="0">
                <a:solidFill>
                  <a:srgbClr val="333333"/>
                </a:solidFill>
                <a:latin typeface="Helvetica Neue"/>
              </a:rPr>
            </a:br>
            <a:r>
              <a:rPr lang="ru-RU" b="1" dirty="0">
                <a:solidFill>
                  <a:srgbClr val="333333"/>
                </a:solidFill>
                <a:latin typeface="Helvetica Neue"/>
              </a:rPr>
              <a:t>И я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счастливъ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ею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безъ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словъ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!</a:t>
            </a:r>
            <a:endParaRPr lang="ru-RU" b="1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625744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inplace01\Desktop\урок\Image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4702"/>
            <a:ext cx="449442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80380" y="764704"/>
            <a:ext cx="27080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Симеон</a:t>
            </a:r>
            <a:r>
              <a:rPr lang="ru-RU" sz="2800" b="1" dirty="0" smtClean="0"/>
              <a:t> Полоцкий</a:t>
            </a:r>
          </a:p>
          <a:p>
            <a:r>
              <a:rPr lang="ru-RU" sz="2800" b="1" dirty="0" smtClean="0"/>
              <a:t> 17 век</a:t>
            </a:r>
            <a:r>
              <a:rPr lang="ru-RU" sz="2800" b="1" dirty="0"/>
              <a:t> 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9978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2620888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«Что может быть больше похоже на мою руку или моё ухо, чем их собственное отражение в зеркале? И всё же руку, которую я вижу в зеркале «нельзя поставить на место настоящей руки…» 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Иммануил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Кант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429000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Симметрия — есть идея, с помощью которой человек веками пытался объяснить и создать порядок, красоту и совершенство.</a:t>
            </a:r>
          </a:p>
          <a:p>
            <a:endParaRPr lang="az-Cyrl-AZ" sz="2800" b="1" i="1" dirty="0" smtClean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az-Cyrl-AZ" sz="2800" b="1" i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Герман Вейль</a:t>
            </a:r>
            <a:endParaRPr lang="en-US" sz="2800" b="1" i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7920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dirty="0" smtClean="0"/>
              <a:t>Поэтические </a:t>
            </a:r>
            <a:r>
              <a:rPr lang="ru-RU" dirty="0"/>
              <a:t>опыты </a:t>
            </a:r>
            <a:r>
              <a:rPr lang="ru-RU" dirty="0" err="1"/>
              <a:t>Г.Державина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ПИРАМИДА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Зрю</a:t>
            </a:r>
            <a:br>
              <a:rPr lang="ru-RU" dirty="0"/>
            </a:br>
            <a:r>
              <a:rPr lang="ru-RU" dirty="0"/>
              <a:t>Зарю</a:t>
            </a:r>
            <a:br>
              <a:rPr lang="ru-RU" dirty="0"/>
            </a:br>
            <a:r>
              <a:rPr lang="ru-RU" dirty="0"/>
              <a:t>Лучами,</a:t>
            </a:r>
            <a:br>
              <a:rPr lang="ru-RU" dirty="0"/>
            </a:br>
            <a:r>
              <a:rPr lang="ru-RU" dirty="0"/>
              <a:t>Как </a:t>
            </a:r>
            <a:r>
              <a:rPr lang="ru-RU" dirty="0" err="1"/>
              <a:t>свещами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Во мраке </a:t>
            </a:r>
            <a:r>
              <a:rPr lang="ru-RU" dirty="0" err="1"/>
              <a:t>блестящу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В восторг все души </a:t>
            </a:r>
            <a:r>
              <a:rPr lang="ru-RU" dirty="0" err="1"/>
              <a:t>приводящу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Но что? – от солнца ль в ней толь милое блистанье?</a:t>
            </a:r>
            <a:br>
              <a:rPr lang="ru-RU" dirty="0"/>
            </a:br>
            <a:r>
              <a:rPr lang="ru-RU" dirty="0"/>
              <a:t>Нет! – Пирамида – дел благих воспоминанье.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760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79"/>
            <a:ext cx="4442247" cy="545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40466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Винтовая симметрия в стихотворении Григория </a:t>
            </a:r>
            <a:r>
              <a:rPr lang="ru-RU" sz="2800" b="1" dirty="0" err="1"/>
              <a:t>Остера</a:t>
            </a:r>
            <a:r>
              <a:rPr lang="ru-RU" sz="2800" b="1" dirty="0"/>
              <a:t> из цикла </a:t>
            </a:r>
            <a:endParaRPr lang="ru-RU" sz="2800" dirty="0"/>
          </a:p>
          <a:p>
            <a:r>
              <a:rPr lang="ru-RU" sz="2800" b="1" dirty="0"/>
              <a:t>«Вредные </a:t>
            </a:r>
            <a:r>
              <a:rPr lang="ru-RU" sz="2800" b="1" dirty="0" smtClean="0"/>
              <a:t>советы»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3691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893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dirty="0"/>
              <a:t>Симметрия в литературе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Билатеральная симметрия как зеркальное отражение в литературном произведении</a:t>
            </a:r>
          </a:p>
        </p:txBody>
      </p:sp>
      <p:pic>
        <p:nvPicPr>
          <p:cNvPr id="4" name="Picture 5" descr="Изображение:Ris gif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248150" cy="227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33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4490" y="692696"/>
            <a:ext cx="83529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4000" b="1" i="1" u="sng" dirty="0"/>
              <a:t>Симметрия</a:t>
            </a:r>
            <a:r>
              <a:rPr lang="ru-RU" altLang="ru-RU" sz="3600" b="1" dirty="0"/>
              <a:t> (греч.) – соразмерность, </a:t>
            </a:r>
            <a:r>
              <a:rPr lang="ru-RU" altLang="ru-RU" sz="3600" b="1" dirty="0" err="1"/>
              <a:t>равномерие</a:t>
            </a:r>
            <a:r>
              <a:rPr lang="ru-RU" altLang="ru-RU" sz="3600" b="1" dirty="0"/>
              <a:t>; соразмерное подобие расположения частей целого, двух половин.</a:t>
            </a:r>
          </a:p>
          <a:p>
            <a:pPr>
              <a:buFont typeface="Wingdings" pitchFamily="2" charset="2"/>
              <a:buNone/>
            </a:pPr>
            <a:r>
              <a:rPr lang="ru-RU" altLang="ru-RU" sz="3600" b="1" i="1" dirty="0"/>
              <a:t>В художественной литературе она существует как в прозе, так и в поэзии.</a:t>
            </a:r>
          </a:p>
        </p:txBody>
      </p:sp>
    </p:spTree>
    <p:extLst>
      <p:ext uri="{BB962C8B-B14F-4D97-AF65-F5344CB8AC3E}">
        <p14:creationId xmlns:p14="http://schemas.microsoft.com/office/powerpoint/2010/main" val="1268719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8737" t="16769" r="15156" b="6748"/>
          <a:stretch/>
        </p:blipFill>
        <p:spPr bwMode="auto">
          <a:xfrm>
            <a:off x="-108520" y="0"/>
            <a:ext cx="925252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51379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50"/>
          <a:stretch/>
        </p:blipFill>
        <p:spPr bwMode="auto">
          <a:xfrm>
            <a:off x="323528" y="116631"/>
            <a:ext cx="8689200" cy="655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024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smtClean="0">
                <a:solidFill>
                  <a:srgbClr val="660066"/>
                </a:solidFill>
                <a:latin typeface="Monotype Corsiva" pitchFamily="66" charset="0"/>
              </a:rPr>
              <a:t>ЗЕРКАЛЬНАЯ СИММЕТРИЯ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i="1" smtClean="0"/>
              <a:t>   </a:t>
            </a:r>
            <a:r>
              <a:rPr lang="ru-RU" altLang="ru-RU" i="1" smtClean="0">
                <a:latin typeface="Monotype Corsiva" pitchFamily="66" charset="0"/>
              </a:rPr>
              <a:t>Если преобразование симметрии относительно плоскости переводит фигуру (тело) в себя, то фигура называется симметричной относительно плоскости, а данная плоскость – плоскостью симметрии этой фигуры. </a:t>
            </a:r>
          </a:p>
        </p:txBody>
      </p:sp>
      <p:pic>
        <p:nvPicPr>
          <p:cNvPr id="139269" name="Picture 5" descr="j039879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365625"/>
            <a:ext cx="29114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039065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/>
      <p:bldP spid="139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rgbClr val="660066"/>
                </a:solidFill>
                <a:latin typeface="Monotype Corsiva" pitchFamily="66" charset="0"/>
              </a:rPr>
              <a:t>ЗЕРКАЛЬНАЯ СИММЕТРИЯ</a:t>
            </a:r>
          </a:p>
        </p:txBody>
      </p:sp>
      <p:pic>
        <p:nvPicPr>
          <p:cNvPr id="140294" name="Picture 6" descr="8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698999" cy="4320480"/>
          </a:xfrm>
          <a:noFill/>
          <a:ln w="4127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39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/>
            <a:r>
              <a:rPr lang="ru-RU" dirty="0" smtClean="0"/>
              <a:t>Билатеральная симметрия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05064"/>
            <a:ext cx="7560840" cy="2287647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Билатеральная (двусторонняя) симметрия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— симметрия зеркального отражения, при которой объект имеет одну плоскость, относительно которой две его половины зеркально симметричны.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 descr="11bio1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05" y="1484784"/>
            <a:ext cx="2759343" cy="1668560"/>
          </a:xfrm>
          <a:prstGeom prst="rect">
            <a:avLst/>
          </a:prstGeom>
        </p:spPr>
      </p:pic>
      <p:pic>
        <p:nvPicPr>
          <p:cNvPr id="5" name="Рисунок 4" descr="symmetri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1484784"/>
            <a:ext cx="1924874" cy="1524544"/>
          </a:xfrm>
          <a:prstGeom prst="rect">
            <a:avLst/>
          </a:prstGeom>
        </p:spPr>
      </p:pic>
      <p:pic>
        <p:nvPicPr>
          <p:cNvPr id="3074" name="Picture 2" descr="http://gigabaza.ru/images/56/110380/m57e37f5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763" y="1361503"/>
            <a:ext cx="1573361" cy="307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10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оформления 'Биты и байты'">
  <a:themeElements>
    <a:clrScheme name="Шаблон оформления 'Биты и байты' 1">
      <a:dk1>
        <a:srgbClr val="080808"/>
      </a:dk1>
      <a:lt1>
        <a:srgbClr val="7AA6B0"/>
      </a:lt1>
      <a:dk2>
        <a:srgbClr val="000000"/>
      </a:dk2>
      <a:lt2>
        <a:srgbClr val="080808"/>
      </a:lt2>
      <a:accent1>
        <a:srgbClr val="917AA4"/>
      </a:accent1>
      <a:accent2>
        <a:srgbClr val="76669A"/>
      </a:accent2>
      <a:accent3>
        <a:srgbClr val="BED0D4"/>
      </a:accent3>
      <a:accent4>
        <a:srgbClr val="060606"/>
      </a:accent4>
      <a:accent5>
        <a:srgbClr val="C7BECF"/>
      </a:accent5>
      <a:accent6>
        <a:srgbClr val="6A5C8B"/>
      </a:accent6>
      <a:hlink>
        <a:srgbClr val="377B89"/>
      </a:hlink>
      <a:folHlink>
        <a:srgbClr val="1A4E54"/>
      </a:folHlink>
    </a:clrScheme>
    <a:fontScheme name="Шаблон оформления 'Биты и байты'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lnDef>
  </a:objectDefaults>
  <a:extraClrSchemeLst>
    <a:extraClrScheme>
      <a:clrScheme name="Шаблон оформления 'Биты и байты' 1">
        <a:dk1>
          <a:srgbClr val="080808"/>
        </a:dk1>
        <a:lt1>
          <a:srgbClr val="7AA6B0"/>
        </a:lt1>
        <a:dk2>
          <a:srgbClr val="000000"/>
        </a:dk2>
        <a:lt2>
          <a:srgbClr val="080808"/>
        </a:lt2>
        <a:accent1>
          <a:srgbClr val="917AA4"/>
        </a:accent1>
        <a:accent2>
          <a:srgbClr val="76669A"/>
        </a:accent2>
        <a:accent3>
          <a:srgbClr val="BED0D4"/>
        </a:accent3>
        <a:accent4>
          <a:srgbClr val="060606"/>
        </a:accent4>
        <a:accent5>
          <a:srgbClr val="C7BECF"/>
        </a:accent5>
        <a:accent6>
          <a:srgbClr val="6A5C8B"/>
        </a:accent6>
        <a:hlink>
          <a:srgbClr val="377B89"/>
        </a:hlink>
        <a:folHlink>
          <a:srgbClr val="1A4E5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316</Words>
  <Application>Microsoft Office PowerPoint</Application>
  <PresentationFormat>Экран (4:3)</PresentationFormat>
  <Paragraphs>46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Шаблон оформления 'Биты и байты'</vt:lpstr>
      <vt:lpstr>Презентация PowerPoint</vt:lpstr>
      <vt:lpstr>Презентация PowerPoint</vt:lpstr>
      <vt:lpstr>Симметрия в литературе</vt:lpstr>
      <vt:lpstr>Презентация PowerPoint</vt:lpstr>
      <vt:lpstr>Презентация PowerPoint</vt:lpstr>
      <vt:lpstr>Презентация PowerPoint</vt:lpstr>
      <vt:lpstr>ЗЕРКАЛЬНАЯ СИММЕТРИЯ</vt:lpstr>
      <vt:lpstr>ЗЕРКАЛЬНАЯ СИММЕТРИЯ</vt:lpstr>
      <vt:lpstr>Билатеральная симметрия</vt:lpstr>
      <vt:lpstr>Билатеральная (двусторонняя) осевая симметрия</vt:lpstr>
      <vt:lpstr>Презентация PowerPoint</vt:lpstr>
      <vt:lpstr>Литература и математика?  </vt:lpstr>
      <vt:lpstr>Композиция литературного произведения </vt:lpstr>
      <vt:lpstr>Виды композиции. </vt:lpstr>
      <vt:lpstr>Зеркальная композиция </vt:lpstr>
      <vt:lpstr>Презентация PowerPoint</vt:lpstr>
      <vt:lpstr>Презентация PowerPoint</vt:lpstr>
      <vt:lpstr>Валерий Брюсов ТРЕУГОЛЬНИКЪ  </vt:lpstr>
      <vt:lpstr>Презентация PowerPoint</vt:lpstr>
      <vt:lpstr> Поэтические опыты Г.Державина.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winplace01</dc:creator>
  <cp:lastModifiedBy>winplace01</cp:lastModifiedBy>
  <cp:revision>14</cp:revision>
  <dcterms:created xsi:type="dcterms:W3CDTF">2018-10-11T19:25:00Z</dcterms:created>
  <dcterms:modified xsi:type="dcterms:W3CDTF">2018-10-16T19:56:54Z</dcterms:modified>
</cp:coreProperties>
</file>